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9"/>
  </p:notesMasterIdLst>
  <p:handoutMasterIdLst>
    <p:handoutMasterId r:id="rId40"/>
  </p:handoutMasterIdLst>
  <p:sldIdLst>
    <p:sldId id="356" r:id="rId2"/>
    <p:sldId id="497" r:id="rId3"/>
    <p:sldId id="533" r:id="rId4"/>
    <p:sldId id="534" r:id="rId5"/>
    <p:sldId id="498" r:id="rId6"/>
    <p:sldId id="360" r:id="rId7"/>
    <p:sldId id="411" r:id="rId8"/>
    <p:sldId id="412" r:id="rId9"/>
    <p:sldId id="413" r:id="rId10"/>
    <p:sldId id="363" r:id="rId11"/>
    <p:sldId id="511" r:id="rId12"/>
    <p:sldId id="512" r:id="rId13"/>
    <p:sldId id="524" r:id="rId14"/>
    <p:sldId id="450" r:id="rId15"/>
    <p:sldId id="451" r:id="rId16"/>
    <p:sldId id="452" r:id="rId17"/>
    <p:sldId id="500" r:id="rId18"/>
    <p:sldId id="501" r:id="rId19"/>
    <p:sldId id="502" r:id="rId20"/>
    <p:sldId id="503" r:id="rId21"/>
    <p:sldId id="504" r:id="rId22"/>
    <p:sldId id="522" r:id="rId23"/>
    <p:sldId id="505" r:id="rId24"/>
    <p:sldId id="525" r:id="rId25"/>
    <p:sldId id="535" r:id="rId26"/>
    <p:sldId id="536" r:id="rId27"/>
    <p:sldId id="537" r:id="rId28"/>
    <p:sldId id="526" r:id="rId29"/>
    <p:sldId id="527" r:id="rId30"/>
    <p:sldId id="528" r:id="rId31"/>
    <p:sldId id="529" r:id="rId32"/>
    <p:sldId id="530" r:id="rId33"/>
    <p:sldId id="531" r:id="rId34"/>
    <p:sldId id="532" r:id="rId35"/>
    <p:sldId id="517" r:id="rId36"/>
    <p:sldId id="518" r:id="rId37"/>
    <p:sldId id="519" r:id="rId38"/>
  </p:sldIdLst>
  <p:sldSz cx="9144000" cy="6858000" type="screen4x3"/>
  <p:notesSz cx="9601200" cy="731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1" autoAdjust="0"/>
    <p:restoredTop sz="95411" autoAdjust="0"/>
  </p:normalViewPr>
  <p:slideViewPr>
    <p:cSldViewPr>
      <p:cViewPr varScale="1">
        <p:scale>
          <a:sx n="85" d="100"/>
          <a:sy n="85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998" y="-102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8837" tIns="49419" rIns="98837" bIns="494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8837" tIns="49419" rIns="98837" bIns="494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C0FF00-1CB0-4666-9D80-6CA9D75E0001}" type="datetimeFigureOut">
              <a:rPr lang="fr-FR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8837" tIns="49419" rIns="98837" bIns="494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8837" tIns="49419" rIns="98837" bIns="494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FE5C7A-2419-4C7A-93D9-C1F3A35D5C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622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8837" tIns="49419" rIns="98837" bIns="494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8837" tIns="49419" rIns="98837" bIns="494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181429-E989-4425-92C5-7A949845C5DD}" type="datetimeFigureOut">
              <a:rPr lang="fr-FR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837" tIns="49419" rIns="98837" bIns="4941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lIns="98837" tIns="49419" rIns="98837" bIns="4941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8837" tIns="49419" rIns="98837" bIns="494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8837" tIns="49419" rIns="98837" bIns="494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C3E1DC-52E6-4B29-BB12-153DE42B22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980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19459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229620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33795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5320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9929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783638" y="-6032500"/>
            <a:ext cx="17568863" cy="13177838"/>
          </a:xfrm>
          <a:noFill/>
          <a:ln w="9525">
            <a:noFill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78737" cy="322421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9943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1028067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8837" tIns="49419" rIns="98837" bIns="49419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6861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3175212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8837" tIns="49419" rIns="98837" bIns="49419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2493287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8837" tIns="49419" rIns="98837" bIns="49419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2086642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9293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8837" tIns="49419" rIns="98837" bIns="49419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570451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8837" tIns="49419" rIns="98837" bIns="49419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418831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921979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8837" tIns="49419" rIns="98837" bIns="49419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943680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8837" tIns="49419" rIns="98837" bIns="49419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2565340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8837" tIns="49419" rIns="98837" bIns="49419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1652645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8837" tIns="49419" rIns="98837" bIns="49419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4053304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3776451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FC9EA9-2946-44BE-B739-ACC130435621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783638" y="-6032500"/>
            <a:ext cx="17567276" cy="13176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3450"/>
            <a:ext cx="7680325" cy="3292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3785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E1DC-52E6-4B29-BB12-153DE42B2213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554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E1DC-52E6-4B29-BB12-153DE42B2213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425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FC9EA9-2946-44BE-B739-ACC130435621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783638" y="-6032500"/>
            <a:ext cx="17567276" cy="13176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3450"/>
            <a:ext cx="7680325" cy="3292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9053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AE6389-2240-4F77-895C-8253BCBC60B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r-FR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4975" y="549275"/>
            <a:ext cx="3652838" cy="2741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6625"/>
            <a:ext cx="7680325" cy="32893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8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E1DC-52E6-4B29-BB12-153DE42B2213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8511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E1DC-52E6-4B29-BB12-153DE42B2213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747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E1DC-52E6-4B29-BB12-153DE42B2213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659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E1DC-52E6-4B29-BB12-153DE42B2213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591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2065467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E1DC-52E6-4B29-BB12-153DE42B2213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4143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E1DC-52E6-4B29-BB12-153DE42B2213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26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1C5771-958F-48F9-B100-D430DEE0F545}" type="slidenum">
              <a:rPr lang="fr-FR" altLang="fr-FR" sz="1300"/>
              <a:pPr eaLnBrk="1" hangingPunct="1">
                <a:spcBef>
                  <a:spcPct val="0"/>
                </a:spcBef>
              </a:pPr>
              <a:t>4</a:t>
            </a:fld>
            <a:endParaRPr lang="fr-FR" altLang="fr-FR" sz="13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fr-FR" smtClean="0">
                <a:latin typeface="Arial" panose="020B0604020202020204" pitchFamily="34" charset="0"/>
              </a:rPr>
              <a:t>Networked system, safety critical, </a:t>
            </a:r>
          </a:p>
        </p:txBody>
      </p:sp>
    </p:spTree>
    <p:extLst>
      <p:ext uri="{BB962C8B-B14F-4D97-AF65-F5344CB8AC3E}">
        <p14:creationId xmlns:p14="http://schemas.microsoft.com/office/powerpoint/2010/main" val="69959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5603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2219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7651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73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7651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4304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31747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251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3000375" y="555625"/>
            <a:ext cx="36004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90" tIns="46746" rIns="93490" bIns="46746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9699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60438" y="3475038"/>
            <a:ext cx="7678737" cy="3290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088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175E9-973C-477E-9E10-6289175A3EB1}" type="datetimeFigureOut">
              <a:rPr lang="fr-FR" smtClean="0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1CBF2-991C-40DE-86E0-587B3F1AD4E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1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9DA79-6149-46BC-8A32-1B06B40240B2}" type="datetimeFigureOut">
              <a:rPr lang="fr-FR" smtClean="0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68D92-32D1-4E25-976A-D29A52B69EF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13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F7778C-0AB6-45D5-BA5B-4A79C2DB8216}" type="datetimeFigureOut">
              <a:rPr lang="fr-FR" smtClean="0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2E023-FA32-4289-8569-DDCAEC45E2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0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9225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69225" cy="4241800"/>
          </a:xfrm>
        </p:spPr>
        <p:txBody>
          <a:bodyPr rtlCol="0">
            <a:normAutofit/>
          </a:bodyPr>
          <a:lstStyle/>
          <a:p>
            <a:pPr lvl="0"/>
            <a:endParaRPr lang="fr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5E76B-8DA6-43DC-91DF-4868A1231B3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9225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E441-73B4-4894-B011-724EAD35EDC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6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G_Gre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Background_Grey.png"/>
          <p:cNvPicPr preferRelativeResize="0"/>
          <p:nvPr/>
        </p:nvPicPr>
        <p:blipFill rotWithShape="1">
          <a:blip r:embed="rId2">
            <a:alphaModFix amt="39603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SK_Logo600_6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6644" y="6250798"/>
            <a:ext cx="571725" cy="4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4">
            <a:alphaModFix/>
          </a:blip>
          <a:srcRect t="23858" b="22932"/>
          <a:stretch/>
        </p:blipFill>
        <p:spPr>
          <a:xfrm>
            <a:off x="7729875" y="6340759"/>
            <a:ext cx="571725" cy="30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554" y="6308132"/>
            <a:ext cx="1509450" cy="372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51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5B0E9A-DBFE-4006-A131-B27179355017}" type="datetimeFigureOut">
              <a:rPr lang="fr-FR" smtClean="0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FE8C4-51E3-463F-8D4A-197D2CD9C30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25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5F229F-76C2-4210-B6A7-CDB4D6FDD7E9}" type="datetimeFigureOut">
              <a:rPr lang="fr-FR" smtClean="0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4D9C1-CD62-46E3-B45E-748A0228117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60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44FC5-ABD3-40B4-B475-5AF2A1A61057}" type="datetimeFigureOut">
              <a:rPr lang="fr-FR" smtClean="0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7A94A-76E6-482C-B478-A428AA5BF8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59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84050-3AAB-4130-834E-B8E6EFC1C3ED}" type="datetimeFigureOut">
              <a:rPr lang="fr-FR" smtClean="0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9F4A9-22EC-4DC2-A498-00F33FC87EA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27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A2BE3-D02C-48CE-B980-448B3BC9CE91}" type="datetimeFigureOut">
              <a:rPr lang="fr-FR" smtClean="0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94452-8186-42EE-BA6A-6D3A38F7AB2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29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75568-4637-49AB-99A0-F257C3C23332}" type="datetimeFigureOut">
              <a:rPr lang="fr-FR" smtClean="0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B7360-BA88-47B5-8AAC-46CCD42D41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94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2741F-6A3B-46BE-918D-5051BBAC2CF5}" type="datetimeFigureOut">
              <a:rPr lang="fr-FR" smtClean="0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A073C-106C-4FB6-9747-94DECBE0D50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77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45A1B-E9CF-4B04-B94A-9DB0C965C0DB}" type="datetimeFigureOut">
              <a:rPr lang="fr-FR" smtClean="0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AE42-6417-4407-BDE6-7DB204F2C34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34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5F229F-76C2-4210-B6A7-CDB4D6FDD7E9}" type="datetimeFigureOut">
              <a:rPr lang="fr-FR" smtClean="0"/>
              <a:pPr>
                <a:defRPr/>
              </a:pPr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4D9C1-CD62-46E3-B45E-748A0228117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01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683" r:id="rId13"/>
    <p:sldLayoutId id="214748368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ouvain.be/map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et.uclouvain.be/fr/myucl/facultes/epl/ma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2548980"/>
            <a:ext cx="8784975" cy="769441"/>
          </a:xfr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b="1" dirty="0" smtClean="0">
                <a:solidFill>
                  <a:srgbClr val="000099"/>
                </a:solidFill>
              </a:rPr>
              <a:t>Les mathématiques appliquées ?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7584" y="4090357"/>
            <a:ext cx="7704137" cy="156966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99"/>
              </a:buCl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200" dirty="0" smtClean="0">
                <a:solidFill>
                  <a:srgbClr val="000099"/>
                </a:solidFill>
              </a:rPr>
              <a:t>Présentation de l’orientation MAP</a:t>
            </a:r>
          </a:p>
          <a:p>
            <a:pPr>
              <a:buClr>
                <a:srgbClr val="000099"/>
              </a:buCl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200" dirty="0" smtClean="0">
                <a:solidFill>
                  <a:srgbClr val="000099"/>
                </a:solidFill>
              </a:rPr>
              <a:t>20 septembre 2018</a:t>
            </a:r>
          </a:p>
          <a:p>
            <a:pPr>
              <a:buClr>
                <a:srgbClr val="000099"/>
              </a:buCl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fr-BE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7010400" cy="680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2819400" y="5638800"/>
            <a:ext cx="1828800" cy="1219200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557338"/>
            <a:ext cx="7772400" cy="3046412"/>
          </a:xfrm>
        </p:spPr>
        <p:txBody>
          <a:bodyPr>
            <a:spAutoFit/>
          </a:bodyPr>
          <a:lstStyle/>
          <a:p>
            <a:pP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latin typeface="Helvetica" pitchFamily="34" charset="0"/>
              </a:rPr>
              <a:t>Les </a:t>
            </a:r>
            <a:r>
              <a:rPr lang="en-GB" sz="3600" dirty="0" err="1" smtClean="0">
                <a:latin typeface="Helvetica" pitchFamily="34" charset="0"/>
              </a:rPr>
              <a:t>mathématiques</a:t>
            </a:r>
            <a:r>
              <a:rPr lang="en-GB" sz="3600" dirty="0" smtClean="0">
                <a:latin typeface="Helvetica" pitchFamily="34" charset="0"/>
              </a:rPr>
              <a:t> </a:t>
            </a:r>
            <a:r>
              <a:rPr lang="en-GB" sz="3600" dirty="0" err="1" smtClean="0">
                <a:latin typeface="Helvetica" pitchFamily="34" charset="0"/>
              </a:rPr>
              <a:t>appliquées</a:t>
            </a:r>
            <a:r>
              <a:rPr lang="en-GB" sz="3600" dirty="0" smtClean="0">
                <a:latin typeface="Helvetica" pitchFamily="34" charset="0"/>
              </a:rPr>
              <a:t>, </a:t>
            </a:r>
            <a:br>
              <a:rPr lang="en-GB" sz="3600" dirty="0" smtClean="0">
                <a:latin typeface="Helvetica" pitchFamily="34" charset="0"/>
              </a:rPr>
            </a:br>
            <a:r>
              <a:rPr lang="en-GB" sz="3600" dirty="0" err="1" smtClean="0">
                <a:latin typeface="Helvetica" pitchFamily="34" charset="0"/>
              </a:rPr>
              <a:t>c’est</a:t>
            </a:r>
            <a:r>
              <a:rPr lang="en-GB" sz="3600" dirty="0" smtClean="0">
                <a:latin typeface="Helvetica" pitchFamily="34" charset="0"/>
              </a:rPr>
              <a:t> </a:t>
            </a:r>
            <a:r>
              <a:rPr lang="en-GB" sz="3600" dirty="0" err="1" smtClean="0">
                <a:latin typeface="Helvetica" pitchFamily="34" charset="0"/>
              </a:rPr>
              <a:t>donc</a:t>
            </a:r>
            <a:r>
              <a:rPr lang="en-GB" sz="3600" dirty="0" smtClean="0">
                <a:latin typeface="Helvetica" pitchFamily="34" charset="0"/>
              </a:rPr>
              <a:t> le </a:t>
            </a:r>
            <a:r>
              <a:rPr lang="en-GB" sz="4000" dirty="0" smtClean="0">
                <a:latin typeface="Helvetica" pitchFamily="34" charset="0"/>
              </a:rPr>
              <a:t/>
            </a:r>
            <a:br>
              <a:rPr lang="en-GB" sz="4000" dirty="0" smtClean="0">
                <a:latin typeface="Helvetica" pitchFamily="34" charset="0"/>
              </a:rPr>
            </a:br>
            <a:r>
              <a:rPr lang="en-GB" sz="4000" dirty="0" err="1" smtClean="0">
                <a:solidFill>
                  <a:srgbClr val="FF6600"/>
                </a:solidFill>
                <a:latin typeface="Helvetica" pitchFamily="34" charset="0"/>
              </a:rPr>
              <a:t>développement</a:t>
            </a:r>
            <a:r>
              <a:rPr lang="en-GB" sz="4000" dirty="0" smtClean="0">
                <a:solidFill>
                  <a:srgbClr val="FF6600"/>
                </a:solidFill>
                <a:latin typeface="Helvetica" pitchFamily="34" charset="0"/>
              </a:rPr>
              <a:t> et </a:t>
            </a:r>
            <a:r>
              <a:rPr lang="en-GB" sz="4000" dirty="0" err="1" smtClean="0">
                <a:solidFill>
                  <a:srgbClr val="FF6600"/>
                </a:solidFill>
                <a:latin typeface="Helvetica" pitchFamily="34" charset="0"/>
              </a:rPr>
              <a:t>l’application</a:t>
            </a:r>
            <a:r>
              <a:rPr lang="en-GB" sz="4000" dirty="0" smtClean="0">
                <a:latin typeface="Helvetica" pitchFamily="34" charset="0"/>
              </a:rPr>
              <a:t> </a:t>
            </a:r>
            <a:br>
              <a:rPr lang="en-GB" sz="4000" dirty="0" smtClean="0">
                <a:latin typeface="Helvetica" pitchFamily="34" charset="0"/>
              </a:rPr>
            </a:br>
            <a:r>
              <a:rPr lang="en-GB" sz="4000" dirty="0" smtClean="0">
                <a:latin typeface="Helvetica" pitchFamily="34" charset="0"/>
              </a:rPr>
              <a:t>de </a:t>
            </a:r>
            <a:r>
              <a:rPr lang="en-GB" sz="4000" dirty="0" err="1" smtClean="0">
                <a:latin typeface="Helvetica" pitchFamily="34" charset="0"/>
              </a:rPr>
              <a:t>méthodes</a:t>
            </a:r>
            <a:r>
              <a:rPr lang="en-GB" sz="4000" dirty="0" smtClean="0">
                <a:latin typeface="Helvetica" pitchFamily="34" charset="0"/>
              </a:rPr>
              <a:t> </a:t>
            </a:r>
            <a:r>
              <a:rPr lang="en-GB" sz="4000" dirty="0" err="1" smtClean="0">
                <a:latin typeface="Helvetica" pitchFamily="34" charset="0"/>
              </a:rPr>
              <a:t>mathématiques</a:t>
            </a:r>
            <a:r>
              <a:rPr lang="en-GB" sz="4000" dirty="0" smtClean="0">
                <a:latin typeface="Helvetica" pitchFamily="34" charset="0"/>
              </a:rPr>
              <a:t> </a:t>
            </a:r>
            <a:r>
              <a:rPr lang="en-GB" sz="4000" dirty="0" err="1" smtClean="0">
                <a:latin typeface="Helvetica" pitchFamily="34" charset="0"/>
              </a:rPr>
              <a:t>dans</a:t>
            </a:r>
            <a:r>
              <a:rPr lang="en-GB" sz="4000" dirty="0" smtClean="0">
                <a:latin typeface="Helvetica" pitchFamily="34" charset="0"/>
              </a:rPr>
              <a:t> des </a:t>
            </a:r>
            <a:r>
              <a:rPr lang="en-GB" sz="4000" dirty="0" err="1" smtClean="0">
                <a:solidFill>
                  <a:srgbClr val="FF6600"/>
                </a:solidFill>
                <a:latin typeface="Helvetica" pitchFamily="34" charset="0"/>
              </a:rPr>
              <a:t>domaines</a:t>
            </a:r>
            <a:r>
              <a:rPr lang="en-GB" sz="4000" dirty="0" smtClean="0">
                <a:solidFill>
                  <a:srgbClr val="FF6600"/>
                </a:solidFill>
                <a:latin typeface="Helvetica" pitchFamily="34" charset="0"/>
              </a:rPr>
              <a:t> </a:t>
            </a:r>
            <a:r>
              <a:rPr lang="en-GB" sz="4000" dirty="0" err="1" smtClean="0">
                <a:solidFill>
                  <a:srgbClr val="FF6600"/>
                </a:solidFill>
                <a:latin typeface="Helvetica" pitchFamily="34" charset="0"/>
              </a:rPr>
              <a:t>très</a:t>
            </a:r>
            <a:r>
              <a:rPr lang="en-GB" sz="4000" dirty="0" smtClean="0">
                <a:solidFill>
                  <a:srgbClr val="FF6600"/>
                </a:solidFill>
                <a:latin typeface="Helvetica" pitchFamily="34" charset="0"/>
              </a:rPr>
              <a:t> </a:t>
            </a:r>
            <a:r>
              <a:rPr lang="en-GB" sz="4000" dirty="0" err="1" smtClean="0">
                <a:solidFill>
                  <a:srgbClr val="FF6600"/>
                </a:solidFill>
                <a:latin typeface="Helvetica" pitchFamily="34" charset="0"/>
              </a:rPr>
              <a:t>variés</a:t>
            </a:r>
            <a:r>
              <a:rPr lang="en-GB" sz="4000" dirty="0" smtClean="0">
                <a:latin typeface="Helvetica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92639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2"/>
          <p:cNvSpPr txBox="1">
            <a:spLocks noChangeArrowheads="1"/>
          </p:cNvSpPr>
          <p:nvPr/>
        </p:nvSpPr>
        <p:spPr bwMode="auto">
          <a:xfrm>
            <a:off x="3443288" y="928688"/>
            <a:ext cx="2073275" cy="81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4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600">
                <a:latin typeface="Calibri" pitchFamily="34" charset="0"/>
              </a:rPr>
              <a:t>Modéliser</a:t>
            </a:r>
          </a:p>
        </p:txBody>
      </p:sp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6283325" y="3367088"/>
            <a:ext cx="1793875" cy="81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4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600">
                <a:latin typeface="Calibri" pitchFamily="34" charset="0"/>
              </a:rPr>
              <a:t>Analyser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385888" y="3367088"/>
            <a:ext cx="2051050" cy="81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4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600">
                <a:latin typeface="Calibri" pitchFamily="34" charset="0"/>
              </a:rPr>
              <a:t>Concevoir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2743200" y="4724400"/>
            <a:ext cx="5875338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4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200">
                <a:latin typeface="Helvetica" pitchFamily="34" charset="0"/>
              </a:rPr>
              <a:t>dans des domaines variés</a:t>
            </a:r>
          </a:p>
        </p:txBody>
      </p:sp>
      <p:sp>
        <p:nvSpPr>
          <p:cNvPr id="63493" name="Oval 6"/>
          <p:cNvSpPr>
            <a:spLocks noChangeArrowheads="1"/>
          </p:cNvSpPr>
          <p:nvPr/>
        </p:nvSpPr>
        <p:spPr bwMode="auto">
          <a:xfrm>
            <a:off x="3214688" y="928688"/>
            <a:ext cx="2667000" cy="1143000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1157288" y="3367088"/>
            <a:ext cx="2667000" cy="1143000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BE">
              <a:solidFill>
                <a:srgbClr val="0066CC"/>
              </a:solidFill>
              <a:latin typeface="Times New Roman" pitchFamily="18" charset="0"/>
            </a:endParaRPr>
          </a:p>
        </p:txBody>
      </p:sp>
      <p:sp>
        <p:nvSpPr>
          <p:cNvPr id="63495" name="Oval 8"/>
          <p:cNvSpPr>
            <a:spLocks noChangeArrowheads="1"/>
          </p:cNvSpPr>
          <p:nvPr/>
        </p:nvSpPr>
        <p:spPr bwMode="auto">
          <a:xfrm>
            <a:off x="5805488" y="3367088"/>
            <a:ext cx="2667000" cy="1143000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BE">
              <a:solidFill>
                <a:srgbClr val="0066CC"/>
              </a:solidFill>
              <a:latin typeface="Times New Roman" pitchFamily="18" charset="0"/>
            </a:endParaRPr>
          </a:p>
        </p:txBody>
      </p:sp>
      <p:sp>
        <p:nvSpPr>
          <p:cNvPr id="63496" name="Line 9"/>
          <p:cNvSpPr>
            <a:spLocks noChangeShapeType="1"/>
          </p:cNvSpPr>
          <p:nvPr/>
        </p:nvSpPr>
        <p:spPr bwMode="auto">
          <a:xfrm flipH="1">
            <a:off x="3062288" y="2071688"/>
            <a:ext cx="8382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3497" name="Line 10"/>
          <p:cNvSpPr>
            <a:spLocks noChangeShapeType="1"/>
          </p:cNvSpPr>
          <p:nvPr/>
        </p:nvSpPr>
        <p:spPr bwMode="auto">
          <a:xfrm>
            <a:off x="5272088" y="2147888"/>
            <a:ext cx="838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Line 11"/>
          <p:cNvSpPr>
            <a:spLocks noChangeShapeType="1"/>
          </p:cNvSpPr>
          <p:nvPr/>
        </p:nvSpPr>
        <p:spPr bwMode="auto">
          <a:xfrm>
            <a:off x="3900488" y="3976688"/>
            <a:ext cx="1828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1143000" y="5445125"/>
            <a:ext cx="7680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3200">
                <a:latin typeface="Helvetica" pitchFamily="34" charset="0"/>
              </a:rPr>
              <a:t>avec des outils mathématiques avancés</a:t>
            </a:r>
          </a:p>
        </p:txBody>
      </p:sp>
    </p:spTree>
    <p:extLst>
      <p:ext uri="{BB962C8B-B14F-4D97-AF65-F5344CB8AC3E}">
        <p14:creationId xmlns:p14="http://schemas.microsoft.com/office/powerpoint/2010/main" val="4222004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73016"/>
            <a:ext cx="3456384" cy="2592288"/>
          </a:xfrm>
          <a:prstGeom prst="rect">
            <a:avLst/>
          </a:prstGeom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116632"/>
            <a:ext cx="8915400" cy="4911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fr-BE" sz="2400" dirty="0" smtClean="0">
                <a:latin typeface="+mj-lt"/>
                <a:cs typeface="Times New Roman" pitchFamily="18" charset="0"/>
              </a:rPr>
              <a:t>	</a:t>
            </a:r>
            <a:r>
              <a:rPr lang="fr-BE" sz="2400" b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Présentations</a:t>
            </a:r>
            <a:r>
              <a:rPr lang="fr-BE" sz="1200" b="1" dirty="0">
                <a:latin typeface="+mj-lt"/>
                <a:cs typeface="Times New Roman" pitchFamily="18" charset="0"/>
              </a:rPr>
              <a:t>	</a:t>
            </a:r>
            <a:r>
              <a:rPr lang="fr-BE" dirty="0">
                <a:latin typeface="+mj-lt"/>
                <a:cs typeface="Times New Roman" pitchFamily="18" charset="0"/>
              </a:rPr>
              <a:t>			</a:t>
            </a:r>
            <a:endParaRPr lang="fr-BE" sz="500" dirty="0"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5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>
                <a:cs typeface="Times New Roman" pitchFamily="18" charset="0"/>
              </a:rPr>
              <a:t> 	Les mathématiques appliquées ? 		 </a:t>
            </a:r>
            <a:endParaRPr lang="fr-BE" sz="2000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fr-BE" sz="2000" dirty="0" smtClean="0"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>
                <a:cs typeface="Times New Roman" pitchFamily="18" charset="0"/>
              </a:rPr>
              <a:t>	Les mathématiques appliquées à l’UCL 	</a:t>
            </a:r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 </a:t>
            </a:r>
          </a:p>
          <a:p>
            <a:pPr marL="3409950" lvl="4">
              <a:buFontTx/>
              <a:buChar char="•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/>
              <a:t> 	</a:t>
            </a:r>
            <a:r>
              <a:rPr lang="fr-BE" sz="2000" dirty="0" smtClean="0">
                <a:solidFill>
                  <a:schemeClr val="tx2"/>
                </a:solidFill>
                <a:cs typeface="Times New Roman" pitchFamily="18" charset="0"/>
              </a:rPr>
              <a:t>Majeure, mineure et master</a:t>
            </a:r>
          </a:p>
          <a:p>
            <a:pPr marL="3409950" lvl="4">
              <a:buFontTx/>
              <a:buChar char="•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/>
              <a:t> 	</a:t>
            </a:r>
            <a:r>
              <a:rPr lang="fr-BE" sz="2000" dirty="0">
                <a:solidFill>
                  <a:schemeClr val="tx2"/>
                </a:solidFill>
                <a:cs typeface="Times New Roman" pitchFamily="18" charset="0"/>
              </a:rPr>
              <a:t>U</a:t>
            </a:r>
            <a:r>
              <a:rPr lang="fr-BE" sz="2000" dirty="0" smtClean="0">
                <a:solidFill>
                  <a:schemeClr val="tx2"/>
                </a:solidFill>
                <a:cs typeface="Times New Roman" pitchFamily="18" charset="0"/>
              </a:rPr>
              <a:t>n exemple de matière enseignée</a:t>
            </a:r>
            <a:r>
              <a:rPr lang="fr-BE" sz="2000" dirty="0" smtClean="0">
                <a:cs typeface="Times New Roman" pitchFamily="18" charset="0"/>
              </a:rPr>
              <a:t> 	 </a:t>
            </a:r>
            <a:endParaRPr lang="fr-BE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409950" lvl="4">
              <a:buFontTx/>
              <a:buChar char="•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>
                <a:cs typeface="Times New Roman" pitchFamily="18" charset="0"/>
              </a:rPr>
              <a:t> 	</a:t>
            </a:r>
            <a:r>
              <a:rPr lang="fr-BE" sz="2000" dirty="0" smtClean="0">
                <a:solidFill>
                  <a:schemeClr val="tx2"/>
                </a:solidFill>
                <a:cs typeface="Times New Roman" pitchFamily="18" charset="0"/>
              </a:rPr>
              <a:t>Après les études?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2000" dirty="0" smtClean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fr-BE" sz="2400" b="1" dirty="0">
                <a:solidFill>
                  <a:srgbClr val="0000FF"/>
                </a:solidFill>
                <a:cs typeface="Arial" pitchFamily="34" charset="0"/>
              </a:rPr>
              <a:t>Démonstrations: visite du laboratoire d’automatique lors de la journée de présentation des masters</a:t>
            </a:r>
            <a:endParaRPr lang="fr-BE" sz="2400" b="1" dirty="0">
              <a:solidFill>
                <a:srgbClr val="0000FF"/>
              </a:solidFill>
              <a:cs typeface="Times New Roman" pitchFamily="18" charset="0"/>
            </a:endParaRPr>
          </a:p>
          <a:p>
            <a:pPr marL="3409950" lvl="4"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2000" u="sng" dirty="0">
              <a:solidFill>
                <a:srgbClr val="9966FF"/>
              </a:solidFill>
              <a:latin typeface="+mj-lt"/>
              <a:cs typeface="Times New Roman" pitchFamily="18" charset="0"/>
            </a:endParaRPr>
          </a:p>
          <a:p>
            <a:pPr marL="3409950" lvl="4"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2000" dirty="0"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fr-BE" dirty="0">
                <a:latin typeface="+mj-lt"/>
                <a:cs typeface="+mn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80510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973263"/>
            <a:ext cx="7704137" cy="1323975"/>
          </a:xfrm>
        </p:spPr>
        <p:txBody>
          <a:bodyPr>
            <a:spAutoFit/>
          </a:bodyPr>
          <a:lstStyle/>
          <a:p>
            <a:pPr>
              <a:buClr>
                <a:srgbClr val="000099"/>
              </a:buCl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4000" smtClean="0">
                <a:solidFill>
                  <a:srgbClr val="000099"/>
                </a:solidFill>
              </a:rPr>
              <a:t>La formation en </a:t>
            </a:r>
            <a:br>
              <a:rPr lang="fr-BE" sz="4000" smtClean="0">
                <a:solidFill>
                  <a:srgbClr val="000099"/>
                </a:solidFill>
              </a:rPr>
            </a:br>
            <a:r>
              <a:rPr lang="fr-BE" sz="4000" smtClean="0">
                <a:solidFill>
                  <a:srgbClr val="000099"/>
                </a:solidFill>
              </a:rPr>
              <a:t>mathématiques appliquées à l’</a:t>
            </a:r>
            <a:r>
              <a:rPr lang="fr-BE" sz="4000" b="1" smtClean="0">
                <a:solidFill>
                  <a:srgbClr val="000099"/>
                </a:solidFill>
              </a:rPr>
              <a:t>UCL</a:t>
            </a: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838200" y="1447800"/>
            <a:ext cx="7924800" cy="2743200"/>
          </a:xfrm>
          <a:prstGeom prst="rect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90588"/>
            <a:ext cx="7769225" cy="579437"/>
          </a:xfrm>
        </p:spPr>
        <p:txBody>
          <a:bodyPr>
            <a:spAutoFit/>
          </a:bodyPr>
          <a:lstStyle/>
          <a:p>
            <a:pP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200" smtClean="0"/>
              <a:t>Filière Mathématiques Appliquées (MAP)</a:t>
            </a:r>
          </a:p>
        </p:txBody>
      </p:sp>
      <p:sp>
        <p:nvSpPr>
          <p:cNvPr id="69634" name="Line 3"/>
          <p:cNvSpPr>
            <a:spLocks noChangeShapeType="1"/>
          </p:cNvSpPr>
          <p:nvPr/>
        </p:nvSpPr>
        <p:spPr bwMode="auto">
          <a:xfrm>
            <a:off x="457200" y="1524000"/>
            <a:ext cx="8153400" cy="1588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1247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613400"/>
              </p:ext>
            </p:extLst>
          </p:nvPr>
        </p:nvGraphicFramePr>
        <p:xfrm>
          <a:off x="685800" y="1981200"/>
          <a:ext cx="7769225" cy="4240213"/>
        </p:xfrm>
        <a:graphic>
          <a:graphicData uri="http://schemas.openxmlformats.org/drawingml/2006/table">
            <a:tbl>
              <a:tblPr/>
              <a:tblGrid>
                <a:gridCol w="1109663"/>
                <a:gridCol w="6659562"/>
              </a:tblGrid>
              <a:tr h="784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BAC1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Bachelier </a:t>
                      </a:r>
                      <a:r>
                        <a:rPr kumimoji="0" lang="fr-B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Ingénieur Civil </a:t>
                      </a: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(110 </a:t>
                      </a:r>
                      <a:r>
                        <a:rPr kumimoji="0" lang="fr-B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cr</a:t>
                      </a: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.)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BAC2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Majeure </a:t>
                      </a:r>
                      <a:r>
                        <a:rPr kumimoji="0" lang="fr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(40 cr.)</a:t>
                      </a: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ou mineure </a:t>
                      </a:r>
                      <a:r>
                        <a:rPr kumimoji="0" lang="fr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(30 cr.)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en </a:t>
                      </a:r>
                      <a:r>
                        <a:rPr kumimoji="0" lang="fr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Mathématiques Appliquées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BAC3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37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fr-B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Master Ingénieur civil </a:t>
                      </a:r>
                      <a:r>
                        <a:rPr kumimoji="0" lang="fr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(120 cr.)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en </a:t>
                      </a:r>
                      <a:r>
                        <a:rPr kumimoji="0" lang="fr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Mathématiques Appliquées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2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90588"/>
            <a:ext cx="7769225" cy="584200"/>
          </a:xfrm>
        </p:spPr>
        <p:txBody>
          <a:bodyPr>
            <a:spAutoFit/>
          </a:bodyPr>
          <a:lstStyle/>
          <a:p>
            <a:pP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200" smtClean="0"/>
              <a:t>Filière Mathématiques Appliquées (MAP)</a:t>
            </a:r>
          </a:p>
        </p:txBody>
      </p:sp>
      <p:sp>
        <p:nvSpPr>
          <p:cNvPr id="71682" name="Line 3"/>
          <p:cNvSpPr>
            <a:spLocks noChangeShapeType="1"/>
          </p:cNvSpPr>
          <p:nvPr/>
        </p:nvSpPr>
        <p:spPr bwMode="auto">
          <a:xfrm>
            <a:off x="457200" y="1524000"/>
            <a:ext cx="8153400" cy="1588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7149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069451"/>
              </p:ext>
            </p:extLst>
          </p:nvPr>
        </p:nvGraphicFramePr>
        <p:xfrm>
          <a:off x="685800" y="1981200"/>
          <a:ext cx="7769225" cy="4388803"/>
        </p:xfrm>
        <a:graphic>
          <a:graphicData uri="http://schemas.openxmlformats.org/drawingml/2006/table">
            <a:tbl>
              <a:tblPr/>
              <a:tblGrid>
                <a:gridCol w="1109663"/>
                <a:gridCol w="1109662"/>
                <a:gridCol w="2220913"/>
                <a:gridCol w="1109662"/>
                <a:gridCol w="1000125"/>
                <a:gridCol w="1219200"/>
              </a:tblGrid>
              <a:tr h="784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BAC1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Tronc commun ingénieur EPL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BAC2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Maj.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Tronc commun ingénieur EPL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Min.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BAC3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Majeure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TC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Mineure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375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fr-B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Cours obligatoires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9 options + contacts professionnels (stage, projet, séminaire,…) + autres cours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fr-B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Mémoire </a:t>
                      </a: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+ </a:t>
                      </a:r>
                      <a:r>
                        <a:rPr kumimoji="0" lang="fr-B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sc.rel</a:t>
                      </a: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716" name="ZoneTexte 1"/>
          <p:cNvSpPr txBox="1">
            <a:spLocks noChangeArrowheads="1"/>
          </p:cNvSpPr>
          <p:nvPr/>
        </p:nvSpPr>
        <p:spPr bwMode="auto">
          <a:xfrm>
            <a:off x="2101850" y="314166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Calibri" pitchFamily="34" charset="0"/>
              </a:rPr>
              <a:t>10</a:t>
            </a:r>
          </a:p>
        </p:txBody>
      </p:sp>
      <p:sp>
        <p:nvSpPr>
          <p:cNvPr id="71717" name="ZoneTexte 5"/>
          <p:cNvSpPr txBox="1">
            <a:spLocks noChangeArrowheads="1"/>
          </p:cNvSpPr>
          <p:nvPr/>
        </p:nvSpPr>
        <p:spPr bwMode="auto">
          <a:xfrm>
            <a:off x="7627938" y="314166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Calibri" pitchFamily="34" charset="0"/>
              </a:rPr>
              <a:t>10</a:t>
            </a:r>
          </a:p>
        </p:txBody>
      </p:sp>
      <p:sp>
        <p:nvSpPr>
          <p:cNvPr id="71718" name="ZoneTexte 6"/>
          <p:cNvSpPr txBox="1">
            <a:spLocks noChangeArrowheads="1"/>
          </p:cNvSpPr>
          <p:nvPr/>
        </p:nvSpPr>
        <p:spPr bwMode="auto">
          <a:xfrm>
            <a:off x="3348038" y="3933825"/>
            <a:ext cx="43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Calibri" pitchFamily="34" charset="0"/>
              </a:rPr>
              <a:t>30</a:t>
            </a:r>
          </a:p>
        </p:txBody>
      </p:sp>
      <p:sp>
        <p:nvSpPr>
          <p:cNvPr id="71719" name="ZoneTexte 7"/>
          <p:cNvSpPr txBox="1">
            <a:spLocks noChangeArrowheads="1"/>
          </p:cNvSpPr>
          <p:nvPr/>
        </p:nvSpPr>
        <p:spPr bwMode="auto">
          <a:xfrm>
            <a:off x="7196138" y="395446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Calibri" pitchFamily="34" charset="0"/>
              </a:rPr>
              <a:t>20</a:t>
            </a:r>
          </a:p>
        </p:txBody>
      </p:sp>
      <p:sp>
        <p:nvSpPr>
          <p:cNvPr id="71720" name="ZoneTexte 10"/>
          <p:cNvSpPr txBox="1">
            <a:spLocks noChangeArrowheads="1"/>
          </p:cNvSpPr>
          <p:nvPr/>
        </p:nvSpPr>
        <p:spPr bwMode="auto">
          <a:xfrm>
            <a:off x="6588224" y="5995441"/>
            <a:ext cx="43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Calibri" pitchFamily="34" charset="0"/>
              </a:rPr>
              <a:t>60</a:t>
            </a:r>
          </a:p>
        </p:txBody>
      </p:sp>
      <p:sp>
        <p:nvSpPr>
          <p:cNvPr id="71721" name="ZoneTexte 11"/>
          <p:cNvSpPr txBox="1">
            <a:spLocks noChangeArrowheads="1"/>
          </p:cNvSpPr>
          <p:nvPr/>
        </p:nvSpPr>
        <p:spPr bwMode="auto">
          <a:xfrm>
            <a:off x="3314700" y="5033963"/>
            <a:ext cx="43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Calibri" pitchFamily="34" charset="0"/>
              </a:rPr>
              <a:t>30</a:t>
            </a:r>
          </a:p>
        </p:txBody>
      </p:sp>
      <p:sp>
        <p:nvSpPr>
          <p:cNvPr id="71722" name="ZoneTexte 12"/>
          <p:cNvSpPr txBox="1">
            <a:spLocks noChangeArrowheads="1"/>
          </p:cNvSpPr>
          <p:nvPr/>
        </p:nvSpPr>
        <p:spPr bwMode="auto">
          <a:xfrm>
            <a:off x="3348112" y="5827167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 smtClean="0">
                <a:latin typeface="Calibri" pitchFamily="34" charset="0"/>
              </a:rPr>
              <a:t>30</a:t>
            </a:r>
            <a:endParaRPr lang="fr-BE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562659"/>
            <a:ext cx="8569325" cy="646331"/>
          </a:xfrm>
        </p:spPr>
        <p:txBody>
          <a:bodyPr>
            <a:spAutoFit/>
          </a:bodyPr>
          <a:lstStyle/>
          <a:p>
            <a:pPr>
              <a:buClr>
                <a:srgbClr val="000099"/>
              </a:buCl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600" dirty="0" smtClean="0">
                <a:solidFill>
                  <a:srgbClr val="000099"/>
                </a:solidFill>
              </a:rPr>
              <a:t>Filière MAP</a:t>
            </a:r>
            <a:r>
              <a:rPr lang="fr-BE" sz="3600" dirty="0">
                <a:solidFill>
                  <a:srgbClr val="000099"/>
                </a:solidFill>
              </a:rPr>
              <a:t> </a:t>
            </a:r>
            <a:r>
              <a:rPr lang="fr-BE" sz="3600" dirty="0" smtClean="0">
                <a:solidFill>
                  <a:srgbClr val="000099"/>
                </a:solidFill>
              </a:rPr>
              <a:t>: </a:t>
            </a:r>
            <a:r>
              <a:rPr lang="fr-BE" sz="3600" b="1" dirty="0" smtClean="0">
                <a:solidFill>
                  <a:srgbClr val="000099"/>
                </a:solidFill>
              </a:rPr>
              <a:t>fondamentale</a:t>
            </a:r>
            <a:r>
              <a:rPr lang="fr-BE" sz="3600" dirty="0" smtClean="0">
                <a:solidFill>
                  <a:srgbClr val="000099"/>
                </a:solidFill>
              </a:rPr>
              <a:t> et </a:t>
            </a:r>
            <a:r>
              <a:rPr lang="fr-BE" sz="3600" b="1" dirty="0" smtClean="0">
                <a:solidFill>
                  <a:srgbClr val="000099"/>
                </a:solidFill>
              </a:rPr>
              <a:t>appliquée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431088" cy="3429144"/>
          </a:xfrm>
        </p:spPr>
        <p:txBody>
          <a:bodyPr wrap="square">
            <a:spAutoFit/>
          </a:bodyPr>
          <a:lstStyle/>
          <a:p>
            <a:pPr>
              <a:spcBef>
                <a:spcPts val="350"/>
              </a:spcBef>
              <a:buFont typeface="Helvetica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fr-BE" sz="1400" dirty="0" smtClean="0">
              <a:latin typeface="Helvetica" pitchFamily="34" charset="0"/>
            </a:endParaRPr>
          </a:p>
          <a:p>
            <a:pPr>
              <a:spcBef>
                <a:spcPts val="700"/>
              </a:spcBef>
              <a:buFont typeface="Helvetica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BE" sz="2800" dirty="0" smtClean="0">
                <a:latin typeface="Helvetica" pitchFamily="34" charset="0"/>
              </a:rPr>
              <a:t>Formation approfondie dans les </a:t>
            </a:r>
            <a:r>
              <a:rPr lang="fr-BE" sz="2800" b="1" dirty="0" smtClean="0">
                <a:solidFill>
                  <a:schemeClr val="tx2"/>
                </a:solidFill>
                <a:latin typeface="Helvetica" pitchFamily="34" charset="0"/>
              </a:rPr>
              <a:t>disciplines fondamentales</a:t>
            </a:r>
            <a:r>
              <a:rPr lang="fr-BE" sz="2800" dirty="0" smtClean="0">
                <a:latin typeface="Helvetica" pitchFamily="34" charset="0"/>
              </a:rPr>
              <a:t> des </a:t>
            </a:r>
            <a: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mathématiques appliquées</a:t>
            </a:r>
          </a:p>
          <a:p>
            <a:pPr>
              <a:spcBef>
                <a:spcPts val="350"/>
              </a:spcBef>
              <a:buFont typeface="Helvetica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fr-BE" sz="1400" dirty="0" smtClean="0">
              <a:latin typeface="Helvetica" pitchFamily="34" charset="0"/>
            </a:endParaRPr>
          </a:p>
          <a:p>
            <a:pPr>
              <a:spcBef>
                <a:spcPts val="700"/>
              </a:spcBef>
              <a:buFont typeface="Helvetica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BE" sz="2800" dirty="0" smtClean="0">
                <a:latin typeface="Helvetica" pitchFamily="34" charset="0"/>
              </a:rPr>
              <a:t>Formation pratique à la modélisation mathématique dans différents </a:t>
            </a:r>
            <a:r>
              <a:rPr lang="fr-BE" sz="2800" b="1" dirty="0" smtClean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</a:rPr>
              <a:t>domaines d’application</a:t>
            </a:r>
            <a:r>
              <a:rPr lang="fr-BE" sz="2800" b="1" dirty="0" smtClean="0">
                <a:latin typeface="Helvetica" pitchFamily="34" charset="0"/>
              </a:rPr>
              <a:t> </a:t>
            </a:r>
            <a:r>
              <a:rPr lang="fr-BE" sz="2800" dirty="0" smtClean="0">
                <a:latin typeface="Helvetica" pitchFamily="34" charset="0"/>
              </a:rPr>
              <a:t>(ingénierie ou économie/gestion)</a:t>
            </a:r>
          </a:p>
          <a:p>
            <a:pPr>
              <a:spcBef>
                <a:spcPts val="700"/>
              </a:spcBef>
              <a:buFont typeface="Helvetica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fr-BE" sz="2800" b="1" dirty="0" smtClean="0">
              <a:latin typeface="Helvetica" pitchFamily="34" charset="0"/>
            </a:endParaRPr>
          </a:p>
        </p:txBody>
      </p:sp>
      <p:sp>
        <p:nvSpPr>
          <p:cNvPr id="73731" name="Line 4"/>
          <p:cNvSpPr>
            <a:spLocks noChangeShapeType="1"/>
          </p:cNvSpPr>
          <p:nvPr/>
        </p:nvSpPr>
        <p:spPr bwMode="auto">
          <a:xfrm>
            <a:off x="533400" y="1600200"/>
            <a:ext cx="8001000" cy="1588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69225" cy="646113"/>
          </a:xfrm>
        </p:spPr>
        <p:txBody>
          <a:bodyPr>
            <a:spAutoFit/>
          </a:bodyPr>
          <a:lstStyle/>
          <a:p>
            <a:pP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600" b="1" smtClean="0">
                <a:solidFill>
                  <a:srgbClr val="000099"/>
                </a:solidFill>
              </a:rPr>
              <a:t>Majeure</a:t>
            </a:r>
            <a:r>
              <a:rPr lang="fr-BE" sz="3600" smtClean="0">
                <a:solidFill>
                  <a:srgbClr val="000099"/>
                </a:solidFill>
              </a:rPr>
              <a:t> et </a:t>
            </a:r>
            <a:r>
              <a:rPr lang="fr-BE" sz="3600" b="1" smtClean="0">
                <a:solidFill>
                  <a:srgbClr val="000099"/>
                </a:solidFill>
              </a:rPr>
              <a:t>mineure</a:t>
            </a:r>
            <a:r>
              <a:rPr lang="fr-BE" sz="3600" smtClean="0">
                <a:solidFill>
                  <a:srgbClr val="000099"/>
                </a:solidFill>
              </a:rPr>
              <a:t> MAP</a:t>
            </a:r>
          </a:p>
        </p:txBody>
      </p:sp>
      <p:sp>
        <p:nvSpPr>
          <p:cNvPr id="75778" name="Line 5"/>
          <p:cNvSpPr>
            <a:spLocks noChangeShapeType="1"/>
          </p:cNvSpPr>
          <p:nvPr/>
        </p:nvSpPr>
        <p:spPr bwMode="auto">
          <a:xfrm>
            <a:off x="455613" y="1109663"/>
            <a:ext cx="8153400" cy="1587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6515" name="Group 1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205779"/>
              </p:ext>
            </p:extLst>
          </p:nvPr>
        </p:nvGraphicFramePr>
        <p:xfrm>
          <a:off x="682625" y="1430338"/>
          <a:ext cx="7921625" cy="5064443"/>
        </p:xfrm>
        <a:graphic>
          <a:graphicData uri="http://schemas.openxmlformats.org/drawingml/2006/table">
            <a:tbl>
              <a:tblPr/>
              <a:tblGrid>
                <a:gridCol w="1009650"/>
                <a:gridCol w="6911975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BAC2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6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M+m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Modèles et méthodes d’optimisation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Introduction aux méthodes d’éléments finis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fr-BE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BAC3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6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M+m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Théorie et algorithmique des graphes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6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Analyse numérique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Processus stochastiques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Automatique linéaire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Projet en mathématiques appliquées  (via TC)</a:t>
                      </a:r>
                      <a:endParaRPr kumimoji="0" lang="fr-B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305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fr-BE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BAC3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6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Compléments d’analyse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Mécanique des milieux continus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2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69325" cy="646113"/>
          </a:xfrm>
        </p:spPr>
        <p:txBody>
          <a:bodyPr>
            <a:spAutoFit/>
          </a:bodyPr>
          <a:lstStyle/>
          <a:p>
            <a:pPr>
              <a:buClr>
                <a:srgbClr val="000099"/>
              </a:buCl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600" b="1" smtClean="0">
                <a:solidFill>
                  <a:srgbClr val="000099"/>
                </a:solidFill>
              </a:rPr>
              <a:t>Choix</a:t>
            </a:r>
            <a:r>
              <a:rPr lang="fr-BE" sz="3600" smtClean="0">
                <a:solidFill>
                  <a:srgbClr val="000099"/>
                </a:solidFill>
              </a:rPr>
              <a:t> de la majeure et de la mineure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137525" cy="3226524"/>
          </a:xfrm>
        </p:spPr>
        <p:txBody>
          <a:bodyPr>
            <a:spAutoFit/>
          </a:bodyPr>
          <a:lstStyle/>
          <a:p>
            <a:pPr>
              <a:spcBef>
                <a:spcPts val="700"/>
              </a:spcBef>
              <a:buFont typeface="Helvetica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BE" sz="2400" dirty="0" smtClean="0">
                <a:latin typeface="Helvetica" pitchFamily="34" charset="0"/>
              </a:rPr>
              <a:t>Majeure MAP = mineure MAP en BAC2 </a:t>
            </a:r>
            <a:br>
              <a:rPr lang="fr-BE" sz="2400" dirty="0" smtClean="0">
                <a:latin typeface="Helvetica" pitchFamily="34" charset="0"/>
              </a:rPr>
            </a:br>
            <a:r>
              <a:rPr lang="fr-BE" sz="2400" dirty="0" smtClean="0">
                <a:latin typeface="Helvetica" pitchFamily="34" charset="0"/>
              </a:rPr>
              <a:t>(</a:t>
            </a:r>
            <a:r>
              <a:rPr lang="fr-BE" sz="2400" b="1" dirty="0" smtClean="0">
                <a:solidFill>
                  <a:srgbClr val="C00000"/>
                </a:solidFill>
                <a:latin typeface="Helvetica" pitchFamily="34" charset="0"/>
              </a:rPr>
              <a:t>permutation</a:t>
            </a:r>
            <a:r>
              <a:rPr lang="fr-BE" sz="2400" dirty="0" smtClean="0">
                <a:latin typeface="Helvetica" pitchFamily="34" charset="0"/>
              </a:rPr>
              <a:t> majeure-mineure possible)</a:t>
            </a:r>
          </a:p>
          <a:p>
            <a:pPr>
              <a:spcBef>
                <a:spcPts val="700"/>
              </a:spcBef>
              <a:buFont typeface="Helvetica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BE" sz="2400" b="1" dirty="0" smtClean="0">
                <a:solidFill>
                  <a:srgbClr val="C00000"/>
                </a:solidFill>
                <a:latin typeface="Helvetica" pitchFamily="34" charset="0"/>
              </a:rPr>
              <a:t>Accès</a:t>
            </a:r>
            <a:r>
              <a:rPr lang="fr-BE" sz="2400" dirty="0" smtClean="0">
                <a:latin typeface="Helvetica" pitchFamily="34" charset="0"/>
              </a:rPr>
              <a:t> inconditionnel au Master MAP </a:t>
            </a:r>
            <a:br>
              <a:rPr lang="fr-BE" sz="2400" dirty="0" smtClean="0">
                <a:latin typeface="Helvetica" pitchFamily="34" charset="0"/>
              </a:rPr>
            </a:br>
            <a:r>
              <a:rPr lang="fr-BE" sz="2400" dirty="0" smtClean="0">
                <a:latin typeface="Helvetica" pitchFamily="34" charset="0"/>
              </a:rPr>
              <a:t>après majeure </a:t>
            </a:r>
            <a:r>
              <a:rPr lang="fr-BE" sz="2400" b="1" dirty="0" smtClean="0">
                <a:solidFill>
                  <a:srgbClr val="C00000"/>
                </a:solidFill>
                <a:latin typeface="Helvetica" pitchFamily="34" charset="0"/>
              </a:rPr>
              <a:t>ou</a:t>
            </a:r>
            <a:r>
              <a:rPr lang="fr-BE" sz="2400" dirty="0" smtClean="0">
                <a:latin typeface="Helvetica" pitchFamily="34" charset="0"/>
              </a:rPr>
              <a:t> mineure MAP</a:t>
            </a:r>
            <a:endParaRPr lang="fr-BE" sz="1000" dirty="0" smtClean="0">
              <a:latin typeface="Helvetica" pitchFamily="34" charset="0"/>
            </a:endParaRPr>
          </a:p>
          <a:p>
            <a:pPr>
              <a:spcBef>
                <a:spcPts val="700"/>
              </a:spcBef>
              <a:buFont typeface="Helvetica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BE" sz="2400" b="1" dirty="0" smtClean="0">
                <a:solidFill>
                  <a:srgbClr val="C00000"/>
                </a:solidFill>
                <a:latin typeface="Helvetica" pitchFamily="34" charset="0"/>
              </a:rPr>
              <a:t>Paires</a:t>
            </a:r>
            <a:r>
              <a:rPr lang="fr-BE" sz="2400" dirty="0" smtClean="0">
                <a:latin typeface="Helvetica" pitchFamily="34" charset="0"/>
              </a:rPr>
              <a:t> majeure+mineure les plus choisies avec MAP : MECA, INFO, ELEC,</a:t>
            </a:r>
            <a:br>
              <a:rPr lang="fr-BE" sz="2400" dirty="0" smtClean="0">
                <a:latin typeface="Helvetica" pitchFamily="34" charset="0"/>
              </a:rPr>
            </a:br>
            <a:r>
              <a:rPr lang="fr-BE" sz="2400" dirty="0" smtClean="0">
                <a:latin typeface="Helvetica" pitchFamily="34" charset="0"/>
              </a:rPr>
              <a:t>mais aussi Géographie, Philosophie, Esprit d’entreprendre, etc. </a:t>
            </a:r>
          </a:p>
        </p:txBody>
      </p:sp>
      <p:sp>
        <p:nvSpPr>
          <p:cNvPr id="77827" name="Line 4"/>
          <p:cNvSpPr>
            <a:spLocks noChangeShapeType="1"/>
          </p:cNvSpPr>
          <p:nvPr/>
        </p:nvSpPr>
        <p:spPr bwMode="auto">
          <a:xfrm>
            <a:off x="468313" y="981075"/>
            <a:ext cx="8001000" cy="1588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73016"/>
            <a:ext cx="3456384" cy="2592288"/>
          </a:xfrm>
          <a:prstGeom prst="rect">
            <a:avLst/>
          </a:prstGeom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116632"/>
            <a:ext cx="8915400" cy="4911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fr-BE" sz="2400" dirty="0" smtClean="0">
                <a:latin typeface="+mj-lt"/>
                <a:cs typeface="Times New Roman" pitchFamily="18" charset="0"/>
              </a:rPr>
              <a:t>	</a:t>
            </a:r>
            <a:r>
              <a:rPr lang="fr-BE" sz="2400" b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Présentations</a:t>
            </a:r>
            <a:r>
              <a:rPr lang="fr-BE" sz="1200" b="1" dirty="0">
                <a:latin typeface="+mj-lt"/>
                <a:cs typeface="Times New Roman" pitchFamily="18" charset="0"/>
              </a:rPr>
              <a:t>	</a:t>
            </a:r>
            <a:r>
              <a:rPr lang="fr-BE" dirty="0">
                <a:latin typeface="+mj-lt"/>
                <a:cs typeface="Times New Roman" pitchFamily="18" charset="0"/>
              </a:rPr>
              <a:t>			</a:t>
            </a:r>
            <a:endParaRPr lang="fr-BE" sz="500" dirty="0"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5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>
                <a:cs typeface="Times New Roman" pitchFamily="18" charset="0"/>
              </a:rPr>
              <a:t> 	Les mathématiques appliquées ? 		 </a:t>
            </a:r>
            <a:endParaRPr lang="fr-BE" sz="2000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fr-BE" sz="2000" dirty="0" smtClean="0"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>
                <a:cs typeface="Times New Roman" pitchFamily="18" charset="0"/>
              </a:rPr>
              <a:t>	Les mathématiques appliquées à l’UCL 	</a:t>
            </a:r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 </a:t>
            </a:r>
            <a:r>
              <a:rPr lang="fr-BE" sz="2000" dirty="0" smtClean="0">
                <a:cs typeface="Times New Roman" pitchFamily="18" charset="0"/>
              </a:rPr>
              <a:t>	</a:t>
            </a:r>
            <a:endParaRPr lang="fr-BE" sz="2000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marL="3409950" lvl="4">
              <a:buFontTx/>
              <a:buChar char="•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/>
              <a:t> 	</a:t>
            </a:r>
            <a:r>
              <a:rPr lang="fr-BE" sz="2000" dirty="0" smtClean="0">
                <a:solidFill>
                  <a:schemeClr val="tx2"/>
                </a:solidFill>
                <a:cs typeface="Times New Roman" pitchFamily="18" charset="0"/>
              </a:rPr>
              <a:t>Majeure, mineure et master</a:t>
            </a:r>
          </a:p>
          <a:p>
            <a:pPr marL="3409950" lvl="4">
              <a:buFontTx/>
              <a:buChar char="•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/>
              <a:t> 	</a:t>
            </a:r>
            <a:r>
              <a:rPr lang="fr-BE" sz="2000" dirty="0">
                <a:solidFill>
                  <a:schemeClr val="tx2"/>
                </a:solidFill>
                <a:cs typeface="Times New Roman" pitchFamily="18" charset="0"/>
              </a:rPr>
              <a:t>U</a:t>
            </a:r>
            <a:r>
              <a:rPr lang="fr-BE" sz="2000" dirty="0" smtClean="0">
                <a:solidFill>
                  <a:schemeClr val="tx2"/>
                </a:solidFill>
                <a:cs typeface="Times New Roman" pitchFamily="18" charset="0"/>
              </a:rPr>
              <a:t>n exemple de matière enseignée</a:t>
            </a:r>
            <a:r>
              <a:rPr lang="fr-BE" sz="2000" dirty="0" smtClean="0">
                <a:cs typeface="Times New Roman" pitchFamily="18" charset="0"/>
              </a:rPr>
              <a:t> 	 </a:t>
            </a:r>
            <a:endParaRPr lang="fr-BE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409950" lvl="4">
              <a:buFontTx/>
              <a:buChar char="•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>
                <a:cs typeface="Times New Roman" pitchFamily="18" charset="0"/>
              </a:rPr>
              <a:t> 	</a:t>
            </a:r>
            <a:r>
              <a:rPr lang="fr-BE" sz="2000" dirty="0" smtClean="0">
                <a:solidFill>
                  <a:schemeClr val="tx2"/>
                </a:solidFill>
                <a:cs typeface="Times New Roman" pitchFamily="18" charset="0"/>
              </a:rPr>
              <a:t>Après les études?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2000" dirty="0" smtClean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fr-BE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Démonstrations: visite du laboratoire d’automatique lors de la journée de présentation des masters</a:t>
            </a:r>
            <a:endParaRPr lang="fr-BE" sz="24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marL="3409950" lvl="4"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2000" u="sng" dirty="0">
              <a:solidFill>
                <a:srgbClr val="9966FF"/>
              </a:solidFill>
              <a:latin typeface="+mj-lt"/>
              <a:cs typeface="Times New Roman" pitchFamily="18" charset="0"/>
            </a:endParaRPr>
          </a:p>
          <a:p>
            <a:pPr marL="3409950" lvl="4"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2000" dirty="0"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fr-BE" dirty="0">
                <a:latin typeface="+mj-lt"/>
                <a:cs typeface="+mn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9929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69225" cy="646112"/>
          </a:xfrm>
        </p:spPr>
        <p:txBody>
          <a:bodyPr>
            <a:spAutoFit/>
          </a:bodyPr>
          <a:lstStyle/>
          <a:p>
            <a:pP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600" b="1" smtClean="0">
                <a:solidFill>
                  <a:srgbClr val="000099"/>
                </a:solidFill>
              </a:rPr>
              <a:t>Master</a:t>
            </a:r>
            <a:r>
              <a:rPr lang="fr-BE" sz="3600" smtClean="0">
                <a:solidFill>
                  <a:srgbClr val="000099"/>
                </a:solidFill>
              </a:rPr>
              <a:t> en Mathématiques Appliquées</a:t>
            </a:r>
          </a:p>
        </p:txBody>
      </p:sp>
      <p:sp>
        <p:nvSpPr>
          <p:cNvPr id="79874" name="Line 3"/>
          <p:cNvSpPr>
            <a:spLocks noChangeShapeType="1"/>
          </p:cNvSpPr>
          <p:nvPr/>
        </p:nvSpPr>
        <p:spPr bwMode="auto">
          <a:xfrm>
            <a:off x="527050" y="1038225"/>
            <a:ext cx="8153400" cy="1588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8485" name="Group 1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912472"/>
              </p:ext>
            </p:extLst>
          </p:nvPr>
        </p:nvGraphicFramePr>
        <p:xfrm>
          <a:off x="785813" y="1428750"/>
          <a:ext cx="7769225" cy="5074285"/>
        </p:xfrm>
        <a:graphic>
          <a:graphicData uri="http://schemas.openxmlformats.org/drawingml/2006/table">
            <a:tbl>
              <a:tblPr/>
              <a:tblGrid>
                <a:gridCol w="977875"/>
                <a:gridCol w="3462362"/>
                <a:gridCol w="3328988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Cours obligatoires MAP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30 </a:t>
                      </a: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crédits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(compléments dans les disciplines fondamentales)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fr-B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Cours des options 1 à 3: </a:t>
                      </a:r>
                      <a:r>
                        <a:rPr kumimoji="0" lang="fr-B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20</a:t>
                      </a:r>
                      <a:r>
                        <a:rPr kumimoji="0" lang="fr-B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crédits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fr-B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Contacts professionnels (stage, projet, séminaire, etc.): </a:t>
                      </a:r>
                      <a:r>
                        <a:rPr kumimoji="0" lang="fr-B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3</a:t>
                      </a:r>
                      <a:r>
                        <a:rPr kumimoji="0" lang="fr-B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crédits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endParaRPr kumimoji="0" lang="fr-B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fr-B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Cours au choix:            </a:t>
                      </a:r>
                      <a:r>
                        <a:rPr kumimoji="0" lang="fr-B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37</a:t>
                      </a:r>
                      <a:r>
                        <a:rPr kumimoji="0" lang="fr-B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crédits               </a:t>
                      </a:r>
                      <a:r>
                        <a:rPr kumimoji="0" lang="fr-B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(parmi les 9 options, ou autres cours moyennant approbation)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927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Mémoire MAP</a:t>
                      </a:r>
                      <a:b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</a:b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(+ sciences religieuses)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30 </a:t>
                      </a:r>
                      <a:r>
                        <a:rPr kumimoji="0" lang="fr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crédits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152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Ainsi que :  cours de langues, tutorat, BEST/ATHENS + </a:t>
                      </a:r>
                      <a:r>
                        <a:rPr kumimoji="0" lang="fr-BE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atelier de communication</a:t>
                      </a:r>
                      <a:endParaRPr kumimoji="0" lang="en-US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2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7769225" cy="646113"/>
          </a:xfrm>
        </p:spPr>
        <p:txBody>
          <a:bodyPr>
            <a:spAutoFit/>
          </a:bodyPr>
          <a:lstStyle/>
          <a:p>
            <a:pP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600" b="1" smtClean="0">
                <a:solidFill>
                  <a:srgbClr val="000099"/>
                </a:solidFill>
              </a:rPr>
              <a:t>Options</a:t>
            </a:r>
            <a:r>
              <a:rPr lang="fr-BE" sz="3600" smtClean="0">
                <a:solidFill>
                  <a:srgbClr val="000099"/>
                </a:solidFill>
              </a:rPr>
              <a:t> du Master MAP</a:t>
            </a:r>
          </a:p>
        </p:txBody>
      </p:sp>
      <p:sp>
        <p:nvSpPr>
          <p:cNvPr id="81922" name="Line 3"/>
          <p:cNvSpPr>
            <a:spLocks noChangeShapeType="1"/>
          </p:cNvSpPr>
          <p:nvPr/>
        </p:nvSpPr>
        <p:spPr bwMode="auto">
          <a:xfrm>
            <a:off x="500063" y="1000125"/>
            <a:ext cx="8153400" cy="1588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4485" name="Group 2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59222"/>
              </p:ext>
            </p:extLst>
          </p:nvPr>
        </p:nvGraphicFramePr>
        <p:xfrm>
          <a:off x="714375" y="1214438"/>
          <a:ext cx="7785631" cy="4875277"/>
        </p:xfrm>
        <a:graphic>
          <a:graphicData uri="http://schemas.openxmlformats.org/drawingml/2006/table">
            <a:tbl>
              <a:tblPr/>
              <a:tblGrid>
                <a:gridCol w="2201441"/>
                <a:gridCol w="558419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fr-B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Disciplines fondamentales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(</a:t>
                      </a: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20</a:t>
                      </a: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crédits)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1. </a:t>
                      </a:r>
                      <a:r>
                        <a:rPr kumimoji="0" lang="fr-B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Optimization</a:t>
                      </a: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and </a:t>
                      </a:r>
                      <a:r>
                        <a:rPr kumimoji="0" lang="fr-B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operations</a:t>
                      </a: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research</a:t>
                      </a: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engineering</a:t>
                      </a:r>
                      <a:b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</a:b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2. </a:t>
                      </a:r>
                      <a:r>
                        <a:rPr kumimoji="0" lang="fr-B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Systems</a:t>
                      </a: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and control engineering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/>
                      </a:r>
                      <a:b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</a:b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3.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Computational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engineering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fr-BE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fr-B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Domaines d’application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4. Data science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5. Financial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mathematics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/>
                      </a:r>
                      <a:b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</a:b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6.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Cryptography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&amp; information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security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(ELEC/INFO)</a:t>
                      </a:r>
                      <a:b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</a:b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7.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Biomedical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engineering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fr-BE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fr-B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3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Economie et gestion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34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8. Business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risks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and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opportunities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/>
                      </a:r>
                      <a:b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</a:b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9.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Launching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of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small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and medium-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sized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companies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 (CPME)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0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241"/>
            <a:ext cx="8569325" cy="646331"/>
          </a:xfrm>
        </p:spPr>
        <p:txBody>
          <a:bodyPr>
            <a:spAutoFit/>
          </a:bodyPr>
          <a:lstStyle/>
          <a:p>
            <a:pPr>
              <a:buClr>
                <a:srgbClr val="000099"/>
              </a:buCl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600" b="1" dirty="0" smtClean="0">
                <a:solidFill>
                  <a:srgbClr val="000099"/>
                </a:solidFill>
              </a:rPr>
              <a:t>Modules complémentaires</a:t>
            </a:r>
            <a:r>
              <a:rPr lang="fr-BE" sz="3600" dirty="0" smtClean="0">
                <a:solidFill>
                  <a:srgbClr val="000099"/>
                </a:solidFill>
              </a:rPr>
              <a:t> du Master MAP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784"/>
            <a:ext cx="8137525" cy="4455066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buFont typeface="Helvetica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BE" sz="2400" b="1" dirty="0" smtClean="0">
                <a:solidFill>
                  <a:schemeClr val="tx2"/>
                </a:solidFill>
                <a:latin typeface="Helvetica" pitchFamily="34" charset="0"/>
              </a:rPr>
              <a:t>Module en mathématiques financières</a:t>
            </a:r>
            <a:r>
              <a:rPr lang="fr-BE" sz="2400" dirty="0" smtClean="0">
                <a:latin typeface="Helvetica" pitchFamily="34" charset="0"/>
              </a:rPr>
              <a:t/>
            </a:r>
            <a:br>
              <a:rPr lang="fr-BE" sz="2400" dirty="0" smtClean="0">
                <a:latin typeface="Helvetica" pitchFamily="34" charset="0"/>
              </a:rPr>
            </a:br>
            <a:r>
              <a:rPr lang="fr-BE" sz="2000" dirty="0" smtClean="0">
                <a:latin typeface="Helvetica" pitchFamily="34" charset="0"/>
              </a:rPr>
              <a:t>Accès direct au 2</a:t>
            </a:r>
            <a:r>
              <a:rPr lang="fr-BE" sz="2000" baseline="30000" dirty="0" smtClean="0">
                <a:latin typeface="Helvetica" pitchFamily="34" charset="0"/>
              </a:rPr>
              <a:t>nd</a:t>
            </a:r>
            <a:r>
              <a:rPr lang="fr-BE" sz="2000" dirty="0" smtClean="0">
                <a:latin typeface="Helvetica" pitchFamily="34" charset="0"/>
              </a:rPr>
              <a:t> bloc annuel du Master en sciences actuarielles.</a:t>
            </a:r>
          </a:p>
          <a:p>
            <a:pPr>
              <a:lnSpc>
                <a:spcPct val="150000"/>
              </a:lnSpc>
              <a:spcBef>
                <a:spcPts val="700"/>
              </a:spcBef>
              <a:buFont typeface="Helvetica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BE" sz="2400" b="1" dirty="0" smtClean="0">
                <a:solidFill>
                  <a:schemeClr val="tx2"/>
                </a:solidFill>
                <a:latin typeface="Helvetica" pitchFamily="34" charset="0"/>
              </a:rPr>
              <a:t>Module en </a:t>
            </a:r>
            <a:r>
              <a:rPr lang="fr-BE" sz="2400" b="1" dirty="0" err="1" smtClean="0">
                <a:solidFill>
                  <a:schemeClr val="tx2"/>
                </a:solidFill>
                <a:latin typeface="Helvetica" pitchFamily="34" charset="0"/>
              </a:rPr>
              <a:t>biostatistique</a:t>
            </a:r>
            <a:r>
              <a:rPr lang="fr-BE" sz="2400" b="1" dirty="0" smtClean="0">
                <a:solidFill>
                  <a:schemeClr val="tx2"/>
                </a:solidFill>
                <a:latin typeface="Helvetica" pitchFamily="34" charset="0"/>
              </a:rPr>
              <a:t> et </a:t>
            </a:r>
            <a:r>
              <a:rPr lang="fr-BE" sz="2400" b="1" dirty="0" err="1" smtClean="0">
                <a:solidFill>
                  <a:schemeClr val="tx2"/>
                </a:solidFill>
                <a:latin typeface="Helvetica" pitchFamily="34" charset="0"/>
              </a:rPr>
              <a:t>technométrie</a:t>
            </a:r>
            <a:r>
              <a:rPr lang="fr-BE" sz="2400" dirty="0" smtClean="0">
                <a:latin typeface="Helvetica" pitchFamily="34" charset="0"/>
              </a:rPr>
              <a:t/>
            </a:r>
            <a:br>
              <a:rPr lang="fr-BE" sz="2400" dirty="0" smtClean="0">
                <a:latin typeface="Helvetica" pitchFamily="34" charset="0"/>
              </a:rPr>
            </a:br>
            <a:r>
              <a:rPr lang="fr-BE" sz="2000" dirty="0" smtClean="0">
                <a:latin typeface="Helvetica" pitchFamily="34" charset="0"/>
              </a:rPr>
              <a:t>Accès direct au 2</a:t>
            </a:r>
            <a:r>
              <a:rPr lang="fr-BE" sz="2000" baseline="30000" dirty="0" smtClean="0">
                <a:latin typeface="Helvetica" pitchFamily="34" charset="0"/>
              </a:rPr>
              <a:t>nd</a:t>
            </a:r>
            <a:r>
              <a:rPr lang="fr-BE" sz="2000" dirty="0" smtClean="0">
                <a:latin typeface="Helvetica" pitchFamily="34" charset="0"/>
              </a:rPr>
              <a:t> bloc annuel du Master en statistique, orientation </a:t>
            </a:r>
            <a:r>
              <a:rPr lang="fr-BE" sz="2000" dirty="0" err="1" smtClean="0">
                <a:latin typeface="Helvetica" pitchFamily="34" charset="0"/>
              </a:rPr>
              <a:t>biostatistique</a:t>
            </a:r>
            <a:r>
              <a:rPr lang="fr-BE" sz="2000" dirty="0" smtClean="0">
                <a:latin typeface="Helvetica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700"/>
              </a:spcBef>
              <a:buFont typeface="Helvetica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BE" sz="2400" b="1" dirty="0" smtClean="0">
                <a:solidFill>
                  <a:schemeClr val="tx2"/>
                </a:solidFill>
                <a:latin typeface="Helvetica" pitchFamily="34" charset="0"/>
              </a:rPr>
              <a:t>Module en statistique générale et mathématique</a:t>
            </a:r>
            <a:r>
              <a:rPr lang="fr-BE" sz="2400" dirty="0" smtClean="0">
                <a:latin typeface="Helvetica" pitchFamily="34" charset="0"/>
              </a:rPr>
              <a:t/>
            </a:r>
            <a:br>
              <a:rPr lang="fr-BE" sz="2400" dirty="0" smtClean="0">
                <a:latin typeface="Helvetica" pitchFamily="34" charset="0"/>
              </a:rPr>
            </a:br>
            <a:r>
              <a:rPr lang="fr-BE" sz="2000" dirty="0" smtClean="0">
                <a:latin typeface="Helvetica" pitchFamily="34" charset="0"/>
              </a:rPr>
              <a:t>Accès direct au 2</a:t>
            </a:r>
            <a:r>
              <a:rPr lang="fr-BE" sz="2000" baseline="30000" dirty="0" smtClean="0">
                <a:latin typeface="Helvetica" pitchFamily="34" charset="0"/>
              </a:rPr>
              <a:t>nd</a:t>
            </a:r>
            <a:r>
              <a:rPr lang="fr-BE" sz="2000" dirty="0" smtClean="0">
                <a:latin typeface="Helvetica" pitchFamily="34" charset="0"/>
              </a:rPr>
              <a:t> bloc annuel du Master en statistique, orientation générale.</a:t>
            </a:r>
          </a:p>
          <a:p>
            <a:pPr>
              <a:spcBef>
                <a:spcPts val="700"/>
              </a:spcBef>
              <a:buFont typeface="Helvetica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fr-BE" sz="800" dirty="0" smtClean="0">
              <a:latin typeface="Helvetica" pitchFamily="34" charset="0"/>
            </a:endParaRPr>
          </a:p>
        </p:txBody>
      </p:sp>
      <p:sp>
        <p:nvSpPr>
          <p:cNvPr id="77827" name="Line 4"/>
          <p:cNvSpPr>
            <a:spLocks noChangeShapeType="1"/>
          </p:cNvSpPr>
          <p:nvPr/>
        </p:nvSpPr>
        <p:spPr bwMode="auto">
          <a:xfrm>
            <a:off x="468313" y="981075"/>
            <a:ext cx="8001000" cy="1588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351838" cy="45572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7325" indent="-187325" fontAlgn="auto">
              <a:spcBef>
                <a:spcPts val="3000"/>
              </a:spcBef>
              <a:spcAft>
                <a:spcPts val="0"/>
              </a:spcAft>
              <a:buFont typeface="Helvetica" pitchFamily="34" charset="0"/>
              <a:buChar char="•"/>
              <a:tabLst>
                <a:tab pos="1873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BE" sz="2000" dirty="0">
                <a:latin typeface="Helvetica"/>
                <a:cs typeface="+mn-cs"/>
              </a:rPr>
              <a:t>Echanges ERASMUS/SOCRATES (Europe) : KTH Stockholm,  </a:t>
            </a:r>
            <a:r>
              <a:rPr lang="fr-BE" sz="2000" dirty="0" smtClean="0">
                <a:latin typeface="Helvetica"/>
                <a:cs typeface="+mn-cs"/>
              </a:rPr>
              <a:t>Trondheim, UPC Barcelona, TU Delft, KU Leuven,…</a:t>
            </a:r>
            <a:endParaRPr lang="fr-BE" sz="2000" dirty="0">
              <a:latin typeface="Helvetica"/>
              <a:cs typeface="+mn-cs"/>
            </a:endParaRPr>
          </a:p>
          <a:p>
            <a:pPr marL="187325" indent="-187325" fontAlgn="auto">
              <a:spcBef>
                <a:spcPts val="3000"/>
              </a:spcBef>
              <a:spcAft>
                <a:spcPts val="0"/>
              </a:spcAft>
              <a:buFont typeface="Helvetica" pitchFamily="34" charset="0"/>
              <a:buChar char="•"/>
              <a:tabLst>
                <a:tab pos="1873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BE" sz="2000" dirty="0">
                <a:latin typeface="Helvetica"/>
                <a:cs typeface="+mn-cs"/>
              </a:rPr>
              <a:t>Echanges MERCATOR (USA, Amérique latine, Asie) : </a:t>
            </a:r>
            <a:r>
              <a:rPr lang="fr-BE" sz="2000" dirty="0" smtClean="0">
                <a:latin typeface="Helvetica"/>
                <a:cs typeface="+mn-cs"/>
              </a:rPr>
              <a:t>Ecole Polytechnique de Montréal, </a:t>
            </a:r>
            <a:r>
              <a:rPr lang="fr-BE" sz="2000" dirty="0" smtClean="0">
                <a:latin typeface="Helvetica"/>
              </a:rPr>
              <a:t>Valparaiso </a:t>
            </a:r>
            <a:r>
              <a:rPr lang="fr-BE" sz="2000" dirty="0" err="1" smtClean="0">
                <a:latin typeface="Helvetica"/>
              </a:rPr>
              <a:t>University</a:t>
            </a:r>
            <a:r>
              <a:rPr lang="fr-BE" sz="2000" dirty="0" smtClean="0">
                <a:latin typeface="Helvetica"/>
              </a:rPr>
              <a:t> (Chili)</a:t>
            </a:r>
            <a:endParaRPr lang="fr-BE" sz="2000" dirty="0">
              <a:latin typeface="Helvetica"/>
              <a:cs typeface="+mn-cs"/>
            </a:endParaRPr>
          </a:p>
          <a:p>
            <a:pPr marL="187325" indent="-187325" fontAlgn="auto">
              <a:spcBef>
                <a:spcPts val="3000"/>
              </a:spcBef>
              <a:spcAft>
                <a:spcPts val="500"/>
              </a:spcAft>
              <a:buFont typeface="Helvetica" pitchFamily="34" charset="0"/>
              <a:buChar char="•"/>
              <a:tabLst>
                <a:tab pos="1873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BE" sz="2000" dirty="0">
                <a:solidFill>
                  <a:srgbClr val="C00000"/>
                </a:solidFill>
                <a:latin typeface="Helvetica"/>
                <a:cs typeface="+mn-cs"/>
              </a:rPr>
              <a:t>Dual masters</a:t>
            </a:r>
            <a:r>
              <a:rPr lang="fr-BE" sz="2000" dirty="0">
                <a:latin typeface="Helvetica"/>
                <a:cs typeface="+mn-cs"/>
              </a:rPr>
              <a:t> </a:t>
            </a:r>
            <a:r>
              <a:rPr lang="fr-BE" sz="2000" dirty="0" smtClean="0">
                <a:latin typeface="Helvetica"/>
                <a:cs typeface="+mn-cs"/>
              </a:rPr>
              <a:t>(1 </a:t>
            </a:r>
            <a:r>
              <a:rPr lang="fr-BE" sz="2000" dirty="0">
                <a:latin typeface="Helvetica"/>
                <a:cs typeface="+mn-cs"/>
              </a:rPr>
              <a:t>an UCL + 1 an ailleurs) </a:t>
            </a:r>
            <a:r>
              <a:rPr lang="fr-BE" sz="2000" dirty="0" smtClean="0">
                <a:latin typeface="Helvetica"/>
                <a:cs typeface="+mn-cs"/>
              </a:rPr>
              <a:t>en </a:t>
            </a:r>
            <a:r>
              <a:rPr lang="fr-BE" sz="2000" dirty="0">
                <a:latin typeface="Helvetica"/>
                <a:cs typeface="+mn-cs"/>
              </a:rPr>
              <a:t>mathématiques </a:t>
            </a:r>
            <a:r>
              <a:rPr lang="fr-BE" sz="2000" dirty="0" smtClean="0">
                <a:latin typeface="Helvetica"/>
                <a:cs typeface="+mn-cs"/>
              </a:rPr>
              <a:t>appliquées</a:t>
            </a:r>
          </a:p>
          <a:p>
            <a:pPr marL="644525" lvl="1" indent="-187325" fontAlgn="auto"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873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BE" sz="2000" dirty="0" smtClean="0">
                <a:latin typeface="Helvetica"/>
                <a:cs typeface="+mn-cs"/>
              </a:rPr>
              <a:t>KTH Stockholm (MAP </a:t>
            </a:r>
            <a:r>
              <a:rPr lang="fr-BE" sz="2000" dirty="0" err="1" smtClean="0">
                <a:latin typeface="Helvetica"/>
                <a:cs typeface="+mn-cs"/>
              </a:rPr>
              <a:t>only</a:t>
            </a:r>
            <a:r>
              <a:rPr lang="fr-BE" sz="2000" dirty="0" smtClean="0">
                <a:latin typeface="Helvetica"/>
                <a:cs typeface="+mn-cs"/>
              </a:rPr>
              <a:t>)</a:t>
            </a:r>
            <a:endParaRPr lang="fr-BE" sz="2000" i="1" dirty="0" smtClean="0">
              <a:latin typeface="Helvetica"/>
              <a:cs typeface="+mn-cs"/>
            </a:endParaRPr>
          </a:p>
          <a:p>
            <a:pPr marL="644525" lvl="1" indent="-187325" fontAlgn="auto"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873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BE" sz="2000" dirty="0">
                <a:latin typeface="Helvetica"/>
              </a:rPr>
              <a:t>KU Leuven : </a:t>
            </a:r>
            <a:r>
              <a:rPr lang="fr-BE" sz="2000" i="1" dirty="0" err="1">
                <a:latin typeface="Helvetica"/>
              </a:rPr>
              <a:t>Wiskundige</a:t>
            </a:r>
            <a:r>
              <a:rPr lang="fr-BE" sz="2000" i="1" dirty="0">
                <a:latin typeface="Helvetica"/>
              </a:rPr>
              <a:t> </a:t>
            </a:r>
            <a:r>
              <a:rPr lang="fr-BE" sz="2000" i="1" dirty="0" err="1" smtClean="0">
                <a:latin typeface="Helvetica"/>
              </a:rPr>
              <a:t>Ingenieurstechnieken</a:t>
            </a:r>
            <a:endParaRPr lang="fr-BE" sz="2000" dirty="0" smtClean="0">
              <a:latin typeface="Helvetica"/>
              <a:cs typeface="+mn-cs"/>
            </a:endParaRPr>
          </a:p>
          <a:p>
            <a:pPr marL="216000" lvl="1" indent="-180000" fontAlgn="auto">
              <a:spcBef>
                <a:spcPts val="5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73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BE" sz="2000" dirty="0" smtClean="0">
                <a:latin typeface="Helvetica"/>
                <a:cs typeface="+mn-cs"/>
              </a:rPr>
              <a:t>Autres doubles diplômes (en 6 ans)</a:t>
            </a:r>
          </a:p>
          <a:p>
            <a:pPr marL="644525" lvl="1" indent="-187325" fontAlgn="auto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1873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BE" sz="2000" dirty="0" smtClean="0">
                <a:latin typeface="Helvetica"/>
                <a:cs typeface="+mn-cs"/>
              </a:rPr>
              <a:t>TIME </a:t>
            </a:r>
            <a:r>
              <a:rPr lang="fr-BE" sz="2000" dirty="0">
                <a:latin typeface="Helvetica"/>
                <a:cs typeface="+mn-cs"/>
              </a:rPr>
              <a:t>(</a:t>
            </a:r>
            <a:r>
              <a:rPr lang="fr-BE" sz="2000" i="1" dirty="0">
                <a:latin typeface="Helvetica"/>
                <a:cs typeface="+mn-cs"/>
              </a:rPr>
              <a:t>Ecole centrale Paris</a:t>
            </a:r>
            <a:r>
              <a:rPr lang="fr-BE" sz="2000" dirty="0">
                <a:latin typeface="Helvetica"/>
                <a:cs typeface="+mn-cs"/>
              </a:rPr>
              <a:t>, </a:t>
            </a:r>
            <a:r>
              <a:rPr lang="fr-BE" sz="2000" i="1" dirty="0" err="1">
                <a:latin typeface="Helvetica"/>
                <a:cs typeface="+mn-cs"/>
              </a:rPr>
              <a:t>Polytecnico</a:t>
            </a:r>
            <a:r>
              <a:rPr lang="fr-BE" sz="2000" i="1" dirty="0">
                <a:latin typeface="Helvetica"/>
                <a:cs typeface="+mn-cs"/>
              </a:rPr>
              <a:t> di Torino</a:t>
            </a:r>
            <a:r>
              <a:rPr lang="fr-BE" sz="2000" dirty="0">
                <a:latin typeface="Helvetica"/>
                <a:cs typeface="+mn-cs"/>
              </a:rPr>
              <a:t>, etc.)</a:t>
            </a:r>
          </a:p>
          <a:p>
            <a:pPr marL="644525" lvl="1" indent="-187325" fontAlgn="auto"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873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BE" sz="2000" i="1" dirty="0" smtClean="0">
                <a:latin typeface="Helvetica"/>
                <a:cs typeface="+mn-cs"/>
              </a:rPr>
              <a:t>Ecole </a:t>
            </a:r>
            <a:r>
              <a:rPr lang="fr-BE" sz="2000" i="1" dirty="0">
                <a:latin typeface="Helvetica"/>
                <a:cs typeface="+mn-cs"/>
              </a:rPr>
              <a:t>Polytechnique de Montréal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396875"/>
            <a:ext cx="7772400" cy="646113"/>
          </a:xfrm>
        </p:spPr>
        <p:txBody>
          <a:bodyPr>
            <a:spAutoFit/>
          </a:bodyPr>
          <a:lstStyle/>
          <a:p>
            <a:pP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3600" smtClean="0">
                <a:solidFill>
                  <a:srgbClr val="000099"/>
                </a:solidFill>
              </a:rPr>
              <a:t>Echanges récents en MAP</a:t>
            </a:r>
          </a:p>
        </p:txBody>
      </p:sp>
      <p:sp>
        <p:nvSpPr>
          <p:cNvPr id="83971" name="Line 5"/>
          <p:cNvSpPr>
            <a:spLocks noChangeShapeType="1"/>
          </p:cNvSpPr>
          <p:nvPr/>
        </p:nvSpPr>
        <p:spPr bwMode="auto">
          <a:xfrm>
            <a:off x="323850" y="1196975"/>
            <a:ext cx="8001000" cy="1588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73016"/>
            <a:ext cx="3456384" cy="2592288"/>
          </a:xfrm>
          <a:prstGeom prst="rect">
            <a:avLst/>
          </a:prstGeom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116632"/>
            <a:ext cx="8915400" cy="4911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fr-BE" sz="2400" dirty="0" smtClean="0">
                <a:latin typeface="+mj-lt"/>
                <a:cs typeface="Times New Roman" pitchFamily="18" charset="0"/>
              </a:rPr>
              <a:t>	</a:t>
            </a:r>
            <a:r>
              <a:rPr lang="fr-BE" sz="2400" b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Présentations</a:t>
            </a:r>
            <a:r>
              <a:rPr lang="fr-BE" sz="1200" b="1" dirty="0">
                <a:latin typeface="+mj-lt"/>
                <a:cs typeface="Times New Roman" pitchFamily="18" charset="0"/>
              </a:rPr>
              <a:t>	</a:t>
            </a:r>
            <a:r>
              <a:rPr lang="fr-BE" dirty="0">
                <a:latin typeface="+mj-lt"/>
                <a:cs typeface="Times New Roman" pitchFamily="18" charset="0"/>
              </a:rPr>
              <a:t>			</a:t>
            </a:r>
            <a:endParaRPr lang="fr-BE" sz="500" dirty="0"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5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>
                <a:cs typeface="Times New Roman" pitchFamily="18" charset="0"/>
              </a:rPr>
              <a:t> 	Les mathématiques appliquées ? 		 </a:t>
            </a:r>
            <a:endParaRPr lang="fr-BE" sz="2000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fr-BE" sz="2000" dirty="0" smtClean="0"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>
                <a:cs typeface="Times New Roman" pitchFamily="18" charset="0"/>
              </a:rPr>
              <a:t>	Les mathématiques appliquées à l’UCL 	</a:t>
            </a:r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 </a:t>
            </a:r>
          </a:p>
          <a:p>
            <a:pPr marL="3409950" lvl="4">
              <a:buFontTx/>
              <a:buChar char="•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/>
              <a:t> 	</a:t>
            </a:r>
            <a:r>
              <a:rPr lang="fr-BE" sz="2000" dirty="0" smtClean="0">
                <a:solidFill>
                  <a:schemeClr val="tx2"/>
                </a:solidFill>
                <a:cs typeface="Times New Roman" pitchFamily="18" charset="0"/>
              </a:rPr>
              <a:t>Majeure, mineure et master</a:t>
            </a:r>
          </a:p>
          <a:p>
            <a:pPr marL="3409950" lvl="4">
              <a:buFontTx/>
              <a:buChar char="•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/>
              <a:t> 	</a:t>
            </a:r>
            <a:r>
              <a:rPr lang="fr-BE" sz="2000" dirty="0">
                <a:solidFill>
                  <a:schemeClr val="tx2"/>
                </a:solidFill>
                <a:cs typeface="Times New Roman" pitchFamily="18" charset="0"/>
              </a:rPr>
              <a:t>U</a:t>
            </a:r>
            <a:r>
              <a:rPr lang="fr-BE" sz="2000" dirty="0" smtClean="0">
                <a:solidFill>
                  <a:schemeClr val="tx2"/>
                </a:solidFill>
                <a:cs typeface="Times New Roman" pitchFamily="18" charset="0"/>
              </a:rPr>
              <a:t>n exemple de matière enseignée</a:t>
            </a:r>
            <a:r>
              <a:rPr lang="fr-BE" sz="2000" dirty="0" smtClean="0">
                <a:cs typeface="Times New Roman" pitchFamily="18" charset="0"/>
              </a:rPr>
              <a:t> 	 </a:t>
            </a:r>
            <a:endParaRPr lang="fr-BE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409950" lvl="4">
              <a:buFontTx/>
              <a:buChar char="•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>
                <a:cs typeface="Times New Roman" pitchFamily="18" charset="0"/>
              </a:rPr>
              <a:t> 	</a:t>
            </a:r>
            <a:r>
              <a:rPr lang="fr-BE" sz="2000" dirty="0" smtClean="0">
                <a:solidFill>
                  <a:schemeClr val="tx2"/>
                </a:solidFill>
                <a:cs typeface="Times New Roman" pitchFamily="18" charset="0"/>
              </a:rPr>
              <a:t>Après les études?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2000" dirty="0" smtClean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fr-BE" sz="2400" b="1" dirty="0">
                <a:solidFill>
                  <a:srgbClr val="0000FF"/>
                </a:solidFill>
                <a:cs typeface="Arial" pitchFamily="34" charset="0"/>
              </a:rPr>
              <a:t>Démonstrations: visite du laboratoire d’automatique lors de la journée de présentation des masters</a:t>
            </a:r>
            <a:endParaRPr lang="fr-BE" sz="2400" b="1" dirty="0">
              <a:solidFill>
                <a:srgbClr val="0000FF"/>
              </a:solidFill>
              <a:cs typeface="Times New Roman" pitchFamily="18" charset="0"/>
            </a:endParaRPr>
          </a:p>
          <a:p>
            <a:pPr marL="3409950" lvl="4"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2000" u="sng" dirty="0">
              <a:solidFill>
                <a:srgbClr val="9966FF"/>
              </a:solidFill>
              <a:latin typeface="+mj-lt"/>
              <a:cs typeface="Times New Roman" pitchFamily="18" charset="0"/>
            </a:endParaRPr>
          </a:p>
          <a:p>
            <a:pPr marL="3409950" lvl="4"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2000" dirty="0"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fr-BE" dirty="0">
                <a:latin typeface="+mj-lt"/>
                <a:cs typeface="+mn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19648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1" y="2025254"/>
            <a:ext cx="6669881" cy="3181350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fr-BE" sz="2700" dirty="0">
                <a:solidFill>
                  <a:srgbClr val="000099"/>
                </a:solidFill>
              </a:rPr>
              <a:t>LINMA 2345: Game Theory</a:t>
            </a:r>
          </a:p>
          <a:p>
            <a:pPr algn="ctr">
              <a:buFont typeface="Times New Roman" pitchFamily="18" charset="0"/>
              <a:buNone/>
            </a:pPr>
            <a:endParaRPr lang="fr-BE" dirty="0" smtClean="0">
              <a:solidFill>
                <a:schemeClr val="accent2"/>
              </a:solidFill>
            </a:endParaRPr>
          </a:p>
          <a:p>
            <a:pPr algn="ctr">
              <a:buFont typeface="Times New Roman" pitchFamily="18" charset="0"/>
              <a:buNone/>
            </a:pPr>
            <a:r>
              <a:rPr lang="fr-BE" i="1" dirty="0" smtClean="0">
                <a:solidFill>
                  <a:schemeClr val="accent2"/>
                </a:solidFill>
              </a:rPr>
              <a:t>présenté </a:t>
            </a:r>
            <a:r>
              <a:rPr lang="fr-BE" i="1" dirty="0">
                <a:solidFill>
                  <a:schemeClr val="accent2"/>
                </a:solidFill>
              </a:rPr>
              <a:t>par </a:t>
            </a:r>
          </a:p>
          <a:p>
            <a:pPr algn="ctr">
              <a:buFont typeface="Times New Roman" pitchFamily="18" charset="0"/>
              <a:buNone/>
            </a:pPr>
            <a:r>
              <a:rPr lang="fr-BE" i="1" dirty="0" smtClean="0">
                <a:solidFill>
                  <a:schemeClr val="accent2"/>
                </a:solidFill>
              </a:rPr>
              <a:t>Raphael Jungers</a:t>
            </a:r>
            <a:endParaRPr lang="fr-BE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4947" y="3127983"/>
            <a:ext cx="7886700" cy="99417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BE" sz="3000" dirty="0"/>
              <a:t>Et dans la vie réelle?</a:t>
            </a:r>
            <a:endParaRPr lang="fr-FR" sz="3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5462" y="125211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3000" dirty="0"/>
              <a:t>Le dilemme du </a:t>
            </a:r>
            <a:r>
              <a:rPr lang="fr-BE" sz="3000" dirty="0" smtClean="0"/>
              <a:t>prisonnier</a:t>
            </a:r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1120066" y="390386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Google </a:t>
            </a:r>
            <a:r>
              <a:rPr lang="fr-BE" dirty="0" err="1" smtClean="0"/>
              <a:t>adwords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849846" y="3900508"/>
            <a:ext cx="241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Optimisation de </a:t>
            </a:r>
            <a:r>
              <a:rPr lang="fr-BE" dirty="0" err="1" smtClean="0"/>
              <a:t>traffic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949391" y="390050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Conflits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467833" y="1032826"/>
            <a:ext cx="3925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8" charset="0"/>
              <a:buNone/>
            </a:pPr>
            <a:r>
              <a:rPr lang="fr-BE" sz="2400" dirty="0">
                <a:solidFill>
                  <a:srgbClr val="000099"/>
                </a:solidFill>
              </a:rPr>
              <a:t>LINMA 2345: Game Theory</a:t>
            </a:r>
          </a:p>
        </p:txBody>
      </p:sp>
      <p:sp>
        <p:nvSpPr>
          <p:cNvPr id="6" name="AutoShape 2" descr="Résultat de recherche d'images pour &quot;dilemme du prisonnier&quot;"/>
          <p:cNvSpPr>
            <a:spLocks noChangeAspect="1" noChangeArrowheads="1"/>
          </p:cNvSpPr>
          <p:nvPr/>
        </p:nvSpPr>
        <p:spPr bwMode="auto">
          <a:xfrm>
            <a:off x="116681" y="748903"/>
            <a:ext cx="915168" cy="9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Résultat de recherche d'images pour &quot;dilemme du prisonnier&quot;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53" y="1534855"/>
            <a:ext cx="3350516" cy="164384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4" y="4322968"/>
            <a:ext cx="2235994" cy="11501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83" y="4322968"/>
            <a:ext cx="2256364" cy="1598258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4028235" y="4177507"/>
            <a:ext cx="2039966" cy="2041452"/>
            <a:chOff x="5370979" y="4427009"/>
            <a:chExt cx="2719955" cy="2721936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979" y="4427009"/>
              <a:ext cx="2482103" cy="258364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134276" y="4427009"/>
              <a:ext cx="956658" cy="2721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354609" y="389744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7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Cours de maths discrètes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5888" y="2619376"/>
            <a:ext cx="6372225" cy="2832497"/>
          </a:xfrm>
        </p:spPr>
        <p:txBody>
          <a:bodyPr rtlCol="0">
            <a:normAutofit fontScale="62500" lnSpcReduction="20000"/>
          </a:bodyPr>
          <a:lstStyle/>
          <a:p>
            <a:pPr>
              <a:defRPr/>
            </a:pPr>
            <a:r>
              <a:rPr lang="fr-BE" dirty="0"/>
              <a:t>LINMA 1691 (bac Q5) – Théorie des graphes, VB+JCD</a:t>
            </a:r>
          </a:p>
          <a:p>
            <a:pPr>
              <a:defRPr/>
            </a:pPr>
            <a:r>
              <a:rPr lang="fr-BE" dirty="0"/>
              <a:t>LINMA 2472 – </a:t>
            </a:r>
            <a:r>
              <a:rPr lang="fr-BE" dirty="0" err="1"/>
              <a:t>Algorithms</a:t>
            </a:r>
            <a:r>
              <a:rPr lang="fr-BE" dirty="0"/>
              <a:t> and Data Science, GK+JCD</a:t>
            </a:r>
          </a:p>
          <a:p>
            <a:pPr>
              <a:defRPr/>
            </a:pPr>
            <a:r>
              <a:rPr lang="fr-BE" dirty="0"/>
              <a:t>LINMA 2450 – </a:t>
            </a:r>
            <a:r>
              <a:rPr lang="fr-BE" dirty="0" err="1"/>
              <a:t>Combinatorial</a:t>
            </a:r>
            <a:r>
              <a:rPr lang="fr-BE" dirty="0"/>
              <a:t> Optimisation, JH+JCD</a:t>
            </a:r>
          </a:p>
          <a:p>
            <a:pPr>
              <a:defRPr/>
            </a:pPr>
            <a:r>
              <a:rPr lang="fr-BE" dirty="0"/>
              <a:t>LINMA 2111 – </a:t>
            </a:r>
            <a:r>
              <a:rPr lang="fr-BE" dirty="0" err="1"/>
              <a:t>Algorithms</a:t>
            </a:r>
            <a:r>
              <a:rPr lang="fr-BE" dirty="0"/>
              <a:t> and </a:t>
            </a:r>
            <a:r>
              <a:rPr lang="fr-BE" dirty="0" err="1"/>
              <a:t>Complexity</a:t>
            </a:r>
            <a:r>
              <a:rPr lang="fr-BE" dirty="0"/>
              <a:t>, JCD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BE" dirty="0"/>
              <a:t>LINMA2345 – Game </a:t>
            </a:r>
            <a:r>
              <a:rPr lang="fr-BE" dirty="0" err="1"/>
              <a:t>theory</a:t>
            </a:r>
            <a:r>
              <a:rPr lang="fr-BE" dirty="0"/>
              <a:t>, RJ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BE" dirty="0"/>
              <a:t>LMAT2460 – Structures combinatoires, JPT+ JCD</a:t>
            </a:r>
          </a:p>
          <a:p>
            <a:pPr marL="0" indent="0">
              <a:buNone/>
              <a:defRPr/>
            </a:pPr>
            <a:r>
              <a:rPr lang="fr-BE" dirty="0"/>
              <a:t>    etc.</a:t>
            </a:r>
          </a:p>
        </p:txBody>
      </p:sp>
    </p:spTree>
    <p:extLst>
      <p:ext uri="{BB962C8B-B14F-4D97-AF65-F5344CB8AC3E}">
        <p14:creationId xmlns:p14="http://schemas.microsoft.com/office/powerpoint/2010/main" val="31734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893175" cy="4241800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fr-BE" sz="3600" smtClean="0">
                <a:solidFill>
                  <a:srgbClr val="000099"/>
                </a:solidFill>
              </a:rPr>
              <a:t>Mathématiques discrètes</a:t>
            </a:r>
          </a:p>
          <a:p>
            <a:pPr algn="ctr">
              <a:buFont typeface="Times New Roman" pitchFamily="18" charset="0"/>
              <a:buNone/>
            </a:pPr>
            <a:endParaRPr lang="fr-BE" smtClean="0">
              <a:solidFill>
                <a:schemeClr val="accent2"/>
              </a:solidFill>
            </a:endParaRPr>
          </a:p>
          <a:p>
            <a:pPr algn="ctr">
              <a:buFont typeface="Times New Roman" pitchFamily="18" charset="0"/>
              <a:buNone/>
            </a:pPr>
            <a:r>
              <a:rPr lang="fr-BE" sz="2800" i="1" smtClean="0">
                <a:solidFill>
                  <a:schemeClr val="accent2"/>
                </a:solidFill>
              </a:rPr>
              <a:t>présentées par </a:t>
            </a:r>
          </a:p>
          <a:p>
            <a:pPr algn="ctr">
              <a:buFont typeface="Times New Roman" pitchFamily="18" charset="0"/>
              <a:buNone/>
            </a:pPr>
            <a:r>
              <a:rPr lang="fr-BE" sz="2800" i="1" smtClean="0">
                <a:solidFill>
                  <a:schemeClr val="accent2"/>
                </a:solidFill>
              </a:rPr>
              <a:t>Jean-Charles Delvenne</a:t>
            </a:r>
          </a:p>
        </p:txBody>
      </p:sp>
    </p:spTree>
    <p:extLst>
      <p:ext uri="{BB962C8B-B14F-4D97-AF65-F5344CB8AC3E}">
        <p14:creationId xmlns:p14="http://schemas.microsoft.com/office/powerpoint/2010/main" val="412136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54150"/>
            <a:ext cx="645636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3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BE" sz="3200">
                <a:solidFill>
                  <a:schemeClr val="tx2"/>
                </a:solidFill>
                <a:latin typeface="Calibri" pitchFamily="34" charset="0"/>
              </a:rPr>
              <a:t>Combien de couleurs pour colorier une carte?</a:t>
            </a:r>
            <a:endParaRPr lang="fr-FR" sz="320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974449" y="2064900"/>
            <a:ext cx="723150" cy="72315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rgbClr val="BFBFB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/>
            <a:endParaRPr sz="127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1" name="Shape 51"/>
          <p:cNvCxnSpPr>
            <a:stCxn id="52" idx="2"/>
          </p:cNvCxnSpPr>
          <p:nvPr/>
        </p:nvCxnSpPr>
        <p:spPr>
          <a:xfrm rot="10800000">
            <a:off x="5998681" y="2463811"/>
            <a:ext cx="532238" cy="2363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rgbClr val="3F3F3F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53" name="Shape 53"/>
          <p:cNvSpPr/>
          <p:nvPr/>
        </p:nvSpPr>
        <p:spPr>
          <a:xfrm>
            <a:off x="4583477" y="1635445"/>
            <a:ext cx="1585575" cy="1585575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rgbClr val="BFBFB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/>
            <a:endParaRPr sz="127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316225" y="1853726"/>
            <a:ext cx="1158075" cy="1158075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rgbClr val="BFBFB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/>
            <a:endParaRPr sz="127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731300" y="2322562"/>
            <a:ext cx="327825" cy="220388"/>
          </a:xfrm>
          <a:prstGeom prst="rect">
            <a:avLst/>
          </a:prstGeom>
          <a:noFill/>
          <a:ln>
            <a:noFill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>
              <a:buSzPct val="25000"/>
            </a:pPr>
            <a:r>
              <a:rPr lang="en-US"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WEB</a:t>
            </a:r>
          </a:p>
        </p:txBody>
      </p:sp>
      <p:sp>
        <p:nvSpPr>
          <p:cNvPr id="56" name="Shape 56"/>
          <p:cNvSpPr/>
          <p:nvPr/>
        </p:nvSpPr>
        <p:spPr>
          <a:xfrm>
            <a:off x="6468364" y="1891155"/>
            <a:ext cx="350888" cy="173138"/>
          </a:xfrm>
          <a:prstGeom prst="rect">
            <a:avLst/>
          </a:prstGeom>
          <a:noFill/>
          <a:ln>
            <a:noFill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>
              <a:buSzPct val="25000"/>
            </a:pPr>
            <a:r>
              <a:rPr lang="en-US"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INDEX</a:t>
            </a:r>
          </a:p>
        </p:txBody>
      </p:sp>
      <p:sp>
        <p:nvSpPr>
          <p:cNvPr id="52" name="Shape 52"/>
          <p:cNvSpPr/>
          <p:nvPr/>
        </p:nvSpPr>
        <p:spPr>
          <a:xfrm>
            <a:off x="6530918" y="2011112"/>
            <a:ext cx="910125" cy="910125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rgbClr val="BFBFB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/>
            <a:endParaRPr sz="127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679841" y="2371806"/>
            <a:ext cx="776250" cy="173138"/>
          </a:xfrm>
          <a:prstGeom prst="rect">
            <a:avLst/>
          </a:prstGeom>
          <a:noFill/>
          <a:ln>
            <a:noFill/>
          </a:ln>
        </p:spPr>
        <p:txBody>
          <a:bodyPr wrap="square" lIns="19050" tIns="19050" rIns="19050" bIns="19050" anchor="ctr" anchorCtr="0">
            <a:noAutofit/>
          </a:bodyPr>
          <a:lstStyle/>
          <a:p>
            <a:pPr>
              <a:buSzPct val="25000"/>
            </a:pPr>
            <a:r>
              <a:rPr lang="en-US"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DATASTORE</a:t>
            </a:r>
          </a:p>
        </p:txBody>
      </p:sp>
      <p:sp>
        <p:nvSpPr>
          <p:cNvPr id="58" name="Shape 58"/>
          <p:cNvSpPr/>
          <p:nvPr/>
        </p:nvSpPr>
        <p:spPr>
          <a:xfrm>
            <a:off x="2048148" y="2357687"/>
            <a:ext cx="627750" cy="137588"/>
          </a:xfrm>
          <a:prstGeom prst="rect">
            <a:avLst/>
          </a:prstGeom>
          <a:noFill/>
          <a:ln>
            <a:noFill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>
              <a:buSzPct val="25000"/>
            </a:pPr>
            <a:r>
              <a:rPr lang="en-US"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SOURCING</a:t>
            </a:r>
          </a:p>
        </p:txBody>
      </p:sp>
      <p:sp>
        <p:nvSpPr>
          <p:cNvPr id="59" name="Shape 59"/>
          <p:cNvSpPr/>
          <p:nvPr/>
        </p:nvSpPr>
        <p:spPr>
          <a:xfrm>
            <a:off x="3040162" y="1872102"/>
            <a:ext cx="1126125" cy="1126125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rgbClr val="BFBFB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/>
            <a:endParaRPr sz="127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3252188" y="2352216"/>
            <a:ext cx="702113" cy="173138"/>
          </a:xfrm>
          <a:prstGeom prst="rect">
            <a:avLst/>
          </a:prstGeom>
          <a:noFill/>
          <a:ln>
            <a:noFill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>
              <a:buSzPct val="25000"/>
            </a:pPr>
            <a:r>
              <a:rPr lang="en-US"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CRAWLING</a:t>
            </a:r>
          </a:p>
        </p:txBody>
      </p:sp>
      <p:grpSp>
        <p:nvGrpSpPr>
          <p:cNvPr id="61" name="Shape 61"/>
          <p:cNvGrpSpPr/>
          <p:nvPr/>
        </p:nvGrpSpPr>
        <p:grpSpPr>
          <a:xfrm>
            <a:off x="1975012" y="1881578"/>
            <a:ext cx="349967" cy="349967"/>
            <a:chOff x="19574400" y="1919174"/>
            <a:chExt cx="1199700" cy="1199700"/>
          </a:xfrm>
        </p:grpSpPr>
        <p:sp>
          <p:nvSpPr>
            <p:cNvPr id="62" name="Shape 62"/>
            <p:cNvSpPr/>
            <p:nvPr/>
          </p:nvSpPr>
          <p:spPr>
            <a:xfrm>
              <a:off x="19574400" y="1919174"/>
              <a:ext cx="1199700" cy="11997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rgbClr val="BFBFB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19050" tIns="19050" rIns="19050" bIns="19050" anchor="ctr" anchorCtr="0">
              <a:noAutofit/>
            </a:bodyPr>
            <a:lstStyle/>
            <a:p>
              <a:pPr algn="ctr"/>
              <a:endParaRPr sz="1275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63" name="Shape 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823192" y="2167966"/>
              <a:ext cx="702300" cy="702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Shape 64"/>
          <p:cNvGrpSpPr/>
          <p:nvPr/>
        </p:nvGrpSpPr>
        <p:grpSpPr>
          <a:xfrm>
            <a:off x="6302137" y="1931859"/>
            <a:ext cx="440350" cy="440350"/>
            <a:chOff x="19574400" y="1919174"/>
            <a:chExt cx="1199700" cy="1199700"/>
          </a:xfrm>
        </p:grpSpPr>
        <p:sp>
          <p:nvSpPr>
            <p:cNvPr id="65" name="Shape 65"/>
            <p:cNvSpPr/>
            <p:nvPr/>
          </p:nvSpPr>
          <p:spPr>
            <a:xfrm>
              <a:off x="19574400" y="1919174"/>
              <a:ext cx="1199700" cy="11997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rgbClr val="BFBFB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19050" tIns="19050" rIns="19050" bIns="19050" anchor="ctr" anchorCtr="0">
              <a:noAutofit/>
            </a:bodyPr>
            <a:lstStyle/>
            <a:p>
              <a:pPr algn="ctr"/>
              <a:endParaRPr sz="1275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66" name="Shape 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823192" y="2167966"/>
              <a:ext cx="702300" cy="702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Shape 67"/>
          <p:cNvSpPr/>
          <p:nvPr/>
        </p:nvSpPr>
        <p:spPr>
          <a:xfrm>
            <a:off x="699267" y="1657723"/>
            <a:ext cx="392063" cy="392063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34285" tIns="17138" rIns="34285" bIns="17138" anchor="ctr" anchorCtr="0">
            <a:noAutofit/>
          </a:bodyPr>
          <a:lstStyle/>
          <a:p>
            <a:pPr algn="ctr"/>
            <a:endParaRPr sz="202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8" name="Shape 68" descr="Twitter_logo_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629" y="1782247"/>
            <a:ext cx="17583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135787" y="2236767"/>
            <a:ext cx="392063" cy="392063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34285" tIns="17138" rIns="34285" bIns="17138" anchor="ctr" anchorCtr="0">
            <a:noAutofit/>
          </a:bodyPr>
          <a:lstStyle/>
          <a:p>
            <a:pPr algn="ctr"/>
            <a:endParaRPr sz="202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699267" y="2803173"/>
            <a:ext cx="392063" cy="392063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34285" tIns="17138" rIns="34285" bIns="17138" anchor="ctr" anchorCtr="0">
            <a:noAutofit/>
          </a:bodyPr>
          <a:lstStyle/>
          <a:p>
            <a:pPr algn="ctr"/>
            <a:endParaRPr sz="202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1278313" y="2236767"/>
            <a:ext cx="392063" cy="392063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34285" tIns="17138" rIns="34285" bIns="17138" anchor="ctr" anchorCtr="0">
            <a:noAutofit/>
          </a:bodyPr>
          <a:lstStyle/>
          <a:p>
            <a:pPr algn="ctr"/>
            <a:endParaRPr sz="202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1330084" y="2296207"/>
            <a:ext cx="288563" cy="273038"/>
          </a:xfrm>
          <a:prstGeom prst="rect">
            <a:avLst/>
          </a:prstGeom>
          <a:noFill/>
          <a:ln>
            <a:noFill/>
          </a:ln>
        </p:spPr>
        <p:txBody>
          <a:bodyPr wrap="square" lIns="34285" tIns="17138" rIns="34285" bIns="17138" anchor="t" anchorCtr="0">
            <a:noAutofit/>
          </a:bodyPr>
          <a:lstStyle/>
          <a:p>
            <a:pPr algn="ctr">
              <a:buSzPct val="25000"/>
            </a:pPr>
            <a:r>
              <a:rPr lang="en-US" sz="12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</a:t>
            </a:r>
          </a:p>
        </p:txBody>
      </p:sp>
      <p:grpSp>
        <p:nvGrpSpPr>
          <p:cNvPr id="73" name="Shape 73"/>
          <p:cNvGrpSpPr/>
          <p:nvPr/>
        </p:nvGrpSpPr>
        <p:grpSpPr>
          <a:xfrm>
            <a:off x="791587" y="2895531"/>
            <a:ext cx="207250" cy="207200"/>
            <a:chOff x="6604227" y="2430000"/>
            <a:chExt cx="557235" cy="557100"/>
          </a:xfrm>
        </p:grpSpPr>
        <p:sp>
          <p:nvSpPr>
            <p:cNvPr id="74" name="Shape 74"/>
            <p:cNvSpPr/>
            <p:nvPr/>
          </p:nvSpPr>
          <p:spPr>
            <a:xfrm>
              <a:off x="6604227" y="2430000"/>
              <a:ext cx="557100" cy="5571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34285" tIns="17138" rIns="34285" bIns="17138" anchor="ctr" anchorCtr="0">
              <a:noAutofit/>
            </a:bodyPr>
            <a:lstStyle/>
            <a:p>
              <a:pPr algn="ctr"/>
              <a:endParaRPr sz="2025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6743111" y="2430000"/>
              <a:ext cx="279600" cy="5571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34285" tIns="17138" rIns="34285" bIns="17138" anchor="ctr" anchorCtr="0">
              <a:noAutofit/>
            </a:bodyPr>
            <a:lstStyle/>
            <a:p>
              <a:pPr algn="ctr"/>
              <a:endParaRPr sz="2025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5400000">
              <a:off x="6743113" y="2430135"/>
              <a:ext cx="279600" cy="5571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34285" tIns="17138" rIns="34285" bIns="17138" anchor="ctr" anchorCtr="0">
              <a:noAutofit/>
            </a:bodyPr>
            <a:lstStyle/>
            <a:p>
              <a:pPr algn="ctr"/>
              <a:endParaRPr sz="2025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77" name="Shape 77"/>
          <p:cNvGrpSpPr/>
          <p:nvPr/>
        </p:nvGrpSpPr>
        <p:grpSpPr>
          <a:xfrm>
            <a:off x="195099" y="2353562"/>
            <a:ext cx="273092" cy="158319"/>
            <a:chOff x="4351980" y="1235620"/>
            <a:chExt cx="728100" cy="422100"/>
          </a:xfrm>
        </p:grpSpPr>
        <p:sp>
          <p:nvSpPr>
            <p:cNvPr id="78" name="Shape 78"/>
            <p:cNvSpPr/>
            <p:nvPr/>
          </p:nvSpPr>
          <p:spPr>
            <a:xfrm>
              <a:off x="4504994" y="1235620"/>
              <a:ext cx="422100" cy="422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wrap="square" lIns="34285" tIns="17138" rIns="34285" bIns="17138" anchor="ctr" anchorCtr="0">
              <a:noAutofit/>
            </a:bodyPr>
            <a:lstStyle/>
            <a:p>
              <a:pPr algn="ctr"/>
              <a:endParaRPr sz="2025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79" name="Shape 79"/>
            <p:cNvCxnSpPr/>
            <p:nvPr/>
          </p:nvCxnSpPr>
          <p:spPr>
            <a:xfrm>
              <a:off x="4351980" y="1403604"/>
              <a:ext cx="728100" cy="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0" name="Shape 80"/>
            <p:cNvSpPr/>
            <p:nvPr/>
          </p:nvSpPr>
          <p:spPr>
            <a:xfrm>
              <a:off x="4641953" y="1361241"/>
              <a:ext cx="148200" cy="1482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34285" tIns="17138" rIns="34285" bIns="17138" anchor="ctr" anchorCtr="0">
              <a:noAutofit/>
            </a:bodyPr>
            <a:lstStyle/>
            <a:p>
              <a:pPr algn="ctr"/>
              <a:endParaRPr sz="2025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4835903" y="1273017"/>
              <a:ext cx="45600" cy="45600"/>
            </a:xfrm>
            <a:prstGeom prst="roundRect">
              <a:avLst>
                <a:gd name="adj" fmla="val 0"/>
              </a:avLst>
            </a:prstGeom>
            <a:solidFill>
              <a:srgbClr val="595959"/>
            </a:solidFill>
            <a:ln>
              <a:noFill/>
            </a:ln>
          </p:spPr>
          <p:txBody>
            <a:bodyPr wrap="square" lIns="34285" tIns="17138" rIns="34285" bIns="17138" anchor="ctr" anchorCtr="0">
              <a:noAutofit/>
            </a:bodyPr>
            <a:lstStyle/>
            <a:p>
              <a:pPr algn="ctr"/>
              <a:endParaRPr sz="2025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82" name="Shape 82"/>
          <p:cNvGrpSpPr/>
          <p:nvPr/>
        </p:nvGrpSpPr>
        <p:grpSpPr>
          <a:xfrm>
            <a:off x="3040428" y="1694331"/>
            <a:ext cx="440350" cy="440350"/>
            <a:chOff x="19173771" y="2119406"/>
            <a:chExt cx="1199700" cy="1199699"/>
          </a:xfrm>
        </p:grpSpPr>
        <p:sp>
          <p:nvSpPr>
            <p:cNvPr id="83" name="Shape 83"/>
            <p:cNvSpPr/>
            <p:nvPr/>
          </p:nvSpPr>
          <p:spPr>
            <a:xfrm>
              <a:off x="19173771" y="2119406"/>
              <a:ext cx="1199700" cy="1199699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rgbClr val="BFBFB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19050" tIns="19050" rIns="19050" bIns="19050" anchor="ctr" anchorCtr="0">
              <a:noAutofit/>
            </a:bodyPr>
            <a:lstStyle/>
            <a:p>
              <a:pPr algn="ctr"/>
              <a:endParaRPr sz="1275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84" name="Shape 8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414143" y="2359776"/>
              <a:ext cx="719100" cy="7191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5" name="Shape 85"/>
          <p:cNvCxnSpPr>
            <a:stCxn id="50" idx="6"/>
            <a:endCxn id="59" idx="2"/>
          </p:cNvCxnSpPr>
          <p:nvPr/>
        </p:nvCxnSpPr>
        <p:spPr>
          <a:xfrm>
            <a:off x="2697598" y="2426475"/>
            <a:ext cx="342563" cy="8663"/>
          </a:xfrm>
          <a:prstGeom prst="straightConnector1">
            <a:avLst/>
          </a:prstGeom>
          <a:noFill/>
          <a:ln w="25400" cap="flat" cmpd="sng">
            <a:solidFill>
              <a:srgbClr val="3F3F3F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86" name="Shape 86"/>
          <p:cNvSpPr/>
          <p:nvPr/>
        </p:nvSpPr>
        <p:spPr>
          <a:xfrm>
            <a:off x="4837776" y="1975062"/>
            <a:ext cx="1076963" cy="162788"/>
          </a:xfrm>
          <a:prstGeom prst="rect">
            <a:avLst/>
          </a:prstGeom>
          <a:noFill/>
          <a:ln>
            <a:noFill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>
              <a:buSzPct val="25000"/>
            </a:pPr>
            <a:r>
              <a:rPr lang="en-US"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DATA SCIENCE</a:t>
            </a:r>
          </a:p>
        </p:txBody>
      </p:sp>
      <p:sp>
        <p:nvSpPr>
          <p:cNvPr id="87" name="Shape 87"/>
          <p:cNvSpPr/>
          <p:nvPr/>
        </p:nvSpPr>
        <p:spPr>
          <a:xfrm>
            <a:off x="4852397" y="2163806"/>
            <a:ext cx="1454117" cy="990172"/>
          </a:xfrm>
          <a:prstGeom prst="rect">
            <a:avLst/>
          </a:prstGeom>
          <a:noFill/>
          <a:ln>
            <a:noFill/>
          </a:ln>
        </p:spPr>
        <p:txBody>
          <a:bodyPr wrap="square" lIns="19050" tIns="19050" rIns="19050" bIns="19050" anchor="ctr" anchorCtr="0">
            <a:noAutofit/>
          </a:bodyPr>
          <a:lstStyle/>
          <a:p>
            <a:r>
              <a:rPr lang="en-US" sz="675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- POPULATIONS</a:t>
            </a:r>
          </a:p>
          <a:p>
            <a:pPr>
              <a:buSzPct val="25000"/>
            </a:pPr>
            <a:r>
              <a:rPr lang="en-US" sz="675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- INTERESTS</a:t>
            </a:r>
          </a:p>
          <a:p>
            <a:pPr>
              <a:buSzPct val="25000"/>
            </a:pPr>
            <a:r>
              <a:rPr lang="en-US" sz="675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- CAMPAIGNS</a:t>
            </a:r>
          </a:p>
          <a:p>
            <a:pPr>
              <a:buSzPct val="25000"/>
            </a:pPr>
            <a:r>
              <a:rPr lang="en-US" sz="675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- SENTIMENT ANALYSIS</a:t>
            </a:r>
          </a:p>
          <a:p>
            <a:pPr>
              <a:buSzPct val="25000"/>
            </a:pPr>
            <a:r>
              <a:rPr lang="en-US" sz="675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- TREND DETECTION</a:t>
            </a:r>
          </a:p>
          <a:p>
            <a:pPr>
              <a:buSzPct val="25000"/>
            </a:pPr>
            <a:r>
              <a:rPr lang="en-US" sz="675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- NLP</a:t>
            </a:r>
          </a:p>
          <a:p>
            <a:pPr>
              <a:buSzPct val="25000"/>
            </a:pPr>
            <a:r>
              <a:rPr lang="en-US" sz="675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...</a:t>
            </a:r>
          </a:p>
        </p:txBody>
      </p:sp>
      <p:sp>
        <p:nvSpPr>
          <p:cNvPr id="88" name="Shape 88"/>
          <p:cNvSpPr/>
          <p:nvPr/>
        </p:nvSpPr>
        <p:spPr>
          <a:xfrm rot="5400000">
            <a:off x="2797124" y="2373061"/>
            <a:ext cx="132750" cy="114413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/>
            <a:endParaRPr sz="127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89" name="Shape 89"/>
          <p:cNvGrpSpPr/>
          <p:nvPr/>
        </p:nvGrpSpPr>
        <p:grpSpPr>
          <a:xfrm>
            <a:off x="4713073" y="1508863"/>
            <a:ext cx="440350" cy="440350"/>
            <a:chOff x="19173771" y="2119406"/>
            <a:chExt cx="1199700" cy="1199699"/>
          </a:xfrm>
        </p:grpSpPr>
        <p:sp>
          <p:nvSpPr>
            <p:cNvPr id="90" name="Shape 90"/>
            <p:cNvSpPr/>
            <p:nvPr/>
          </p:nvSpPr>
          <p:spPr>
            <a:xfrm>
              <a:off x="19173771" y="2119406"/>
              <a:ext cx="1199700" cy="1199699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rgbClr val="BFBFB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19050" tIns="19050" rIns="19050" bIns="19050" anchor="ctr" anchorCtr="0">
              <a:noAutofit/>
            </a:bodyPr>
            <a:lstStyle/>
            <a:p>
              <a:pPr algn="ctr"/>
              <a:endParaRPr sz="1275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91" name="Shape 9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414143" y="2359776"/>
              <a:ext cx="719100" cy="7191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2" name="Shape 92"/>
          <p:cNvCxnSpPr>
            <a:stCxn id="59" idx="6"/>
            <a:endCxn id="53" idx="2"/>
          </p:cNvCxnSpPr>
          <p:nvPr/>
        </p:nvCxnSpPr>
        <p:spPr>
          <a:xfrm rot="10800000" flipH="1">
            <a:off x="4166287" y="2428190"/>
            <a:ext cx="417150" cy="6975"/>
          </a:xfrm>
          <a:prstGeom prst="straightConnector1">
            <a:avLst/>
          </a:prstGeom>
          <a:noFill/>
          <a:ln w="25400" cap="flat" cmpd="sng">
            <a:solidFill>
              <a:srgbClr val="3F3F3F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93" name="Shape 93"/>
          <p:cNvSpPr/>
          <p:nvPr/>
        </p:nvSpPr>
        <p:spPr>
          <a:xfrm rot="5400000">
            <a:off x="4281740" y="2369332"/>
            <a:ext cx="132750" cy="114413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/>
            <a:endParaRPr sz="127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4" name="Shape 94"/>
          <p:cNvSpPr/>
          <p:nvPr/>
        </p:nvSpPr>
        <p:spPr>
          <a:xfrm rot="5400000">
            <a:off x="6283615" y="2408971"/>
            <a:ext cx="132750" cy="114413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/>
            <a:endParaRPr sz="127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1579004" y="2426508"/>
            <a:ext cx="404438" cy="1013"/>
          </a:xfrm>
          <a:prstGeom prst="straightConnector1">
            <a:avLst/>
          </a:prstGeom>
          <a:noFill/>
          <a:ln w="25400" cap="flat" cmpd="sng">
            <a:solidFill>
              <a:srgbClr val="3F3F3F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96" name="Shape 96"/>
          <p:cNvSpPr/>
          <p:nvPr/>
        </p:nvSpPr>
        <p:spPr>
          <a:xfrm rot="5400000">
            <a:off x="1679168" y="2369335"/>
            <a:ext cx="132750" cy="114413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/>
            <a:endParaRPr sz="127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52510" y="2061472"/>
            <a:ext cx="1349510" cy="73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7001" y="1729020"/>
            <a:ext cx="1073031" cy="21460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8058169" y="2973187"/>
            <a:ext cx="776250" cy="395550"/>
          </a:xfrm>
          <a:prstGeom prst="rect">
            <a:avLst/>
          </a:prstGeom>
          <a:solidFill>
            <a:srgbClr val="595959"/>
          </a:solidFill>
          <a:ln w="12700" cap="flat" cmpd="sng">
            <a:solidFill>
              <a:srgbClr val="BFBFB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34285" tIns="34285" rIns="34285" bIns="34285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US" sz="9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API ACCESS</a:t>
            </a:r>
          </a:p>
        </p:txBody>
      </p:sp>
      <p:cxnSp>
        <p:nvCxnSpPr>
          <p:cNvPr id="100" name="Shape 100"/>
          <p:cNvCxnSpPr/>
          <p:nvPr/>
        </p:nvCxnSpPr>
        <p:spPr>
          <a:xfrm rot="10800000">
            <a:off x="7357117" y="2436391"/>
            <a:ext cx="532238" cy="2363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rgbClr val="3F3F3F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101" name="Shape 101"/>
          <p:cNvSpPr/>
          <p:nvPr/>
        </p:nvSpPr>
        <p:spPr>
          <a:xfrm rot="5400000">
            <a:off x="7642052" y="2381581"/>
            <a:ext cx="132750" cy="114413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wrap="square" lIns="19050" tIns="19050" rIns="19050" bIns="19050" anchor="ctr" anchorCtr="0">
            <a:noAutofit/>
          </a:bodyPr>
          <a:lstStyle/>
          <a:p>
            <a:pPr algn="ctr"/>
            <a:endParaRPr sz="1275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2" name="Shape 102"/>
          <p:cNvCxnSpPr/>
          <p:nvPr/>
        </p:nvCxnSpPr>
        <p:spPr>
          <a:xfrm rot="10800000" flipH="1">
            <a:off x="195103" y="3643583"/>
            <a:ext cx="4161938" cy="855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triangle" w="lg" len="lg"/>
            <a:tailEnd type="triangle" w="lg" len="lg"/>
          </a:ln>
        </p:spPr>
      </p:cxnSp>
      <p:pic>
        <p:nvPicPr>
          <p:cNvPr id="103" name="Shape 103"/>
          <p:cNvPicPr preferRelativeResize="0"/>
          <p:nvPr/>
        </p:nvPicPr>
        <p:blipFill rotWithShape="1">
          <a:blip r:embed="rId8">
            <a:alphaModFix/>
          </a:blip>
          <a:srcRect t="21790" b="22902"/>
          <a:stretch/>
        </p:blipFill>
        <p:spPr>
          <a:xfrm>
            <a:off x="5000350" y="4401883"/>
            <a:ext cx="1010783" cy="4235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4388426" y="3643519"/>
            <a:ext cx="3342150" cy="8663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05" name="Shape 105"/>
          <p:cNvCxnSpPr/>
          <p:nvPr/>
        </p:nvCxnSpPr>
        <p:spPr>
          <a:xfrm rot="10800000" flipH="1">
            <a:off x="7771537" y="3644005"/>
            <a:ext cx="1306688" cy="7763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triangle" w="lg" len="lg"/>
            <a:tailEnd type="triangle" w="lg" len="lg"/>
          </a:ln>
        </p:spPr>
      </p:cxnSp>
      <p:pic>
        <p:nvPicPr>
          <p:cNvPr id="106" name="Shape 106" descr="profiler-laptop-persona-small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60394" y="2093404"/>
            <a:ext cx="1171800" cy="730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Shape 107"/>
          <p:cNvCxnSpPr/>
          <p:nvPr/>
        </p:nvCxnSpPr>
        <p:spPr>
          <a:xfrm>
            <a:off x="2149997" y="3643585"/>
            <a:ext cx="0" cy="307238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8" name="Shape 108" descr="SK_Logo600_600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98309" y="4074685"/>
            <a:ext cx="903375" cy="577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Shape 109"/>
          <p:cNvCxnSpPr/>
          <p:nvPr/>
        </p:nvCxnSpPr>
        <p:spPr>
          <a:xfrm>
            <a:off x="6059503" y="3643519"/>
            <a:ext cx="0" cy="307238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0" name="Shape 110"/>
          <p:cNvCxnSpPr/>
          <p:nvPr/>
        </p:nvCxnSpPr>
        <p:spPr>
          <a:xfrm>
            <a:off x="8446294" y="3643519"/>
            <a:ext cx="0" cy="307238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11" name="Shape 11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98310" y="4726473"/>
            <a:ext cx="903375" cy="20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SK_Logo600_600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07194" y="4074685"/>
            <a:ext cx="903375" cy="57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07195" y="4726473"/>
            <a:ext cx="903375" cy="20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SK_Logo600_600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94606" y="4074685"/>
            <a:ext cx="903375" cy="57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94607" y="4726473"/>
            <a:ext cx="903375" cy="201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874309" y="897591"/>
            <a:ext cx="4155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100" b="1" dirty="0">
                <a:solidFill>
                  <a:srgbClr val="0070C0"/>
                </a:solidFill>
              </a:rPr>
              <a:t>Big Data, Machine Learning, and AI</a:t>
            </a:r>
            <a:endParaRPr lang="en-GB" sz="2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4000"/>
              <a:t>Le théorème du mariage:</a:t>
            </a:r>
            <a:br>
              <a:rPr lang="fr-BE" sz="4000"/>
            </a:br>
            <a:r>
              <a:rPr lang="fr-BE" sz="4000"/>
              <a:t>former des couples heureux</a:t>
            </a:r>
            <a:endParaRPr lang="fr-FR" sz="4000"/>
          </a:p>
        </p:txBody>
      </p:sp>
      <p:pic>
        <p:nvPicPr>
          <p:cNvPr id="921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110" t="10968" r="26839" b="3989"/>
          <a:stretch>
            <a:fillRect/>
          </a:stretch>
        </p:blipFill>
        <p:spPr>
          <a:xfrm>
            <a:off x="2327275" y="2060575"/>
            <a:ext cx="4549775" cy="3541713"/>
          </a:xfrm>
        </p:spPr>
      </p:pic>
    </p:spTree>
    <p:extLst>
      <p:ext uri="{BB962C8B-B14F-4D97-AF65-F5344CB8AC3E}">
        <p14:creationId xmlns:p14="http://schemas.microsoft.com/office/powerpoint/2010/main" val="20774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Graphes non bipartis</a:t>
            </a:r>
            <a:endParaRPr lang="fr-FR" smtClean="0"/>
          </a:p>
        </p:txBody>
      </p:sp>
      <p:pic>
        <p:nvPicPr>
          <p:cNvPr id="931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1692275"/>
            <a:ext cx="5689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4000"/>
              <a:t>WWW:</a:t>
            </a:r>
            <a:br>
              <a:rPr lang="fr-BE" sz="4000"/>
            </a:br>
            <a:r>
              <a:rPr lang="fr-BE" sz="4000"/>
              <a:t>un </a:t>
            </a:r>
            <a:r>
              <a:rPr lang="fr-BE" sz="4000" i="1"/>
              <a:t>très</a:t>
            </a:r>
            <a:r>
              <a:rPr lang="fr-BE" sz="4000"/>
              <a:t> grand graphe</a:t>
            </a:r>
            <a:endParaRPr lang="fr-FR" sz="4000"/>
          </a:p>
        </p:txBody>
      </p:sp>
      <p:pic>
        <p:nvPicPr>
          <p:cNvPr id="942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1617663"/>
            <a:ext cx="5257800" cy="4311650"/>
          </a:xfrm>
        </p:spPr>
      </p:pic>
    </p:spTree>
    <p:extLst>
      <p:ext uri="{BB962C8B-B14F-4D97-AF65-F5344CB8AC3E}">
        <p14:creationId xmlns:p14="http://schemas.microsoft.com/office/powerpoint/2010/main" val="13106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Cours de maths discrètes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2349500"/>
            <a:ext cx="8496300" cy="37766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sz="2800" dirty="0" smtClean="0"/>
              <a:t>LINMA 1691</a:t>
            </a:r>
            <a:r>
              <a:rPr lang="fr-BE" sz="2800" dirty="0"/>
              <a:t> </a:t>
            </a:r>
            <a:r>
              <a:rPr lang="fr-BE" sz="2800" dirty="0" smtClean="0"/>
              <a:t>(bac Q5) – Théorie des graphes, VB+JCD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sz="2800" dirty="0" smtClean="0"/>
              <a:t>LINMA 2472 – </a:t>
            </a:r>
            <a:r>
              <a:rPr lang="fr-BE" sz="2800" dirty="0" err="1" smtClean="0"/>
              <a:t>Algorithms</a:t>
            </a:r>
            <a:r>
              <a:rPr lang="fr-BE" sz="2800" dirty="0" smtClean="0"/>
              <a:t> and Data Science, GK+JCD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sz="2800" dirty="0" smtClean="0"/>
              <a:t>LINMA 2450 – </a:t>
            </a:r>
            <a:r>
              <a:rPr lang="fr-BE" sz="2800" dirty="0" err="1" smtClean="0"/>
              <a:t>Combinatorial</a:t>
            </a:r>
            <a:r>
              <a:rPr lang="fr-BE" sz="2800" dirty="0" smtClean="0"/>
              <a:t> Optimisation, JH+JCD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sz="2800" dirty="0" smtClean="0"/>
              <a:t>LINMA 2111 – </a:t>
            </a:r>
            <a:r>
              <a:rPr lang="fr-BE" sz="2800" dirty="0" err="1" smtClean="0"/>
              <a:t>Algorithms</a:t>
            </a:r>
            <a:r>
              <a:rPr lang="fr-BE" sz="2800" dirty="0" smtClean="0"/>
              <a:t> and </a:t>
            </a:r>
            <a:r>
              <a:rPr lang="fr-BE" sz="2800" dirty="0" err="1" smtClean="0"/>
              <a:t>Complexity</a:t>
            </a:r>
            <a:r>
              <a:rPr lang="fr-BE" sz="2800" dirty="0" smtClean="0"/>
              <a:t>, JCD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BE" sz="2800" dirty="0" smtClean="0"/>
              <a:t>LINMA2345 – Game </a:t>
            </a:r>
            <a:r>
              <a:rPr lang="fr-BE" sz="2800" dirty="0" err="1" smtClean="0"/>
              <a:t>theory</a:t>
            </a:r>
            <a:r>
              <a:rPr lang="fr-BE" sz="2800" dirty="0" smtClean="0"/>
              <a:t>, RJ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BE" sz="2800" dirty="0" smtClean="0"/>
              <a:t>LMAT2460 – Structures combinatoires, JPT+ JCD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2800" dirty="0"/>
              <a:t> </a:t>
            </a:r>
            <a:r>
              <a:rPr lang="fr-BE" sz="2800" dirty="0" smtClean="0"/>
              <a:t>   etc.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2387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73016"/>
            <a:ext cx="3456384" cy="2592288"/>
          </a:xfrm>
          <a:prstGeom prst="rect">
            <a:avLst/>
          </a:prstGeom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116632"/>
            <a:ext cx="8915400" cy="4911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fr-BE" sz="2400" dirty="0" smtClean="0">
                <a:latin typeface="+mj-lt"/>
                <a:cs typeface="Times New Roman" pitchFamily="18" charset="0"/>
              </a:rPr>
              <a:t>	</a:t>
            </a:r>
            <a:r>
              <a:rPr lang="fr-BE" sz="2400" b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Présentations</a:t>
            </a:r>
            <a:r>
              <a:rPr lang="fr-BE" sz="1200" b="1" dirty="0">
                <a:latin typeface="+mj-lt"/>
                <a:cs typeface="Times New Roman" pitchFamily="18" charset="0"/>
              </a:rPr>
              <a:t>	</a:t>
            </a:r>
            <a:r>
              <a:rPr lang="fr-BE" dirty="0">
                <a:latin typeface="+mj-lt"/>
                <a:cs typeface="Times New Roman" pitchFamily="18" charset="0"/>
              </a:rPr>
              <a:t>			</a:t>
            </a:r>
            <a:endParaRPr lang="fr-BE" sz="500" dirty="0"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5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>
                <a:cs typeface="Times New Roman" pitchFamily="18" charset="0"/>
              </a:rPr>
              <a:t> 	Les mathématiques appliquées ? 		 </a:t>
            </a:r>
            <a:endParaRPr lang="fr-BE" sz="2000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fr-BE" sz="2000" dirty="0" smtClean="0"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>
                <a:cs typeface="Times New Roman" pitchFamily="18" charset="0"/>
              </a:rPr>
              <a:t>	Les mathématiques appliquées à l’UCL 	</a:t>
            </a:r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 </a:t>
            </a:r>
          </a:p>
          <a:p>
            <a:pPr marL="3409950" lvl="4">
              <a:buFontTx/>
              <a:buChar char="•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/>
              <a:t> 	</a:t>
            </a:r>
            <a:r>
              <a:rPr lang="fr-BE" sz="2000" dirty="0" smtClean="0">
                <a:solidFill>
                  <a:schemeClr val="tx2"/>
                </a:solidFill>
                <a:cs typeface="Times New Roman" pitchFamily="18" charset="0"/>
              </a:rPr>
              <a:t>Majeure, mineure et master</a:t>
            </a:r>
          </a:p>
          <a:p>
            <a:pPr marL="3409950" lvl="4">
              <a:buFontTx/>
              <a:buChar char="•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/>
              <a:t> 	</a:t>
            </a:r>
            <a:r>
              <a:rPr lang="fr-BE" sz="2000" dirty="0">
                <a:solidFill>
                  <a:schemeClr val="tx2"/>
                </a:solidFill>
                <a:cs typeface="Times New Roman" pitchFamily="18" charset="0"/>
              </a:rPr>
              <a:t>U</a:t>
            </a:r>
            <a:r>
              <a:rPr lang="fr-BE" sz="2000" dirty="0" smtClean="0">
                <a:solidFill>
                  <a:schemeClr val="tx2"/>
                </a:solidFill>
                <a:cs typeface="Times New Roman" pitchFamily="18" charset="0"/>
              </a:rPr>
              <a:t>n exemple de matière enseignée</a:t>
            </a:r>
            <a:r>
              <a:rPr lang="fr-BE" sz="2000" dirty="0" smtClean="0">
                <a:cs typeface="Times New Roman" pitchFamily="18" charset="0"/>
              </a:rPr>
              <a:t> 	 </a:t>
            </a:r>
            <a:endParaRPr lang="fr-BE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409950" lvl="4">
              <a:buFontTx/>
              <a:buChar char="•"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fr-BE" sz="2000" dirty="0" smtClean="0">
                <a:cs typeface="Times New Roman" pitchFamily="18" charset="0"/>
              </a:rPr>
              <a:t> 	</a:t>
            </a:r>
            <a:r>
              <a:rPr lang="fr-BE" sz="2000" dirty="0" smtClean="0">
                <a:solidFill>
                  <a:schemeClr val="tx2"/>
                </a:solidFill>
                <a:cs typeface="Times New Roman" pitchFamily="18" charset="0"/>
              </a:rPr>
              <a:t>Après les études?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2000" dirty="0" smtClean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fr-BE" sz="2400" b="1" dirty="0">
                <a:solidFill>
                  <a:srgbClr val="0000FF"/>
                </a:solidFill>
                <a:cs typeface="Arial" pitchFamily="34" charset="0"/>
              </a:rPr>
              <a:t>Démonstrations: visite du laboratoire d’automatique lors de la journée de présentation des masters</a:t>
            </a:r>
            <a:endParaRPr lang="fr-BE" sz="2400" b="1" dirty="0">
              <a:solidFill>
                <a:srgbClr val="0000FF"/>
              </a:solidFill>
              <a:cs typeface="Times New Roman" pitchFamily="18" charset="0"/>
            </a:endParaRPr>
          </a:p>
          <a:p>
            <a:pPr marL="3409950" lvl="4"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2000" u="sng" dirty="0">
              <a:solidFill>
                <a:srgbClr val="9966FF"/>
              </a:solidFill>
              <a:latin typeface="+mj-lt"/>
              <a:cs typeface="Times New Roman" pitchFamily="18" charset="0"/>
            </a:endParaRPr>
          </a:p>
          <a:p>
            <a:pPr marL="3409950" lvl="4"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sz="2000" dirty="0"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fr-BE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381000" algn="l"/>
                <a:tab pos="914400" algn="l"/>
                <a:tab pos="1828800" algn="l"/>
                <a:tab pos="26003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fr-BE" dirty="0">
                <a:latin typeface="+mj-lt"/>
                <a:cs typeface="+mn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2435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8239" y="1556792"/>
            <a:ext cx="8424936" cy="506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/>
              <a:t>Brion</a:t>
            </a:r>
            <a:r>
              <a:rPr lang="en-US" sz="1600" dirty="0"/>
              <a:t>, </a:t>
            </a:r>
            <a:r>
              <a:rPr lang="en-US" sz="1600" dirty="0" err="1"/>
              <a:t>Eliott</a:t>
            </a:r>
            <a:r>
              <a:rPr lang="en-US" sz="1600" dirty="0"/>
              <a:t> : "Extracting patterns of deformations in patients treated for prostate cancer by </a:t>
            </a:r>
            <a:r>
              <a:rPr lang="en-US" sz="1600" dirty="0" err="1"/>
              <a:t>protontherapy</a:t>
            </a:r>
            <a:r>
              <a:rPr lang="en-US" sz="1600" dirty="0"/>
              <a:t>", </a:t>
            </a:r>
            <a:r>
              <a:rPr lang="en-US" sz="1600" dirty="0" err="1"/>
              <a:t>Promoteur</a:t>
            </a:r>
            <a:r>
              <a:rPr lang="en-US" sz="1600" dirty="0"/>
              <a:t> : </a:t>
            </a:r>
            <a:r>
              <a:rPr lang="en-US" sz="1600" dirty="0" err="1"/>
              <a:t>Macq</a:t>
            </a:r>
            <a:r>
              <a:rPr lang="en-US" sz="1600" dirty="0"/>
              <a:t>, </a:t>
            </a:r>
            <a:r>
              <a:rPr lang="en-US" sz="1600" dirty="0" err="1" smtClean="0"/>
              <a:t>Benoît</a:t>
            </a:r>
            <a:endParaRPr lang="en-US" sz="16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de </a:t>
            </a:r>
            <a:r>
              <a:rPr lang="en-US" sz="1600" dirty="0" err="1"/>
              <a:t>Bodt</a:t>
            </a:r>
            <a:r>
              <a:rPr lang="en-US" sz="1600" dirty="0"/>
              <a:t>, Cyril - Mulders, </a:t>
            </a:r>
            <a:r>
              <a:rPr lang="en-US" sz="1600" dirty="0" err="1"/>
              <a:t>Dounia</a:t>
            </a:r>
            <a:r>
              <a:rPr lang="en-US" sz="1600" dirty="0"/>
              <a:t> : "Machine learning and probabilistic graphical models for mobile phone metadata prediction", </a:t>
            </a:r>
            <a:r>
              <a:rPr lang="en-US" sz="1600" dirty="0" err="1"/>
              <a:t>Promoteurs</a:t>
            </a:r>
            <a:r>
              <a:rPr lang="en-US" sz="1600" dirty="0"/>
              <a:t> : </a:t>
            </a:r>
            <a:r>
              <a:rPr lang="en-US" sz="1600" dirty="0" err="1"/>
              <a:t>Verleysen</a:t>
            </a:r>
            <a:r>
              <a:rPr lang="en-US" sz="1600" dirty="0"/>
              <a:t>, Michel &amp; de </a:t>
            </a:r>
            <a:r>
              <a:rPr lang="en-US" sz="1600" dirty="0" err="1"/>
              <a:t>Montjoye</a:t>
            </a:r>
            <a:r>
              <a:rPr lang="en-US" sz="1600" dirty="0"/>
              <a:t>, Yves-Alexandre (MIT</a:t>
            </a:r>
            <a:r>
              <a:rPr lang="en-US" sz="1600" dirty="0" smtClean="0"/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 err="1"/>
              <a:t>Laterre</a:t>
            </a:r>
            <a:r>
              <a:rPr lang="fr-FR" sz="1600" dirty="0"/>
              <a:t>, Alexandre : "</a:t>
            </a:r>
            <a:r>
              <a:rPr lang="fr-FR" sz="1600" dirty="0" err="1"/>
              <a:t>Distributed</a:t>
            </a:r>
            <a:r>
              <a:rPr lang="fr-FR" sz="1600" dirty="0"/>
              <a:t> </a:t>
            </a:r>
            <a:r>
              <a:rPr lang="fr-FR" sz="1600" dirty="0" err="1"/>
              <a:t>Algorithm</a:t>
            </a:r>
            <a:r>
              <a:rPr lang="fr-FR" sz="1600" dirty="0"/>
              <a:t> for Optimal Power Flow on </a:t>
            </a:r>
            <a:r>
              <a:rPr lang="fr-FR" sz="1600" dirty="0" err="1"/>
              <a:t>Multiphase</a:t>
            </a:r>
            <a:r>
              <a:rPr lang="fr-FR" sz="1600" dirty="0"/>
              <a:t> Distribution Networks", Promoteurs : </a:t>
            </a:r>
            <a:r>
              <a:rPr lang="fr-FR" sz="1600" dirty="0" err="1"/>
              <a:t>Papavasiliou</a:t>
            </a:r>
            <a:r>
              <a:rPr lang="fr-FR" sz="1600" dirty="0"/>
              <a:t>, Anthony &amp; de </a:t>
            </a:r>
            <a:r>
              <a:rPr lang="fr-FR" sz="1600" dirty="0" err="1"/>
              <a:t>Maere</a:t>
            </a:r>
            <a:r>
              <a:rPr lang="fr-FR" sz="1600" dirty="0"/>
              <a:t> d'</a:t>
            </a:r>
            <a:r>
              <a:rPr lang="fr-FR" sz="1600" dirty="0" err="1"/>
              <a:t>Aertrycke</a:t>
            </a:r>
            <a:r>
              <a:rPr lang="fr-FR" sz="1600" dirty="0"/>
              <a:t>, Gauthier (ENGIE</a:t>
            </a:r>
            <a:r>
              <a:rPr lang="fr-FR" sz="1600" dirty="0" smtClean="0"/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 err="1"/>
              <a:t>Mosseray</a:t>
            </a:r>
            <a:r>
              <a:rPr lang="fr-FR" sz="1600" dirty="0"/>
              <a:t>, Louis-Charles (mémoire CPME) : "Projet de création d'une entreprise visant à rentabiliser l'opportunité créée par une rupture technologique dans le domaine du diagnostic de la tuberculose", Promoteur : </a:t>
            </a:r>
            <a:r>
              <a:rPr lang="fr-FR" sz="1600" dirty="0" err="1"/>
              <a:t>Delvenne</a:t>
            </a:r>
            <a:r>
              <a:rPr lang="fr-FR" sz="1600" dirty="0"/>
              <a:t>, Jean-Charles (Carlos </a:t>
            </a:r>
            <a:r>
              <a:rPr lang="fr-FR" sz="1600" dirty="0" err="1"/>
              <a:t>Desmet</a:t>
            </a:r>
            <a:r>
              <a:rPr lang="fr-FR" sz="1600" dirty="0"/>
              <a:t>, Yves De </a:t>
            </a:r>
            <a:r>
              <a:rPr lang="fr-FR" sz="1600" dirty="0" err="1"/>
              <a:t>Cordt</a:t>
            </a:r>
            <a:r>
              <a:rPr lang="fr-FR" sz="1600" dirty="0" smtClean="0"/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 err="1"/>
              <a:t>Rahir</a:t>
            </a:r>
            <a:r>
              <a:rPr lang="fr-FR" sz="1600" dirty="0"/>
              <a:t>, Rémi : "</a:t>
            </a:r>
            <a:r>
              <a:rPr lang="fr-FR" sz="1600" dirty="0" err="1"/>
              <a:t>Statistical</a:t>
            </a:r>
            <a:r>
              <a:rPr lang="fr-FR" sz="1600" dirty="0"/>
              <a:t> </a:t>
            </a:r>
            <a:r>
              <a:rPr lang="fr-FR" sz="1600" dirty="0" err="1"/>
              <a:t>methods</a:t>
            </a:r>
            <a:r>
              <a:rPr lang="fr-FR" sz="1600" dirty="0"/>
              <a:t> for </a:t>
            </a:r>
            <a:r>
              <a:rPr lang="fr-FR" sz="1600" dirty="0" err="1"/>
              <a:t>exoplanet</a:t>
            </a:r>
            <a:r>
              <a:rPr lang="fr-FR" sz="1600" dirty="0"/>
              <a:t> </a:t>
            </a:r>
            <a:r>
              <a:rPr lang="fr-FR" sz="1600" dirty="0" err="1"/>
              <a:t>detection</a:t>
            </a:r>
            <a:r>
              <a:rPr lang="fr-FR" sz="1600" dirty="0"/>
              <a:t>", Promoteurs : Absil, Pierre-Antoine &amp; Jacques, </a:t>
            </a:r>
            <a:r>
              <a:rPr lang="fr-FR" sz="1600" dirty="0" smtClean="0"/>
              <a:t>Laurent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 err="1"/>
              <a:t>Schiltz</a:t>
            </a:r>
            <a:r>
              <a:rPr lang="fr-FR" sz="1600" dirty="0"/>
              <a:t>, Félicien (MAP) - </a:t>
            </a:r>
            <a:r>
              <a:rPr lang="fr-FR" sz="1600" dirty="0" err="1"/>
              <a:t>Gérardy</a:t>
            </a:r>
            <a:r>
              <a:rPr lang="fr-FR" sz="1600" dirty="0"/>
              <a:t>, Julien (ELME) : "Suivi d'une cible mobile par des drones autonomes", Promoteur : </a:t>
            </a:r>
            <a:r>
              <a:rPr lang="fr-FR" sz="1600" dirty="0" err="1"/>
              <a:t>Hendrickx</a:t>
            </a:r>
            <a:r>
              <a:rPr lang="fr-FR" sz="1600" dirty="0"/>
              <a:t>, </a:t>
            </a:r>
            <a:r>
              <a:rPr lang="fr-FR" sz="1600" dirty="0" smtClean="0"/>
              <a:t>Julien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 err="1"/>
              <a:t>Sedda</a:t>
            </a:r>
            <a:r>
              <a:rPr lang="fr-FR" sz="1600" dirty="0"/>
              <a:t>, Mélanie : "Etude des patterns de consommation dans les sites de la RTBF et premières modélisations d’un algorithme de recommandation", Promoteur : </a:t>
            </a:r>
            <a:r>
              <a:rPr lang="fr-FR" sz="1600" dirty="0" err="1"/>
              <a:t>Delvenne</a:t>
            </a:r>
            <a:r>
              <a:rPr lang="fr-FR" sz="1600" dirty="0"/>
              <a:t>, </a:t>
            </a:r>
            <a:r>
              <a:rPr lang="fr-FR" sz="1600" dirty="0" smtClean="0"/>
              <a:t>Jean-Charles</a:t>
            </a:r>
            <a:endParaRPr lang="en-US" sz="16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60350"/>
            <a:ext cx="8893175" cy="1439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Times New Roman" pitchFamily="18" charset="0"/>
              <a:buNone/>
            </a:pPr>
            <a:r>
              <a:rPr lang="fr-BE" sz="3600" dirty="0" smtClean="0">
                <a:solidFill>
                  <a:srgbClr val="000099"/>
                </a:solidFill>
              </a:rPr>
              <a:t>Travaux de fin d’études (= TFE = mémoire)</a:t>
            </a:r>
            <a:endParaRPr lang="fr-BE" dirty="0" smtClean="0">
              <a:solidFill>
                <a:schemeClr val="tx2"/>
              </a:solidFill>
            </a:endParaRPr>
          </a:p>
          <a:p>
            <a:pPr algn="ctr">
              <a:buFont typeface="Times New Roman" pitchFamily="18" charset="0"/>
              <a:buNone/>
            </a:pPr>
            <a:r>
              <a:rPr lang="fr-BE" sz="2800" dirty="0" smtClean="0">
                <a:solidFill>
                  <a:schemeClr val="accent2"/>
                </a:solidFill>
              </a:rPr>
              <a:t>Quelques exemples </a:t>
            </a:r>
          </a:p>
          <a:p>
            <a:pPr algn="ctr">
              <a:buFont typeface="Times New Roman" pitchFamily="18" charset="0"/>
              <a:buNone/>
            </a:pPr>
            <a:r>
              <a:rPr lang="fr-BE" sz="2800" dirty="0" smtClean="0">
                <a:solidFill>
                  <a:schemeClr val="accent2"/>
                </a:solidFill>
              </a:rPr>
              <a:t>(source: </a:t>
            </a:r>
            <a:r>
              <a:rPr lang="fr-BE" sz="2800" dirty="0" smtClean="0">
                <a:solidFill>
                  <a:schemeClr val="accent2"/>
                </a:solidFill>
                <a:hlinkClick r:id="rId3"/>
              </a:rPr>
              <a:t>http://www.uclouvain.be/map</a:t>
            </a:r>
            <a:r>
              <a:rPr lang="fr-BE" sz="2800" dirty="0" smtClean="0">
                <a:solidFill>
                  <a:schemeClr val="accent2"/>
                </a:solidFill>
              </a:rPr>
              <a:t> &gt; Travaux de fin d’études)</a:t>
            </a:r>
          </a:p>
          <a:p>
            <a:pPr>
              <a:buFont typeface="Arial" charset="0"/>
              <a:buNone/>
            </a:pPr>
            <a:endParaRPr lang="fr-BE" sz="20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0" y="82684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2" anchor="ctr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000FF"/>
              </a:solidFill>
              <a:latin typeface="Calibri" pitchFamily="34" charset="0"/>
              <a:ea typeface="Times New Roman" pitchFamily="18" charset="0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  </a:t>
            </a:r>
            <a:r>
              <a:rPr lang="en-US" sz="2000" b="1" dirty="0" err="1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Énergie</a:t>
            </a: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+mn-cs"/>
              </a:rPr>
              <a:t/>
            </a:r>
            <a:br>
              <a:rPr lang="en-US" sz="2000" dirty="0">
                <a:latin typeface="Calibri" pitchFamily="34" charset="0"/>
                <a:ea typeface="Times New Roman" pitchFamily="18" charset="0"/>
                <a:cs typeface="+mn-cs"/>
              </a:rPr>
            </a:br>
            <a:r>
              <a:rPr lang="en-US" sz="2000" dirty="0">
                <a:latin typeface="Calibri" pitchFamily="34" charset="0"/>
                <a:ea typeface="Times New Roman" pitchFamily="18" charset="0"/>
                <a:cs typeface="+mn-cs"/>
              </a:rPr>
              <a:t>	</a:t>
            </a:r>
            <a:r>
              <a:rPr lang="en-US" sz="2000" dirty="0" err="1">
                <a:latin typeface="Calibri" pitchFamily="34" charset="0"/>
                <a:ea typeface="Times New Roman" pitchFamily="18" charset="0"/>
                <a:cs typeface="+mn-cs"/>
              </a:rPr>
              <a:t>Electrabel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+mn-cs"/>
              </a:rPr>
              <a:t>, GDF-Suez, </a:t>
            </a:r>
            <a:r>
              <a:rPr lang="en-US" sz="2000" dirty="0" err="1">
                <a:latin typeface="Calibri" pitchFamily="34" charset="0"/>
                <a:ea typeface="Times New Roman" pitchFamily="18" charset="0"/>
                <a:cs typeface="+mn-cs"/>
              </a:rPr>
              <a:t>Tractebel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+mn-cs"/>
              </a:rPr>
              <a:t> 	Engineering</a:t>
            </a:r>
            <a:r>
              <a:rPr lang="en-US" sz="2000" dirty="0">
                <a:solidFill>
                  <a:srgbClr val="525A66"/>
                </a:solidFill>
                <a:latin typeface="Calibri" pitchFamily="34" charset="0"/>
                <a:ea typeface="Times New Roman" pitchFamily="18" charset="0"/>
                <a:cs typeface="+mn-cs"/>
              </a:rPr>
              <a:t> </a:t>
            </a:r>
          </a:p>
          <a:p>
            <a:pPr eaLnBrk="0" hangingPunct="0">
              <a:defRPr/>
            </a:pPr>
            <a:endParaRPr lang="en-US" sz="2000" dirty="0">
              <a:latin typeface="Arial" pitchFamily="34" charset="0"/>
              <a:ea typeface="Times New Roman" pitchFamily="18" charset="0"/>
              <a:cs typeface="+mn-cs"/>
            </a:endParaRPr>
          </a:p>
          <a:p>
            <a:pPr marL="228600" indent="-228600" eaLnBrk="0" hangingPunct="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Finances &amp; assurances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</a:t>
            </a:r>
            <a:br>
              <a:rPr lang="en-US" sz="20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</a:br>
            <a:r>
              <a:rPr lang="en-US" sz="20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	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+mn-cs"/>
              </a:rPr>
              <a:t>BNP Paribas Fortis, </a:t>
            </a:r>
            <a:r>
              <a:rPr lang="en-US" sz="2000" dirty="0" err="1">
                <a:latin typeface="Calibri" pitchFamily="34" charset="0"/>
                <a:ea typeface="Times New Roman" pitchFamily="18" charset="0"/>
                <a:cs typeface="+mn-cs"/>
              </a:rPr>
              <a:t>Dexia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+mn-cs"/>
              </a:rPr>
              <a:t>, Aon 	Global Risk Consulting, ING, 	Mercer, </a:t>
            </a:r>
            <a:r>
              <a:rPr lang="en-US" sz="2000" dirty="0" err="1">
                <a:latin typeface="Calibri" pitchFamily="34" charset="0"/>
                <a:ea typeface="Times New Roman" pitchFamily="18" charset="0"/>
                <a:cs typeface="+mn-cs"/>
              </a:rPr>
              <a:t>Secura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+mn-cs"/>
              </a:rPr>
              <a:t>-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+mn-cs"/>
              </a:rPr>
              <a:t>re, 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+mn-cs"/>
              </a:rPr>
              <a:t>Reacfin</a:t>
            </a:r>
            <a:endParaRPr lang="en-US" sz="2000" dirty="0">
              <a:latin typeface="Calibri" pitchFamily="34" charset="0"/>
              <a:ea typeface="Times New Roman" pitchFamily="18" charset="0"/>
              <a:cs typeface="+mn-cs"/>
            </a:endParaRPr>
          </a:p>
          <a:p>
            <a:pPr marL="228600" indent="-228600" eaLnBrk="0" hangingPunct="0">
              <a:buFont typeface="Arial" pitchFamily="34" charset="0"/>
              <a:buChar char="•"/>
              <a:defRPr/>
            </a:pPr>
            <a:endParaRPr lang="fr-FR" sz="2000" b="1" dirty="0">
              <a:solidFill>
                <a:srgbClr val="0000FF"/>
              </a:solidFill>
              <a:latin typeface="Calibri" pitchFamily="34" charset="0"/>
              <a:ea typeface="Times New Roman" pitchFamily="18" charset="0"/>
              <a:cs typeface="+mn-cs"/>
            </a:endParaRPr>
          </a:p>
          <a:p>
            <a:pPr marL="228600" indent="-228600" eaLnBrk="0" hangingPunct="0"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Consultance</a:t>
            </a:r>
            <a:r>
              <a:rPr lang="fr-FR" sz="20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</a:t>
            </a:r>
          </a:p>
          <a:p>
            <a:pPr defTabSz="720000" eaLnBrk="0" hangingPunct="0">
              <a:defRPr/>
            </a:pPr>
            <a:r>
              <a:rPr lang="fr-FR" sz="20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	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+mn-cs"/>
              </a:rPr>
              <a:t>Deloitte Consulting, </a:t>
            </a:r>
            <a:r>
              <a:rPr lang="en-US" sz="2000" dirty="0" err="1">
                <a:latin typeface="Calibri" pitchFamily="34" charset="0"/>
                <a:ea typeface="Times New Roman" pitchFamily="18" charset="0"/>
                <a:cs typeface="+mn-cs"/>
              </a:rPr>
              <a:t>Callataÿ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+mn-cs"/>
              </a:rPr>
              <a:t> &amp; 	</a:t>
            </a:r>
            <a:r>
              <a:rPr lang="en-US" sz="2000" dirty="0" err="1">
                <a:latin typeface="Calibri" pitchFamily="34" charset="0"/>
                <a:ea typeface="Times New Roman" pitchFamily="18" charset="0"/>
                <a:cs typeface="+mn-cs"/>
              </a:rPr>
              <a:t>Wouters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+mn-cs"/>
              </a:rPr>
              <a:t>, 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+mn-cs"/>
              </a:rPr>
              <a:t>PriceWaterhouseCoopers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+mn-cs"/>
              </a:rPr>
              <a:t>, 	McKinsey, Bain &amp; Company</a:t>
            </a:r>
            <a:endParaRPr lang="fr-FR" sz="2000" b="1" dirty="0">
              <a:solidFill>
                <a:srgbClr val="0000FF"/>
              </a:solidFill>
              <a:latin typeface="Calibri" pitchFamily="34" charset="0"/>
              <a:ea typeface="Times New Roman" pitchFamily="18" charset="0"/>
              <a:cs typeface="+mn-cs"/>
            </a:endParaRPr>
          </a:p>
          <a:p>
            <a:pPr marL="228600" indent="-228600" eaLnBrk="0" hangingPunct="0">
              <a:buFont typeface="Arial" pitchFamily="34" charset="0"/>
              <a:buChar char="•"/>
              <a:defRPr/>
            </a:pPr>
            <a:endParaRPr lang="fr-FR" sz="2000" b="1" dirty="0">
              <a:solidFill>
                <a:srgbClr val="0000FF"/>
              </a:solidFill>
              <a:latin typeface="Calibri" pitchFamily="34" charset="0"/>
              <a:ea typeface="Times New Roman" pitchFamily="18" charset="0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  Industrie aéronautique et spatiale</a:t>
            </a:r>
            <a:r>
              <a:rPr lang="fr-FR" sz="20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:</a:t>
            </a:r>
            <a:r>
              <a:rPr lang="fr-FR" sz="2000" dirty="0">
                <a:solidFill>
                  <a:srgbClr val="525A66"/>
                </a:solidFill>
                <a:latin typeface="Calibri" pitchFamily="34" charset="0"/>
                <a:ea typeface="Times New Roman" pitchFamily="18" charset="0"/>
                <a:cs typeface="+mn-cs"/>
              </a:rPr>
              <a:t> </a:t>
            </a:r>
            <a:r>
              <a:rPr lang="fr-FR" sz="2000" dirty="0" smtClean="0">
                <a:solidFill>
                  <a:srgbClr val="525A66"/>
                </a:solidFill>
                <a:latin typeface="Calibri" pitchFamily="34" charset="0"/>
                <a:ea typeface="Times New Roman" pitchFamily="18" charset="0"/>
                <a:cs typeface="+mn-cs"/>
              </a:rPr>
              <a:t>  	</a:t>
            </a:r>
            <a:r>
              <a:rPr lang="fr-FR" sz="2000" dirty="0" smtClean="0">
                <a:latin typeface="Calibri" pitchFamily="34" charset="0"/>
                <a:ea typeface="Times New Roman" pitchFamily="18" charset="0"/>
                <a:cs typeface="+mn-cs"/>
              </a:rPr>
              <a:t>CENAERO  </a:t>
            </a:r>
            <a:endParaRPr lang="en-US" sz="2000" dirty="0">
              <a:latin typeface="Arial" pitchFamily="34" charset="0"/>
              <a:ea typeface="Times New Roman" pitchFamily="18" charset="0"/>
              <a:cs typeface="+mn-cs"/>
            </a:endParaRPr>
          </a:p>
          <a:p>
            <a:pPr eaLnBrk="0" hangingPunct="0">
              <a:defRPr/>
            </a:pPr>
            <a:r>
              <a:rPr lang="fr-FR" sz="20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</a:t>
            </a:r>
            <a:endParaRPr lang="fr-FR" sz="2000" b="1" dirty="0" smtClean="0">
              <a:solidFill>
                <a:srgbClr val="0000FF"/>
              </a:solidFill>
              <a:latin typeface="Calibri" pitchFamily="34" charset="0"/>
              <a:ea typeface="Times New Roman" pitchFamily="18" charset="0"/>
              <a:cs typeface="+mn-cs"/>
            </a:endParaRPr>
          </a:p>
          <a:p>
            <a:pPr eaLnBrk="0" hangingPunct="0">
              <a:defRPr/>
            </a:pPr>
            <a:endParaRPr lang="fr-FR" sz="2000" b="1" dirty="0" smtClean="0">
              <a:solidFill>
                <a:srgbClr val="0000FF"/>
              </a:solidFill>
              <a:latin typeface="Calibri" pitchFamily="34" charset="0"/>
              <a:ea typeface="Times New Roman" pitchFamily="18" charset="0"/>
              <a:cs typeface="+mn-cs"/>
            </a:endParaRPr>
          </a:p>
          <a:p>
            <a:pPr eaLnBrk="0" hangingPunct="0">
              <a:defRPr/>
            </a:pPr>
            <a:r>
              <a:rPr lang="fr-FR" sz="2000" b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</a:t>
            </a:r>
            <a:endParaRPr lang="fr-FR" sz="2000" b="1" dirty="0">
              <a:solidFill>
                <a:srgbClr val="0000FF"/>
              </a:solidFill>
              <a:latin typeface="Calibri" pitchFamily="34" charset="0"/>
              <a:ea typeface="Times New Roman" pitchFamily="18" charset="0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  </a:t>
            </a:r>
            <a:r>
              <a:rPr lang="fr-FR" sz="20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Industrie de production</a:t>
            </a:r>
            <a:r>
              <a:rPr lang="fr-FR" sz="20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+mn-cs"/>
              </a:rPr>
              <a:t/>
            </a:r>
            <a:br>
              <a:rPr lang="fr-FR" sz="2000" dirty="0">
                <a:latin typeface="Calibri" pitchFamily="34" charset="0"/>
                <a:ea typeface="Times New Roman" pitchFamily="18" charset="0"/>
                <a:cs typeface="+mn-cs"/>
              </a:rPr>
            </a:br>
            <a:r>
              <a:rPr lang="fr-FR" sz="2000" dirty="0">
                <a:latin typeface="Calibri" pitchFamily="34" charset="0"/>
                <a:ea typeface="Times New Roman" pitchFamily="18" charset="0"/>
                <a:cs typeface="+mn-cs"/>
              </a:rPr>
              <a:t>	Procter &amp; </a:t>
            </a:r>
            <a:r>
              <a:rPr lang="fr-FR" sz="2000" dirty="0" err="1">
                <a:latin typeface="Calibri" pitchFamily="34" charset="0"/>
                <a:ea typeface="Times New Roman" pitchFamily="18" charset="0"/>
                <a:cs typeface="+mn-cs"/>
              </a:rPr>
              <a:t>Gamble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+mn-cs"/>
              </a:rPr>
              <a:t>, Solvay S.A.</a:t>
            </a:r>
            <a:r>
              <a:rPr lang="fr-FR" sz="2000" dirty="0">
                <a:solidFill>
                  <a:srgbClr val="525A66"/>
                </a:solidFill>
                <a:latin typeface="Calibri" pitchFamily="34" charset="0"/>
                <a:ea typeface="Times New Roman" pitchFamily="18" charset="0"/>
                <a:cs typeface="+mn-cs"/>
              </a:rPr>
              <a:t> 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fr-FR" sz="2000" dirty="0">
              <a:solidFill>
                <a:srgbClr val="525A66"/>
              </a:solidFill>
              <a:latin typeface="Calibri" pitchFamily="34" charset="0"/>
              <a:ea typeface="Times New Roman" pitchFamily="18" charset="0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  Industrie pharmaceutique</a:t>
            </a:r>
            <a:r>
              <a:rPr lang="fr-FR" sz="20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</a:t>
            </a:r>
            <a:r>
              <a:rPr lang="fr-FR" sz="2000" dirty="0">
                <a:solidFill>
                  <a:srgbClr val="525A66"/>
                </a:solidFill>
                <a:latin typeface="Calibri" pitchFamily="34" charset="0"/>
                <a:ea typeface="Times New Roman" pitchFamily="18" charset="0"/>
                <a:cs typeface="+mn-cs"/>
              </a:rPr>
              <a:t/>
            </a:r>
            <a:br>
              <a:rPr lang="fr-FR" sz="2000" dirty="0">
                <a:solidFill>
                  <a:srgbClr val="525A66"/>
                </a:solidFill>
                <a:latin typeface="Calibri" pitchFamily="34" charset="0"/>
                <a:ea typeface="Times New Roman" pitchFamily="18" charset="0"/>
                <a:cs typeface="+mn-cs"/>
              </a:rPr>
            </a:br>
            <a:r>
              <a:rPr lang="fr-FR" sz="2000" dirty="0">
                <a:solidFill>
                  <a:srgbClr val="525A66"/>
                </a:solidFill>
                <a:latin typeface="Calibri" pitchFamily="34" charset="0"/>
                <a:ea typeface="Times New Roman" pitchFamily="18" charset="0"/>
                <a:cs typeface="+mn-cs"/>
              </a:rPr>
              <a:t>	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+mn-cs"/>
              </a:rPr>
              <a:t>Baxter, </a:t>
            </a:r>
            <a:r>
              <a:rPr lang="fr-FR" sz="2000" dirty="0" err="1">
                <a:latin typeface="Calibri" pitchFamily="34" charset="0"/>
                <a:ea typeface="Times New Roman" pitchFamily="18" charset="0"/>
                <a:cs typeface="+mn-cs"/>
              </a:rPr>
              <a:t>Merck</a:t>
            </a:r>
            <a:endParaRPr lang="fr-FR" sz="2000" dirty="0">
              <a:solidFill>
                <a:srgbClr val="525A66"/>
              </a:solidFill>
              <a:latin typeface="Calibri" pitchFamily="34" charset="0"/>
              <a:ea typeface="Times New Roman" pitchFamily="18" charset="0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ea typeface="Times New Roman" pitchFamily="18" charset="0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  Informatique</a:t>
            </a:r>
            <a:r>
              <a:rPr lang="fr-FR" sz="20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/>
            </a:r>
            <a:br>
              <a:rPr lang="fr-FR" sz="20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</a:br>
            <a:r>
              <a:rPr lang="fr-FR" sz="20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	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+mn-cs"/>
              </a:rPr>
              <a:t>Altran, Amadeus, </a:t>
            </a:r>
            <a:r>
              <a:rPr lang="fr-FR" sz="2000" dirty="0" err="1">
                <a:latin typeface="Calibri" pitchFamily="34" charset="0"/>
                <a:ea typeface="Times New Roman" pitchFamily="18" charset="0"/>
                <a:cs typeface="+mn-cs"/>
              </a:rPr>
              <a:t>Axen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+mn-cs"/>
              </a:rPr>
              <a:t>, </a:t>
            </a:r>
            <a:r>
              <a:rPr lang="fr-FR" sz="2000" dirty="0" err="1">
                <a:latin typeface="Calibri" pitchFamily="34" charset="0"/>
                <a:ea typeface="Times New Roman" pitchFamily="18" charset="0"/>
                <a:cs typeface="+mn-cs"/>
              </a:rPr>
              <a:t>Mainsys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+mn-cs"/>
              </a:rPr>
              <a:t>, </a:t>
            </a:r>
            <a:r>
              <a:rPr lang="fr-FR" sz="2000" dirty="0" smtClean="0">
                <a:latin typeface="Calibri" pitchFamily="34" charset="0"/>
                <a:ea typeface="Times New Roman" pitchFamily="18" charset="0"/>
                <a:cs typeface="+mn-cs"/>
              </a:rPr>
              <a:t>SIM 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+mn-cs"/>
              </a:rPr>
              <a:t>Corp</a:t>
            </a:r>
            <a:r>
              <a:rPr lang="fr-FR" sz="2000" dirty="0" smtClean="0">
                <a:latin typeface="Calibri" pitchFamily="34" charset="0"/>
                <a:ea typeface="Times New Roman" pitchFamily="18" charset="0"/>
                <a:cs typeface="+mn-cs"/>
              </a:rPr>
              <a:t>., Google</a:t>
            </a:r>
            <a:r>
              <a:rPr lang="fr-FR" sz="2000" dirty="0" smtClean="0">
                <a:solidFill>
                  <a:srgbClr val="525A66"/>
                </a:solidFill>
                <a:latin typeface="Calibri" pitchFamily="34" charset="0"/>
                <a:ea typeface="Times New Roman" pitchFamily="18" charset="0"/>
                <a:cs typeface="+mn-cs"/>
              </a:rPr>
              <a:t> </a:t>
            </a:r>
            <a:endParaRPr lang="fr-FR" sz="2000" dirty="0">
              <a:solidFill>
                <a:srgbClr val="525A66"/>
              </a:solidFill>
              <a:latin typeface="Calibri" pitchFamily="34" charset="0"/>
              <a:ea typeface="Times New Roman" pitchFamily="18" charset="0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fr-FR" sz="2000" b="1" dirty="0" smtClean="0">
              <a:solidFill>
                <a:srgbClr val="0000FF"/>
              </a:solidFill>
              <a:latin typeface="Calibri" pitchFamily="34" charset="0"/>
              <a:ea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</a:rPr>
              <a:t>   Transports</a:t>
            </a:r>
            <a:r>
              <a:rPr lang="fr-FR" sz="20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525A66"/>
                </a:solidFill>
                <a:latin typeface="Calibri" pitchFamily="34" charset="0"/>
                <a:ea typeface="Times New Roman" pitchFamily="18" charset="0"/>
              </a:rPr>
              <a:t>	</a:t>
            </a:r>
            <a:r>
              <a:rPr lang="fr-FR" sz="2000" dirty="0" err="1" smtClean="0">
                <a:latin typeface="Calibri" pitchFamily="34" charset="0"/>
                <a:ea typeface="Times New Roman" pitchFamily="18" charset="0"/>
              </a:rPr>
              <a:t>Stratec</a:t>
            </a:r>
            <a:endParaRPr lang="fr-FR" sz="2000" dirty="0" smtClean="0">
              <a:solidFill>
                <a:srgbClr val="525A66"/>
              </a:solidFill>
              <a:latin typeface="Calibri" pitchFamily="34" charset="0"/>
              <a:ea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fr-FR" sz="2000" b="1" dirty="0" smtClean="0">
              <a:solidFill>
                <a:srgbClr val="0000FF"/>
              </a:solidFill>
              <a:latin typeface="Calibri" pitchFamily="34" charset="0"/>
              <a:ea typeface="Times New Roman" pitchFamily="18" charset="0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   Consultance IT/technologique</a:t>
            </a:r>
            <a:r>
              <a:rPr lang="fr-FR" sz="2000" dirty="0">
                <a:solidFill>
                  <a:srgbClr val="525A66"/>
                </a:solidFill>
                <a:latin typeface="Calibri" pitchFamily="34" charset="0"/>
                <a:ea typeface="Times New Roman" pitchFamily="18" charset="0"/>
                <a:cs typeface="+mn-cs"/>
              </a:rPr>
              <a:t/>
            </a:r>
            <a:br>
              <a:rPr lang="fr-FR" sz="2000" dirty="0">
                <a:solidFill>
                  <a:srgbClr val="525A66"/>
                </a:solidFill>
                <a:latin typeface="Calibri" pitchFamily="34" charset="0"/>
                <a:ea typeface="Times New Roman" pitchFamily="18" charset="0"/>
                <a:cs typeface="+mn-cs"/>
              </a:rPr>
            </a:br>
            <a:r>
              <a:rPr lang="fr-FR" sz="2000" dirty="0">
                <a:solidFill>
                  <a:srgbClr val="525A66"/>
                </a:solidFill>
                <a:latin typeface="Calibri" pitchFamily="34" charset="0"/>
                <a:ea typeface="Times New Roman" pitchFamily="18" charset="0"/>
                <a:cs typeface="+mn-cs"/>
              </a:rPr>
              <a:t>	</a:t>
            </a:r>
            <a:r>
              <a:rPr lang="fr-FR" sz="2000" dirty="0" smtClean="0">
                <a:latin typeface="Calibri" pitchFamily="34" charset="0"/>
                <a:ea typeface="Times New Roman" pitchFamily="18" charset="0"/>
                <a:cs typeface="+mn-cs"/>
              </a:rPr>
              <a:t>n-</a:t>
            </a:r>
            <a:r>
              <a:rPr lang="fr-FR" sz="2000" dirty="0" err="1" smtClean="0">
                <a:latin typeface="Calibri" pitchFamily="34" charset="0"/>
                <a:ea typeface="Times New Roman" pitchFamily="18" charset="0"/>
                <a:cs typeface="+mn-cs"/>
              </a:rPr>
              <a:t>Side</a:t>
            </a:r>
            <a:r>
              <a:rPr lang="fr-FR" sz="2000" dirty="0" smtClean="0">
                <a:latin typeface="Calibri" pitchFamily="34" charset="0"/>
                <a:ea typeface="Times New Roman" pitchFamily="18" charset="0"/>
                <a:cs typeface="+mn-cs"/>
              </a:rPr>
              <a:t>, ARHS </a:t>
            </a:r>
            <a:r>
              <a:rPr lang="fr-FR" sz="2000" dirty="0" err="1" smtClean="0">
                <a:latin typeface="Calibri" pitchFamily="34" charset="0"/>
                <a:ea typeface="Times New Roman" pitchFamily="18" charset="0"/>
                <a:cs typeface="+mn-cs"/>
              </a:rPr>
              <a:t>Developments</a:t>
            </a:r>
            <a:r>
              <a:rPr lang="fr-FR" sz="2000" dirty="0" smtClean="0">
                <a:latin typeface="Calibri" pitchFamily="34" charset="0"/>
                <a:ea typeface="Times New Roman" pitchFamily="18" charset="0"/>
                <a:cs typeface="+mn-cs"/>
              </a:rPr>
              <a:t>, OM </a:t>
            </a:r>
            <a:r>
              <a:rPr lang="fr-FR" sz="2000" dirty="0" err="1" smtClean="0">
                <a:latin typeface="Calibri" pitchFamily="34" charset="0"/>
                <a:ea typeface="Times New Roman" pitchFamily="18" charset="0"/>
                <a:cs typeface="+mn-cs"/>
              </a:rPr>
              <a:t>Partners</a:t>
            </a:r>
            <a:r>
              <a:rPr lang="fr-FR" sz="2000" dirty="0" smtClean="0">
                <a:latin typeface="Calibri" pitchFamily="34" charset="0"/>
                <a:ea typeface="Times New Roman" pitchFamily="18" charset="0"/>
                <a:cs typeface="+mn-cs"/>
              </a:rPr>
              <a:t>, </a:t>
            </a:r>
            <a:r>
              <a:rPr lang="fr-FR" sz="2000" dirty="0" err="1" smtClean="0">
                <a:latin typeface="Calibri" pitchFamily="34" charset="0"/>
                <a:ea typeface="Times New Roman" pitchFamily="18" charset="0"/>
                <a:cs typeface="+mn-cs"/>
              </a:rPr>
              <a:t>Capgemini</a:t>
            </a:r>
            <a:r>
              <a:rPr lang="fr-FR" sz="2000" dirty="0" smtClean="0">
                <a:latin typeface="Calibri" pitchFamily="34" charset="0"/>
                <a:ea typeface="Times New Roman" pitchFamily="18" charset="0"/>
                <a:cs typeface="+mn-cs"/>
              </a:rPr>
              <a:t>, </a:t>
            </a:r>
            <a:r>
              <a:rPr lang="fr-FR" sz="2000" dirty="0" err="1" smtClean="0">
                <a:latin typeface="Calibri" pitchFamily="34" charset="0"/>
                <a:ea typeface="Times New Roman" pitchFamily="18" charset="0"/>
                <a:cs typeface="+mn-cs"/>
              </a:rPr>
              <a:t>Eura</a:t>
            </a:r>
            <a:r>
              <a:rPr lang="fr-FR" sz="2000" dirty="0" smtClean="0">
                <a:latin typeface="Calibri" pitchFamily="34" charset="0"/>
                <a:ea typeface="Times New Roman" pitchFamily="18" charset="0"/>
                <a:cs typeface="+mn-cs"/>
              </a:rPr>
              <a:t> Nova, HERMES Engineering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0"/>
            <a:ext cx="8893175" cy="115242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fr-BE" sz="3600" dirty="0">
                <a:solidFill>
                  <a:srgbClr val="000099"/>
                </a:solidFill>
                <a:latin typeface="+mn-lt"/>
                <a:cs typeface="+mn-cs"/>
              </a:rPr>
              <a:t>Métiers et </a:t>
            </a:r>
            <a:r>
              <a:rPr lang="fr-BE" sz="3600" dirty="0" smtClean="0">
                <a:solidFill>
                  <a:srgbClr val="000099"/>
                </a:solidFill>
                <a:latin typeface="+mn-lt"/>
                <a:cs typeface="+mn-cs"/>
              </a:rPr>
              <a:t>débouchés</a:t>
            </a:r>
            <a:endParaRPr lang="fr-BE" sz="260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fr-BE" sz="2800" dirty="0">
                <a:solidFill>
                  <a:schemeClr val="accent2"/>
                </a:solidFill>
                <a:latin typeface="+mn-lt"/>
                <a:cs typeface="+mn-cs"/>
              </a:rPr>
              <a:t>Quelques </a:t>
            </a:r>
            <a:r>
              <a:rPr lang="fr-BE" sz="2800" dirty="0" smtClean="0">
                <a:solidFill>
                  <a:schemeClr val="accent2"/>
                </a:solidFill>
                <a:latin typeface="+mn-lt"/>
                <a:cs typeface="+mn-cs"/>
              </a:rPr>
              <a:t>entreprises ayant </a:t>
            </a:r>
            <a:r>
              <a:rPr lang="fr-BE" sz="2800" dirty="0">
                <a:solidFill>
                  <a:schemeClr val="accent2"/>
                </a:solidFill>
                <a:latin typeface="+mn-lt"/>
                <a:cs typeface="+mn-cs"/>
              </a:rPr>
              <a:t>récemment engagé nos </a:t>
            </a:r>
            <a:r>
              <a:rPr lang="fr-BE" sz="2800" dirty="0" smtClean="0">
                <a:solidFill>
                  <a:schemeClr val="accent2"/>
                </a:solidFill>
                <a:latin typeface="+mn-lt"/>
                <a:cs typeface="+mn-cs"/>
              </a:rPr>
              <a:t>diplômés</a:t>
            </a:r>
            <a:endParaRPr lang="fr-BE" sz="28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 plus d’informations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N’hésitez pas à nous contacter</a:t>
            </a:r>
          </a:p>
          <a:p>
            <a:r>
              <a:rPr lang="fr-BE" dirty="0" smtClean="0"/>
              <a:t>De nombreuses informations sont disponibles à partir du site intranet de la commission de programme MAP:</a:t>
            </a:r>
          </a:p>
          <a:p>
            <a:pPr marL="0" indent="0">
              <a:buNone/>
            </a:pPr>
            <a:r>
              <a:rPr lang="fr-BE" dirty="0"/>
              <a:t>	</a:t>
            </a:r>
            <a:r>
              <a:rPr lang="fr-BE" dirty="0" smtClean="0">
                <a:hlinkClick r:id="rId2"/>
              </a:rPr>
              <a:t>https://intranet.uclouvain.be/fr/myucl/facultes/epl/map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rjungers\Documents\for lln\l aquila 2016\cours\Cours 1 intro et techniques\images\atm 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450" cy="707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1169194" y="904876"/>
            <a:ext cx="3086100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700" b="1">
                <a:solidFill>
                  <a:srgbClr val="92D050"/>
                </a:solidFill>
              </a:rPr>
              <a:t>Air Traffic Management</a:t>
            </a:r>
            <a:endParaRPr lang="en-US" altLang="fr-FR" sz="2700" b="1">
              <a:solidFill>
                <a:srgbClr val="92D050"/>
              </a:solidFill>
            </a:endParaRPr>
          </a:p>
        </p:txBody>
      </p:sp>
      <p:pic>
        <p:nvPicPr>
          <p:cNvPr id="51202" name="Picture 2" descr="C:\Users\rjungers\Documents\for lln\l aquila 2016\cours\Cours 1 intro et techniques\images\ATM net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2384823"/>
            <a:ext cx="3573066" cy="185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C:\Users\rjungers\Documents\for lln\l aquila 2016\cours\Cours 1 intro et techniques\images\ATM controll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19" y="4013597"/>
            <a:ext cx="3095625" cy="20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1205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3276600"/>
            <a:ext cx="8151813" cy="3190875"/>
            <a:chOff x="336" y="2064"/>
            <a:chExt cx="5135" cy="2010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2064"/>
              <a:ext cx="5136" cy="2011"/>
            </a:xfrm>
            <a:prstGeom prst="rect">
              <a:avLst/>
            </a:prstGeom>
            <a:noFill/>
            <a:ln w="9360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24580" name="Oval 4"/>
            <p:cNvSpPr>
              <a:spLocks noChangeArrowheads="1"/>
            </p:cNvSpPr>
            <p:nvPr/>
          </p:nvSpPr>
          <p:spPr bwMode="auto">
            <a:xfrm>
              <a:off x="624" y="2976"/>
              <a:ext cx="2064" cy="384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Calibri" pitchFamily="34" charset="0"/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04664"/>
            <a:ext cx="3818811" cy="53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44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58852"/>
            <a:ext cx="4504360" cy="3712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04975" cy="492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891580" y="2564904"/>
            <a:ext cx="41925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err="1">
                <a:latin typeface="Calibri" pitchFamily="34" charset="0"/>
              </a:rPr>
              <a:t>Etirage</a:t>
            </a:r>
            <a:r>
              <a:rPr lang="en-GB" dirty="0">
                <a:latin typeface="Calibri" pitchFamily="34" charset="0"/>
              </a:rPr>
              <a:t> d’un </a:t>
            </a:r>
            <a:r>
              <a:rPr lang="en-GB" dirty="0" err="1">
                <a:latin typeface="Calibri" pitchFamily="34" charset="0"/>
              </a:rPr>
              <a:t>cristal</a:t>
            </a:r>
            <a:r>
              <a:rPr lang="en-GB" dirty="0">
                <a:latin typeface="Calibri" pitchFamily="34" charset="0"/>
              </a:rPr>
              <a:t> de </a:t>
            </a:r>
            <a:r>
              <a:rPr lang="en-GB" dirty="0" err="1">
                <a:latin typeface="Calibri" pitchFamily="34" charset="0"/>
              </a:rPr>
              <a:t>silicium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58852"/>
            <a:ext cx="4504360" cy="3712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891580" y="2564904"/>
            <a:ext cx="41925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err="1">
                <a:latin typeface="Calibri" pitchFamily="34" charset="0"/>
              </a:rPr>
              <a:t>Etirage</a:t>
            </a:r>
            <a:r>
              <a:rPr lang="en-GB" dirty="0">
                <a:latin typeface="Calibri" pitchFamily="34" charset="0"/>
              </a:rPr>
              <a:t> d’un </a:t>
            </a:r>
            <a:r>
              <a:rPr lang="en-GB" dirty="0" err="1">
                <a:latin typeface="Calibri" pitchFamily="34" charset="0"/>
              </a:rPr>
              <a:t>cristal</a:t>
            </a:r>
            <a:r>
              <a:rPr lang="en-GB" dirty="0">
                <a:latin typeface="Calibri" pitchFamily="34" charset="0"/>
              </a:rPr>
              <a:t> de </a:t>
            </a:r>
            <a:r>
              <a:rPr lang="en-GB" dirty="0" err="1">
                <a:latin typeface="Calibri" pitchFamily="34" charset="0"/>
              </a:rPr>
              <a:t>silicium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76672"/>
            <a:ext cx="3431238" cy="56886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5083460"/>
            <a:ext cx="1045964" cy="15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34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5257800" cy="476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15000" y="2667000"/>
            <a:ext cx="3230563" cy="3927475"/>
            <a:chOff x="3600" y="1680"/>
            <a:chExt cx="2035" cy="2474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0" y="1680"/>
              <a:ext cx="2036" cy="2475"/>
            </a:xfrm>
            <a:prstGeom prst="rect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3840" y="1776"/>
              <a:ext cx="1632" cy="624"/>
            </a:xfrm>
            <a:prstGeom prst="ellipse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000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419600" cy="357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2339849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 smtClean="0">
                <a:solidFill>
                  <a:srgbClr val="3366FF"/>
                </a:solidFill>
                <a:latin typeface="Calibri" pitchFamily="34" charset="0"/>
              </a:rPr>
              <a:t>Cyber-</a:t>
            </a:r>
            <a:r>
              <a:rPr lang="en-GB" sz="2800" b="1" dirty="0" err="1" smtClean="0">
                <a:solidFill>
                  <a:srgbClr val="3366FF"/>
                </a:solidFill>
                <a:latin typeface="Calibri" pitchFamily="34" charset="0"/>
              </a:rPr>
              <a:t>sécurité</a:t>
            </a:r>
            <a:endParaRPr lang="en-GB" sz="2800" b="1" dirty="0">
              <a:solidFill>
                <a:srgbClr val="3366FF"/>
              </a:solidFill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3240088"/>
            <a:ext cx="5791200" cy="3209925"/>
            <a:chOff x="1872" y="2041"/>
            <a:chExt cx="3648" cy="2022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2510"/>
              <a:ext cx="3648" cy="1553"/>
            </a:xfrm>
            <a:prstGeom prst="rect">
              <a:avLst/>
            </a:prstGeom>
            <a:noFill/>
            <a:ln w="9360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3446" y="2041"/>
              <a:ext cx="738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Font typeface="Helvetica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 smtClean="0">
                  <a:latin typeface="Calibri" pitchFamily="34" charset="0"/>
                </a:rPr>
                <a:t>LMAT2450</a:t>
              </a:r>
              <a:endParaRPr lang="en-GB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423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3315</TotalTime>
  <Words>934</Words>
  <Application>Microsoft Office PowerPoint</Application>
  <PresentationFormat>Affichage à l'écran (4:3)</PresentationFormat>
  <Paragraphs>270</Paragraphs>
  <Slides>37</Slides>
  <Notes>36</Notes>
  <HiddenSlides>8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Arial</vt:lpstr>
      <vt:lpstr>Avenir</vt:lpstr>
      <vt:lpstr>Calibri</vt:lpstr>
      <vt:lpstr>Helvetica</vt:lpstr>
      <vt:lpstr>Helvetica Neue Light</vt:lpstr>
      <vt:lpstr>PT Sans</vt:lpstr>
      <vt:lpstr>Tahoma</vt:lpstr>
      <vt:lpstr>Times New Roman</vt:lpstr>
      <vt:lpstr>Wingdings</vt:lpstr>
      <vt:lpstr>Thème Office</vt:lpstr>
      <vt:lpstr>Les mathématiques appliquées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mathématiques appliquées,  c’est donc le  développement et l’application  de méthodes mathématiques dans des domaines très variés !</vt:lpstr>
      <vt:lpstr>Présentation PowerPoint</vt:lpstr>
      <vt:lpstr>Présentation PowerPoint</vt:lpstr>
      <vt:lpstr>La formation en  mathématiques appliquées à l’UCL</vt:lpstr>
      <vt:lpstr>Filière Mathématiques Appliquées (MAP)</vt:lpstr>
      <vt:lpstr>Filière Mathématiques Appliquées (MAP)</vt:lpstr>
      <vt:lpstr>Filière MAP : fondamentale et appliquée</vt:lpstr>
      <vt:lpstr>Majeure et mineure MAP</vt:lpstr>
      <vt:lpstr>Choix de la majeure et de la mineure</vt:lpstr>
      <vt:lpstr>Master en Mathématiques Appliquées</vt:lpstr>
      <vt:lpstr>Options du Master MAP</vt:lpstr>
      <vt:lpstr>Modules complémentaires du Master MAP</vt:lpstr>
      <vt:lpstr>Echanges récents en MAP</vt:lpstr>
      <vt:lpstr>Présentation PowerPoint</vt:lpstr>
      <vt:lpstr>Présentation PowerPoint</vt:lpstr>
      <vt:lpstr>Et dans la vie réelle?</vt:lpstr>
      <vt:lpstr>Cours de maths discrètes</vt:lpstr>
      <vt:lpstr>Présentation PowerPoint</vt:lpstr>
      <vt:lpstr>Présentation PowerPoint</vt:lpstr>
      <vt:lpstr>Le théorème du mariage: former des couples heureux</vt:lpstr>
      <vt:lpstr>Graphes non bipartis</vt:lpstr>
      <vt:lpstr>WWW: un très grand graphe</vt:lpstr>
      <vt:lpstr>Cours de maths discrètes</vt:lpstr>
      <vt:lpstr>Présentation PowerPoint</vt:lpstr>
      <vt:lpstr>Présentation PowerPoint</vt:lpstr>
      <vt:lpstr>Présentation PowerPoint</vt:lpstr>
      <vt:lpstr>Pour plus d’informations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mathématiques appliquées ?</dc:title>
  <dc:creator>Home</dc:creator>
  <cp:lastModifiedBy>PA</cp:lastModifiedBy>
  <cp:revision>218</cp:revision>
  <dcterms:created xsi:type="dcterms:W3CDTF">2013-10-11T07:26:47Z</dcterms:created>
  <dcterms:modified xsi:type="dcterms:W3CDTF">2018-09-20T18:59:08Z</dcterms:modified>
</cp:coreProperties>
</file>