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EBE7"/>
    <a:srgbClr val="156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F6B159-11A4-259F-13CE-C25D7F59F4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E07862F-3AA8-8842-928A-152519AF67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A9EEDF2-9C7C-DF2C-4731-66C9D958A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F7C4A-62BD-4E2E-A8E2-1C7E386A2A27}" type="datetimeFigureOut">
              <a:rPr lang="fr-BE" smtClean="0"/>
              <a:t>29-08-25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C87BD4-9A16-513E-0617-6C4311B23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482B271-C468-60D8-7CA0-961367964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7169B-305D-4560-8744-B7FFDAE5AB8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82251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CBE9FD-186D-E826-7DBF-E23270EBB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EA41512-DAC0-A17D-0F56-86A633C7B4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4427C0D-681D-73BF-86AB-6EC491888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F7C4A-62BD-4E2E-A8E2-1C7E386A2A27}" type="datetimeFigureOut">
              <a:rPr lang="fr-BE" smtClean="0"/>
              <a:t>29-08-25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63F206B-43BA-D6BA-2D0F-6532D130D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510044-D7B9-B310-048C-53C323FA3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7169B-305D-4560-8744-B7FFDAE5AB8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48292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78E3FBE-8CAB-6943-5D11-C8466B04C9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F705009-157E-C721-F906-CDA0BB2844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425AB83-B1C0-AD21-458F-F3926E016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F7C4A-62BD-4E2E-A8E2-1C7E386A2A27}" type="datetimeFigureOut">
              <a:rPr lang="fr-BE" smtClean="0"/>
              <a:t>29-08-25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D9E4E6F-88C0-03FF-23E8-D1BBF4917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468B019-C4C1-AE1F-F5E1-8F9E1DFCF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7169B-305D-4560-8744-B7FFDAE5AB8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29237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C832A9-399E-E9BA-E575-42D1B0D9E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2185F42-F311-1D46-C41F-43B193C37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FAFB2AB-3337-6258-399B-E086BEACD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F7C4A-62BD-4E2E-A8E2-1C7E386A2A27}" type="datetimeFigureOut">
              <a:rPr lang="fr-BE" smtClean="0"/>
              <a:t>29-08-25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4F05E71-2255-3F27-72B0-FF0D96CFC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88D35F3-49F5-8C29-630E-EF15E42A1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7169B-305D-4560-8744-B7FFDAE5AB8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39683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507DB4-286D-7D51-604B-6395C5576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124B952-4F14-6D00-D341-A87673F4B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53F5C34-14C5-6F39-42C3-8C0727450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F7C4A-62BD-4E2E-A8E2-1C7E386A2A27}" type="datetimeFigureOut">
              <a:rPr lang="fr-BE" smtClean="0"/>
              <a:t>29-08-25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C77062-AC81-ABFF-23E4-C5463ED6B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FE74AD-385C-3AFA-7E85-47BF68659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7169B-305D-4560-8744-B7FFDAE5AB8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49879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D4EEEF-68D3-DA94-16D7-C034C693C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44D335F-6459-139C-0482-8D53F30683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26659BB-8E43-2CA7-C760-80C08658C4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CD026FE-5010-C2E2-8714-889D745B4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F7C4A-62BD-4E2E-A8E2-1C7E386A2A27}" type="datetimeFigureOut">
              <a:rPr lang="fr-BE" smtClean="0"/>
              <a:t>29-08-25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EAA1C2F-4622-82BD-F913-E60CA99C8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1BD1FEA-F16B-B8D8-0C8E-5B54B9681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7169B-305D-4560-8744-B7FFDAE5AB8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02602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28E34B-B396-A39E-915A-A63D9D511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5FB44D6-EA8C-E4A3-48FB-F4A9461F31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CD0C1F1-53DF-0030-CC56-403082BEB8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EC60A83-BC81-0610-3D0B-37A2106A46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C179DBD-A25D-06A8-5F17-96E5F1FCC4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47A7B33-ADCC-A771-D1F2-C8893551A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F7C4A-62BD-4E2E-A8E2-1C7E386A2A27}" type="datetimeFigureOut">
              <a:rPr lang="fr-BE" smtClean="0"/>
              <a:t>29-08-25</a:t>
            </a:fld>
            <a:endParaRPr lang="fr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9B140A6-BEAB-6D27-0BDB-84BE43BE6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1254376-B304-3073-002D-B4F9D7538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7169B-305D-4560-8744-B7FFDAE5AB8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13290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CAAE95-0509-9712-53BC-39F42E8EA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080DFBC-4AAF-1785-84EC-8695F8945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F7C4A-62BD-4E2E-A8E2-1C7E386A2A27}" type="datetimeFigureOut">
              <a:rPr lang="fr-BE" smtClean="0"/>
              <a:t>29-08-25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1EBA384-8760-EC77-68E9-A4EE37B34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B080004-6CAD-2391-EAF2-7B8EEB2EE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7169B-305D-4560-8744-B7FFDAE5AB8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69699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2030DC4-F4C6-7BF2-5EE8-72598D278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F7C4A-62BD-4E2E-A8E2-1C7E386A2A27}" type="datetimeFigureOut">
              <a:rPr lang="fr-BE" smtClean="0"/>
              <a:t>29-08-25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AB7DAF5-193B-BC0F-DBC0-CAF2C6ABF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E122032-B8EE-BFC7-7EAA-AEFF26D5C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7169B-305D-4560-8744-B7FFDAE5AB8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83291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3CFE38-2EE4-6DC1-F8B0-2FFC479EB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031598-1A75-ECCC-EEB9-A5014E625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C8E5729-1AF9-7363-009C-841B3D9BF0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24A4D9F-0009-D700-5A99-5C65CDE17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F7C4A-62BD-4E2E-A8E2-1C7E386A2A27}" type="datetimeFigureOut">
              <a:rPr lang="fr-BE" smtClean="0"/>
              <a:t>29-08-25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FE602C8-EC34-ACEB-6C59-C016EC85A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4935BC0-2607-3B4F-574F-DA6E5219B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7169B-305D-4560-8744-B7FFDAE5AB8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01336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6DFC60-EFF2-1953-4DA8-23A005F05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6C05C95-0BB8-7083-D135-B7486A683C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9DC11F7-187C-E354-5372-CA4A6A7C35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9FF2899-5689-85CD-F072-2C84C00ED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F7C4A-62BD-4E2E-A8E2-1C7E386A2A27}" type="datetimeFigureOut">
              <a:rPr lang="fr-BE" smtClean="0"/>
              <a:t>29-08-25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5279FC6-390B-BCBB-3738-B9D34D3BA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7832774-EBFE-0125-9BC5-AA0A1235D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7169B-305D-4560-8744-B7FFDAE5AB8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74007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B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1A03EF8-630B-92BD-AE9C-650E87647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C932459-3CA5-86EF-F197-37ED166AE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825F046-67A8-42C5-DAD4-A9637D1867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8F7C4A-62BD-4E2E-A8E2-1C7E386A2A27}" type="datetimeFigureOut">
              <a:rPr lang="fr-BE" smtClean="0"/>
              <a:t>29-08-25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97149D-0ECF-6122-2B17-2F24117458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0FF437D-A834-952E-649E-42070526B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D7169B-305D-4560-8744-B7FFDAE5AB8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64207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12E63D-5066-5A44-BC49-F1CE758638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/>
              <a:t>Matériel stage terrain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495E469-103A-5D1D-50E6-AC2DC91CB2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BE" dirty="0"/>
              <a:t>Composante aquatique</a:t>
            </a:r>
          </a:p>
        </p:txBody>
      </p:sp>
    </p:spTree>
    <p:extLst>
      <p:ext uri="{BB962C8B-B14F-4D97-AF65-F5344CB8AC3E}">
        <p14:creationId xmlns:p14="http://schemas.microsoft.com/office/powerpoint/2010/main" val="1670157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7A5708-B24B-8DB9-B56E-F6A831550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Planctons - </a:t>
            </a:r>
            <a:r>
              <a:rPr lang="fr-BE" dirty="0" err="1"/>
              <a:t>échantillonage</a:t>
            </a:r>
            <a:endParaRPr lang="fr-BE" dirty="0"/>
          </a:p>
        </p:txBody>
      </p:sp>
      <p:pic>
        <p:nvPicPr>
          <p:cNvPr id="1026" name="Picture 2" descr="Niskin Bottles | OSIL">
            <a:extLst>
              <a:ext uri="{FF2B5EF4-FFF2-40B4-BE49-F238E27FC236}">
                <a16:creationId xmlns:a16="http://schemas.microsoft.com/office/drawing/2014/main" id="{C67D9ECD-AC7F-FAD7-40B1-DB1E4B053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356" y="1928684"/>
            <a:ext cx="4070924" cy="271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C1000-18 | Corning® Gosselin™ Water Sampling Square HDPE Bottle, 1 L ...">
            <a:extLst>
              <a:ext uri="{FF2B5EF4-FFF2-40B4-BE49-F238E27FC236}">
                <a16:creationId xmlns:a16="http://schemas.microsoft.com/office/drawing/2014/main" id="{EC3C15CF-F7B4-6552-C1CA-7B3C885E9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216" y="1785552"/>
            <a:ext cx="2250474" cy="300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3414AF7-E0C3-F0DF-4DED-0C2E6786E025}"/>
              </a:ext>
            </a:extLst>
          </p:cNvPr>
          <p:cNvSpPr txBox="1"/>
          <p:nvPr/>
        </p:nvSpPr>
        <p:spPr>
          <a:xfrm>
            <a:off x="1378465" y="4786184"/>
            <a:ext cx="34167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dirty="0"/>
              <a:t>Bouteille </a:t>
            </a:r>
            <a:r>
              <a:rPr lang="fr-BE" dirty="0" err="1"/>
              <a:t>Niskin</a:t>
            </a:r>
            <a:br>
              <a:rPr lang="fr-BE" dirty="0"/>
            </a:br>
            <a:br>
              <a:rPr lang="fr-BE" dirty="0"/>
            </a:br>
            <a:r>
              <a:rPr lang="fr-BE" dirty="0"/>
              <a:t>Récupère de l’eau en profondeur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1FC703C-CB2E-0EA6-08DF-8BF139A8AACE}"/>
              </a:ext>
            </a:extLst>
          </p:cNvPr>
          <p:cNvSpPr txBox="1"/>
          <p:nvPr/>
        </p:nvSpPr>
        <p:spPr>
          <a:xfrm>
            <a:off x="7915676" y="4786184"/>
            <a:ext cx="30595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dirty="0"/>
              <a:t>Bouteille </a:t>
            </a:r>
            <a:r>
              <a:rPr lang="fr-BE" dirty="0" err="1"/>
              <a:t>échantillonage</a:t>
            </a:r>
            <a:br>
              <a:rPr lang="fr-BE" dirty="0"/>
            </a:br>
            <a:br>
              <a:rPr lang="fr-BE" dirty="0"/>
            </a:br>
            <a:r>
              <a:rPr lang="fr-BE" dirty="0"/>
              <a:t>Récupère de l’eau en surface</a:t>
            </a:r>
          </a:p>
        </p:txBody>
      </p:sp>
    </p:spTree>
    <p:extLst>
      <p:ext uri="{BB962C8B-B14F-4D97-AF65-F5344CB8AC3E}">
        <p14:creationId xmlns:p14="http://schemas.microsoft.com/office/powerpoint/2010/main" val="2416364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7125C2-758B-493B-A4D7-82178B815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Planctons - filtration</a:t>
            </a:r>
          </a:p>
        </p:txBody>
      </p:sp>
      <p:pic>
        <p:nvPicPr>
          <p:cNvPr id="2056" name="Picture 8" descr="Plankton Nets - Plankton Tow Net Latest Price, Manufacturers &amp; Suppliers">
            <a:extLst>
              <a:ext uri="{FF2B5EF4-FFF2-40B4-BE49-F238E27FC236}">
                <a16:creationId xmlns:a16="http://schemas.microsoft.com/office/drawing/2014/main" id="{B6CCBEC9-E5B7-3C43-19D0-99A5952D8A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9" r="33856"/>
          <a:stretch>
            <a:fillRect/>
          </a:stretch>
        </p:blipFill>
        <p:spPr bwMode="auto">
          <a:xfrm>
            <a:off x="7669426" y="955589"/>
            <a:ext cx="1724042" cy="5537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CE4B24C-2035-F072-70DF-4A1B806499CF}"/>
              </a:ext>
            </a:extLst>
          </p:cNvPr>
          <p:cNvSpPr txBox="1"/>
          <p:nvPr/>
        </p:nvSpPr>
        <p:spPr>
          <a:xfrm>
            <a:off x="6760784" y="1311147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>
                <a:solidFill>
                  <a:srgbClr val="7030A0"/>
                </a:solidFill>
              </a:rPr>
              <a:t>Echantillon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C0001A1-B13F-4037-D9D0-166869107493}"/>
              </a:ext>
            </a:extLst>
          </p:cNvPr>
          <p:cNvSpPr txBox="1"/>
          <p:nvPr/>
        </p:nvSpPr>
        <p:spPr>
          <a:xfrm>
            <a:off x="9214022" y="4218547"/>
            <a:ext cx="565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>
                <a:solidFill>
                  <a:schemeClr val="tx2">
                    <a:lumMod val="50000"/>
                    <a:lumOff val="50000"/>
                  </a:schemeClr>
                </a:solidFill>
              </a:rPr>
              <a:t>Eau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B24D4C2-D906-D267-0B64-2615540859CB}"/>
              </a:ext>
            </a:extLst>
          </p:cNvPr>
          <p:cNvSpPr txBox="1"/>
          <p:nvPr/>
        </p:nvSpPr>
        <p:spPr>
          <a:xfrm>
            <a:off x="7801232" y="6123543"/>
            <a:ext cx="1188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>
                <a:solidFill>
                  <a:srgbClr val="C00000"/>
                </a:solidFill>
              </a:rPr>
              <a:t>Planctons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422A561-3C74-2A06-1BC9-34823C22816E}"/>
              </a:ext>
            </a:extLst>
          </p:cNvPr>
          <p:cNvSpPr txBox="1"/>
          <p:nvPr/>
        </p:nvSpPr>
        <p:spPr>
          <a:xfrm>
            <a:off x="7170218" y="4049627"/>
            <a:ext cx="565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>
                <a:solidFill>
                  <a:schemeClr val="tx2">
                    <a:lumMod val="50000"/>
                    <a:lumOff val="50000"/>
                  </a:schemeClr>
                </a:solidFill>
              </a:rPr>
              <a:t>Eau</a:t>
            </a:r>
          </a:p>
        </p:txBody>
      </p:sp>
      <p:cxnSp>
        <p:nvCxnSpPr>
          <p:cNvPr id="12" name="Connecteur : en arc 11">
            <a:extLst>
              <a:ext uri="{FF2B5EF4-FFF2-40B4-BE49-F238E27FC236}">
                <a16:creationId xmlns:a16="http://schemas.microsoft.com/office/drawing/2014/main" id="{845BE26E-BBEF-E633-BDE0-4A0A604D890E}"/>
              </a:ext>
            </a:extLst>
          </p:cNvPr>
          <p:cNvCxnSpPr>
            <a:cxnSpLocks/>
          </p:cNvCxnSpPr>
          <p:nvPr/>
        </p:nvCxnSpPr>
        <p:spPr>
          <a:xfrm rot="16200000" flipH="1">
            <a:off x="7698945" y="1959235"/>
            <a:ext cx="937742" cy="601362"/>
          </a:xfrm>
          <a:prstGeom prst="curvedConnector3">
            <a:avLst>
              <a:gd name="adj1" fmla="val 23646"/>
            </a:avLst>
          </a:prstGeom>
          <a:ln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 : en arc 13">
            <a:extLst>
              <a:ext uri="{FF2B5EF4-FFF2-40B4-BE49-F238E27FC236}">
                <a16:creationId xmlns:a16="http://schemas.microsoft.com/office/drawing/2014/main" id="{EEFA8386-22E0-9AA3-A719-2D10D5D2CFA9}"/>
              </a:ext>
            </a:extLst>
          </p:cNvPr>
          <p:cNvCxnSpPr>
            <a:cxnSpLocks/>
          </p:cNvCxnSpPr>
          <p:nvPr/>
        </p:nvCxnSpPr>
        <p:spPr>
          <a:xfrm rot="10800000" flipV="1">
            <a:off x="7669427" y="3263944"/>
            <a:ext cx="726103" cy="693349"/>
          </a:xfrm>
          <a:prstGeom prst="curvedConnector3">
            <a:avLst>
              <a:gd name="adj1" fmla="val 63614"/>
            </a:avLst>
          </a:prstGeom>
          <a:ln>
            <a:solidFill>
              <a:schemeClr val="tx2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 : en arc 16">
            <a:extLst>
              <a:ext uri="{FF2B5EF4-FFF2-40B4-BE49-F238E27FC236}">
                <a16:creationId xmlns:a16="http://schemas.microsoft.com/office/drawing/2014/main" id="{55411503-C602-BA66-0EA9-D2B90D2CD074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8770496" y="3525198"/>
            <a:ext cx="726103" cy="693349"/>
          </a:xfrm>
          <a:prstGeom prst="curvedConnector3">
            <a:avLst>
              <a:gd name="adj1" fmla="val 63614"/>
            </a:avLst>
          </a:prstGeom>
          <a:ln>
            <a:solidFill>
              <a:schemeClr val="tx2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FB5E532A-223E-6B2F-45AB-88075D30D03B}"/>
              </a:ext>
            </a:extLst>
          </p:cNvPr>
          <p:cNvCxnSpPr/>
          <p:nvPr/>
        </p:nvCxnSpPr>
        <p:spPr>
          <a:xfrm>
            <a:off x="8468497" y="4587879"/>
            <a:ext cx="0" cy="91499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3FA56436-ACA3-2508-F9C2-917A4957F3E7}"/>
              </a:ext>
            </a:extLst>
          </p:cNvPr>
          <p:cNvSpPr txBox="1"/>
          <p:nvPr/>
        </p:nvSpPr>
        <p:spPr>
          <a:xfrm>
            <a:off x="792375" y="2388369"/>
            <a:ext cx="582454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Filet à plancton :</a:t>
            </a:r>
          </a:p>
          <a:p>
            <a:endParaRPr lang="fr-BE" dirty="0"/>
          </a:p>
          <a:p>
            <a:endParaRPr lang="fr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/>
              <a:t>Filtre les échantillons pour concentrer les planctons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/>
              <a:t>10 µm + lent et retient tout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/>
              <a:t>80 µm + rapide mais ne retient pas les phytoplanctons</a:t>
            </a:r>
          </a:p>
        </p:txBody>
      </p:sp>
    </p:spTree>
    <p:extLst>
      <p:ext uri="{BB962C8B-B14F-4D97-AF65-F5344CB8AC3E}">
        <p14:creationId xmlns:p14="http://schemas.microsoft.com/office/powerpoint/2010/main" val="2123292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A4338A-50C7-BDA5-1782-B965ABB2A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Planctons -identifications</a:t>
            </a:r>
          </a:p>
        </p:txBody>
      </p:sp>
      <p:pic>
        <p:nvPicPr>
          <p:cNvPr id="3074" name="Picture 2" descr="Lustiner - Lame de 10 cellules à numération av grille comptage - Usage ...">
            <a:extLst>
              <a:ext uri="{FF2B5EF4-FFF2-40B4-BE49-F238E27FC236}">
                <a16:creationId xmlns:a16="http://schemas.microsoft.com/office/drawing/2014/main" id="{751264B7-6D7D-40B6-28CD-83C3AEAE85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26" b="26487"/>
          <a:stretch>
            <a:fillRect/>
          </a:stretch>
        </p:blipFill>
        <p:spPr bwMode="auto">
          <a:xfrm>
            <a:off x="838200" y="3115795"/>
            <a:ext cx="2481649" cy="115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mScope - 40X-1000X 20W Halogen Simul-Focal Trinocular Darkfield ...">
            <a:extLst>
              <a:ext uri="{FF2B5EF4-FFF2-40B4-BE49-F238E27FC236}">
                <a16:creationId xmlns:a16="http://schemas.microsoft.com/office/drawing/2014/main" id="{E1388C31-57F7-C2FC-F9AD-69C139768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620" y="2262315"/>
            <a:ext cx="2860589" cy="286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D9BCA85-926A-F326-E2C5-30CBA28C7F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9980" y="2876826"/>
            <a:ext cx="3039762" cy="16315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B5994B0-8DFD-2D8B-8DF9-179A86C77F3E}"/>
              </a:ext>
            </a:extLst>
          </p:cNvPr>
          <p:cNvSpPr txBox="1"/>
          <p:nvPr/>
        </p:nvSpPr>
        <p:spPr>
          <a:xfrm>
            <a:off x="1031173" y="5694533"/>
            <a:ext cx="2095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Lame de comptage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FF5DAF5-D325-42DC-5C52-B0C82A624912}"/>
              </a:ext>
            </a:extLst>
          </p:cNvPr>
          <p:cNvSpPr txBox="1"/>
          <p:nvPr/>
        </p:nvSpPr>
        <p:spPr>
          <a:xfrm>
            <a:off x="5919914" y="5694531"/>
            <a:ext cx="1356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Microscope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8D6E7D7-EFCE-6392-FAB4-5631B82CEBFC}"/>
              </a:ext>
            </a:extLst>
          </p:cNvPr>
          <p:cNvSpPr txBox="1"/>
          <p:nvPr/>
        </p:nvSpPr>
        <p:spPr>
          <a:xfrm>
            <a:off x="9776808" y="5694530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Clé</a:t>
            </a:r>
          </a:p>
        </p:txBody>
      </p:sp>
    </p:spTree>
    <p:extLst>
      <p:ext uri="{BB962C8B-B14F-4D97-AF65-F5344CB8AC3E}">
        <p14:creationId xmlns:p14="http://schemas.microsoft.com/office/powerpoint/2010/main" val="410607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A70780-8460-3ABB-B80E-13A0D3D64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Macroinvertébrés</a:t>
            </a:r>
            <a:r>
              <a:rPr lang="fr-BE" dirty="0"/>
              <a:t> - </a:t>
            </a:r>
            <a:r>
              <a:rPr lang="fr-BE" dirty="0" err="1"/>
              <a:t>échantillonage</a:t>
            </a:r>
            <a:endParaRPr lang="fr-BE" dirty="0"/>
          </a:p>
        </p:txBody>
      </p:sp>
      <p:pic>
        <p:nvPicPr>
          <p:cNvPr id="4100" name="Picture 4" descr="Surber sampler, 20 x 25 cm, KC Denmark · Oceanography · Limnology ...">
            <a:extLst>
              <a:ext uri="{FF2B5EF4-FFF2-40B4-BE49-F238E27FC236}">
                <a16:creationId xmlns:a16="http://schemas.microsoft.com/office/drawing/2014/main" id="{86C44C82-3404-4F14-9C7A-F0FCC5C3C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912" y="2580303"/>
            <a:ext cx="3131408" cy="222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YDRO-BIOS | Smart Sampling">
            <a:extLst>
              <a:ext uri="{FF2B5EF4-FFF2-40B4-BE49-F238E27FC236}">
                <a16:creationId xmlns:a16="http://schemas.microsoft.com/office/drawing/2014/main" id="{6A5CD3B8-42E0-8CC1-23AE-5B857138C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070" y="2081082"/>
            <a:ext cx="2835877" cy="283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5B909437-8C0B-212F-15FE-04EE47AC0280}"/>
              </a:ext>
            </a:extLst>
          </p:cNvPr>
          <p:cNvCxnSpPr/>
          <p:nvPr/>
        </p:nvCxnSpPr>
        <p:spPr>
          <a:xfrm>
            <a:off x="568411" y="3575222"/>
            <a:ext cx="1062681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57204A68-D395-01A8-988B-131072411521}"/>
              </a:ext>
            </a:extLst>
          </p:cNvPr>
          <p:cNvSpPr txBox="1"/>
          <p:nvPr/>
        </p:nvSpPr>
        <p:spPr>
          <a:xfrm>
            <a:off x="582045" y="3695084"/>
            <a:ext cx="1035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>
                <a:solidFill>
                  <a:srgbClr val="156082"/>
                </a:solidFill>
              </a:rPr>
              <a:t>Courant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E0C060-E725-CE5D-4E87-6D541552EF15}"/>
              </a:ext>
            </a:extLst>
          </p:cNvPr>
          <p:cNvSpPr/>
          <p:nvPr/>
        </p:nvSpPr>
        <p:spPr>
          <a:xfrm>
            <a:off x="8180173" y="3954162"/>
            <a:ext cx="2446638" cy="104620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7A6E06B-D8B8-6536-4F9C-F57ADF24AE24}"/>
              </a:ext>
            </a:extLst>
          </p:cNvPr>
          <p:cNvSpPr txBox="1"/>
          <p:nvPr/>
        </p:nvSpPr>
        <p:spPr>
          <a:xfrm>
            <a:off x="7216346" y="3311611"/>
            <a:ext cx="1166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err="1">
                <a:solidFill>
                  <a:srgbClr val="C00000"/>
                </a:solidFill>
              </a:rPr>
              <a:t>Machoire</a:t>
            </a:r>
            <a:endParaRPr lang="fr-BE" b="1" dirty="0">
              <a:solidFill>
                <a:srgbClr val="C00000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9FAB178-18E7-4A71-4B33-5CE64C2BA140}"/>
              </a:ext>
            </a:extLst>
          </p:cNvPr>
          <p:cNvSpPr txBox="1"/>
          <p:nvPr/>
        </p:nvSpPr>
        <p:spPr>
          <a:xfrm>
            <a:off x="2814360" y="5514815"/>
            <a:ext cx="1306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Filet </a:t>
            </a:r>
            <a:r>
              <a:rPr lang="fr-BE" dirty="0" err="1"/>
              <a:t>surber</a:t>
            </a:r>
            <a:endParaRPr lang="fr-BE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F24CE2E-3EC3-4FE5-8C75-6F063D59BFDC}"/>
              </a:ext>
            </a:extLst>
          </p:cNvPr>
          <p:cNvSpPr txBox="1"/>
          <p:nvPr/>
        </p:nvSpPr>
        <p:spPr>
          <a:xfrm>
            <a:off x="7994292" y="5514815"/>
            <a:ext cx="2818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err="1"/>
              <a:t>Machoire</a:t>
            </a:r>
            <a:r>
              <a:rPr lang="fr-BE" dirty="0"/>
              <a:t> d’</a:t>
            </a:r>
            <a:r>
              <a:rPr lang="fr-BE" dirty="0" err="1"/>
              <a:t>échantillonage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6300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2FC15E-EC1F-8C00-999B-10C1EB815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Macroinvertébrés</a:t>
            </a:r>
            <a:r>
              <a:rPr lang="fr-BE" dirty="0"/>
              <a:t> - identification</a:t>
            </a:r>
          </a:p>
        </p:txBody>
      </p:sp>
      <p:pic>
        <p:nvPicPr>
          <p:cNvPr id="5124" name="Picture 4" descr="Bac plat 5 L - blanc - GILAC - Spécialiste en Vente d’Équipement et ...">
            <a:extLst>
              <a:ext uri="{FF2B5EF4-FFF2-40B4-BE49-F238E27FC236}">
                <a16:creationId xmlns:a16="http://schemas.microsoft.com/office/drawing/2014/main" id="{4341AC11-CB9C-80E9-E3D2-6A36736495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3" b="26366"/>
          <a:stretch>
            <a:fillRect/>
          </a:stretch>
        </p:blipFill>
        <p:spPr bwMode="auto">
          <a:xfrm>
            <a:off x="970005" y="2838031"/>
            <a:ext cx="3074773" cy="158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Loupe binoculaire Optika SFX-91 10x/20x/40x visée à 45° éclairage Led">
            <a:extLst>
              <a:ext uri="{FF2B5EF4-FFF2-40B4-BE49-F238E27FC236}">
                <a16:creationId xmlns:a16="http://schemas.microsoft.com/office/drawing/2014/main" id="{7E001EB4-2EB0-5776-8DDE-63CE0E0D0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2298686"/>
            <a:ext cx="2057399" cy="265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8658BB4-168D-86FF-AF2A-60EECD826D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1926" y="2541896"/>
            <a:ext cx="3078712" cy="21730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4CE4319-8A18-9413-A1C3-58C4357B8079}"/>
              </a:ext>
            </a:extLst>
          </p:cNvPr>
          <p:cNvSpPr txBox="1"/>
          <p:nvPr/>
        </p:nvSpPr>
        <p:spPr>
          <a:xfrm>
            <a:off x="2299225" y="5296930"/>
            <a:ext cx="416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Tri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D6E9B13-D071-F8CF-F85C-3D6B219AAF57}"/>
              </a:ext>
            </a:extLst>
          </p:cNvPr>
          <p:cNvSpPr txBox="1"/>
          <p:nvPr/>
        </p:nvSpPr>
        <p:spPr>
          <a:xfrm>
            <a:off x="5438575" y="5296930"/>
            <a:ext cx="1314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Binoculaire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F792C77-B455-DFA0-5C8D-50146229BD7D}"/>
              </a:ext>
            </a:extLst>
          </p:cNvPr>
          <p:cNvSpPr txBox="1"/>
          <p:nvPr/>
        </p:nvSpPr>
        <p:spPr>
          <a:xfrm>
            <a:off x="9788229" y="5296930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Clé</a:t>
            </a:r>
          </a:p>
        </p:txBody>
      </p:sp>
    </p:spTree>
    <p:extLst>
      <p:ext uri="{BB962C8B-B14F-4D97-AF65-F5344CB8AC3E}">
        <p14:creationId xmlns:p14="http://schemas.microsoft.com/office/powerpoint/2010/main" val="1060011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259CEC-2DC5-6219-AA15-187A6F9D3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Hydromorphologie</a:t>
            </a:r>
          </a:p>
        </p:txBody>
      </p:sp>
      <p:sp>
        <p:nvSpPr>
          <p:cNvPr id="7" name="AutoShape 8" descr="Chaine inox calibrée Osculati | Ancre &amp; chaine de mouillage | H2R ...">
            <a:extLst>
              <a:ext uri="{FF2B5EF4-FFF2-40B4-BE49-F238E27FC236}">
                <a16:creationId xmlns:a16="http://schemas.microsoft.com/office/drawing/2014/main" id="{EE1AB1E4-DB33-AD70-E3E4-D450411F7E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B3277C3-CCF0-4755-C88C-87A83BC7D4C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V="1">
            <a:off x="959782" y="4313425"/>
            <a:ext cx="1858174" cy="1858174"/>
          </a:xfrm>
          <a:prstGeom prst="rect">
            <a:avLst/>
          </a:prstGeom>
        </p:spPr>
      </p:pic>
      <p:pic>
        <p:nvPicPr>
          <p:cNvPr id="6154" name="Picture 10" descr="Water Depth Measure Stick at Milla East blog">
            <a:extLst>
              <a:ext uri="{FF2B5EF4-FFF2-40B4-BE49-F238E27FC236}">
                <a16:creationId xmlns:a16="http://schemas.microsoft.com/office/drawing/2014/main" id="{090937FD-C2BC-E464-D6C9-EE49D8230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230" y="1027906"/>
            <a:ext cx="1867734" cy="279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DA8BCC3-9275-5666-F53F-01C4EA7128F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78548" y="4486961"/>
            <a:ext cx="1920106" cy="1948764"/>
          </a:xfrm>
          <a:prstGeom prst="rect">
            <a:avLst/>
          </a:prstGeom>
        </p:spPr>
      </p:pic>
      <p:pic>
        <p:nvPicPr>
          <p:cNvPr id="6158" name="Picture 14" descr="l'aquascope">
            <a:extLst>
              <a:ext uri="{FF2B5EF4-FFF2-40B4-BE49-F238E27FC236}">
                <a16:creationId xmlns:a16="http://schemas.microsoft.com/office/drawing/2014/main" id="{D9896BDC-9DA1-2CE1-11BE-D03B0A84B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02571">
            <a:off x="928816" y="2173322"/>
            <a:ext cx="1920106" cy="140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Courantomètre Flow Probe | Environnement | Geneq">
            <a:extLst>
              <a:ext uri="{FF2B5EF4-FFF2-40B4-BE49-F238E27FC236}">
                <a16:creationId xmlns:a16="http://schemas.microsoft.com/office/drawing/2014/main" id="{FA67C2D9-F94C-9F62-7D38-854C2761D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508" y="1980564"/>
            <a:ext cx="2042984" cy="204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CAF41A08-B0AC-6E2E-6C12-63F898B546C4}"/>
              </a:ext>
            </a:extLst>
          </p:cNvPr>
          <p:cNvSpPr txBox="1"/>
          <p:nvPr/>
        </p:nvSpPr>
        <p:spPr>
          <a:xfrm>
            <a:off x="2512741" y="2346193"/>
            <a:ext cx="1314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err="1"/>
              <a:t>Aquascope</a:t>
            </a:r>
            <a:br>
              <a:rPr lang="fr-BE" dirty="0"/>
            </a:br>
            <a:r>
              <a:rPr lang="fr-BE" dirty="0">
                <a:sym typeface="Wingdings" panose="05000000000000000000" pitchFamily="2" charset="2"/>
              </a:rPr>
              <a:t> substrat</a:t>
            </a:r>
            <a:endParaRPr lang="fr-BE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D120A28-10C9-4333-04C6-BCD86E5A98DA}"/>
              </a:ext>
            </a:extLst>
          </p:cNvPr>
          <p:cNvSpPr txBox="1"/>
          <p:nvPr/>
        </p:nvSpPr>
        <p:spPr>
          <a:xfrm>
            <a:off x="2856076" y="4815012"/>
            <a:ext cx="957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Chaine</a:t>
            </a:r>
            <a:br>
              <a:rPr lang="fr-BE" dirty="0"/>
            </a:br>
            <a:r>
              <a:rPr lang="fr-BE" dirty="0">
                <a:sym typeface="Wingdings" panose="05000000000000000000" pitchFamily="2" charset="2"/>
              </a:rPr>
              <a:t> relief</a:t>
            </a:r>
            <a:endParaRPr lang="fr-BE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362206F-458E-6C17-CB5E-67B912FB9E03}"/>
              </a:ext>
            </a:extLst>
          </p:cNvPr>
          <p:cNvSpPr txBox="1"/>
          <p:nvPr/>
        </p:nvSpPr>
        <p:spPr>
          <a:xfrm>
            <a:off x="10266152" y="2103113"/>
            <a:ext cx="1925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Bâton profondeur</a:t>
            </a:r>
            <a:br>
              <a:rPr lang="fr-BE" dirty="0"/>
            </a:br>
            <a:r>
              <a:rPr lang="fr-BE" dirty="0">
                <a:sym typeface="Wingdings" panose="05000000000000000000" pitchFamily="2" charset="2"/>
              </a:rPr>
              <a:t> profondeur</a:t>
            </a:r>
            <a:endParaRPr lang="fr-BE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AE76537-C42D-CEFA-7763-1521DA3E52B7}"/>
              </a:ext>
            </a:extLst>
          </p:cNvPr>
          <p:cNvSpPr txBox="1"/>
          <p:nvPr/>
        </p:nvSpPr>
        <p:spPr>
          <a:xfrm>
            <a:off x="10377363" y="4919346"/>
            <a:ext cx="1337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Mètre</a:t>
            </a:r>
            <a:br>
              <a:rPr lang="fr-BE" dirty="0"/>
            </a:br>
            <a:r>
              <a:rPr lang="fr-BE" dirty="0">
                <a:sym typeface="Wingdings" panose="05000000000000000000" pitchFamily="2" charset="2"/>
              </a:rPr>
              <a:t> longueur</a:t>
            </a:r>
            <a:endParaRPr lang="fr-BE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B5BE1AD-4A59-2BE0-0D64-3B8772B9E7FE}"/>
              </a:ext>
            </a:extLst>
          </p:cNvPr>
          <p:cNvSpPr txBox="1"/>
          <p:nvPr/>
        </p:nvSpPr>
        <p:spPr>
          <a:xfrm>
            <a:off x="5240605" y="4261014"/>
            <a:ext cx="171078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Courantomètre</a:t>
            </a:r>
            <a:br>
              <a:rPr lang="fr-BE" dirty="0"/>
            </a:br>
            <a:r>
              <a:rPr lang="fr-BE" dirty="0">
                <a:sym typeface="Wingdings" panose="05000000000000000000" pitchFamily="2" charset="2"/>
              </a:rPr>
              <a:t> Courant</a:t>
            </a:r>
          </a:p>
          <a:p>
            <a:endParaRPr lang="fr-BE" dirty="0">
              <a:sym typeface="Wingdings" panose="05000000000000000000" pitchFamily="2" charset="2"/>
            </a:endParaRPr>
          </a:p>
          <a:p>
            <a:r>
              <a:rPr lang="fr-BE" dirty="0">
                <a:sym typeface="Wingdings" panose="05000000000000000000" pitchFamily="2" charset="2"/>
              </a:rPr>
              <a:t>Lent (2)</a:t>
            </a:r>
            <a:br>
              <a:rPr lang="fr-BE" dirty="0">
                <a:sym typeface="Wingdings" panose="05000000000000000000" pitchFamily="2" charset="2"/>
              </a:rPr>
            </a:br>
            <a:r>
              <a:rPr lang="fr-BE" dirty="0">
                <a:sym typeface="Wingdings" panose="05000000000000000000" pitchFamily="2" charset="2"/>
              </a:rPr>
              <a:t>Rapide (2)</a:t>
            </a:r>
            <a:br>
              <a:rPr lang="fr-BE" dirty="0">
                <a:sym typeface="Wingdings" panose="05000000000000000000" pitchFamily="2" charset="2"/>
              </a:rPr>
            </a:br>
            <a:r>
              <a:rPr lang="fr-BE" dirty="0">
                <a:sym typeface="Wingdings" panose="05000000000000000000" pitchFamily="2" charset="2"/>
              </a:rPr>
              <a:t>Profond (1)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567044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5E7889-90E4-9C63-5E09-37E58BE45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Physico-chimie</a:t>
            </a:r>
          </a:p>
        </p:txBody>
      </p:sp>
      <p:pic>
        <p:nvPicPr>
          <p:cNvPr id="4" name="Picture 16" descr="Secchi disk visibility: Correct measurement, interpretation ...">
            <a:extLst>
              <a:ext uri="{FF2B5EF4-FFF2-40B4-BE49-F238E27FC236}">
                <a16:creationId xmlns:a16="http://schemas.microsoft.com/office/drawing/2014/main" id="{2DB8E2F7-7AB6-BE40-A17D-90C7A77F6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800" y="1587899"/>
            <a:ext cx="1969654" cy="1477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How Does A Ph Probe Measure Ph at Alan Darlington blog">
            <a:extLst>
              <a:ext uri="{FF2B5EF4-FFF2-40B4-BE49-F238E27FC236}">
                <a16:creationId xmlns:a16="http://schemas.microsoft.com/office/drawing/2014/main" id="{2BD0EC6F-6159-ECB2-DF85-4E5FC28564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D6C84BEF-87FC-FB89-D2CD-3F3C6466E0C0}"/>
              </a:ext>
            </a:extLst>
          </p:cNvPr>
          <p:cNvGrpSpPr/>
          <p:nvPr/>
        </p:nvGrpSpPr>
        <p:grpSpPr>
          <a:xfrm>
            <a:off x="1615857" y="1587899"/>
            <a:ext cx="2214737" cy="1823059"/>
            <a:chOff x="270392" y="2329248"/>
            <a:chExt cx="2672060" cy="2199504"/>
          </a:xfrm>
        </p:grpSpPr>
        <p:pic>
          <p:nvPicPr>
            <p:cNvPr id="7170" name="Picture 2" descr="PAPIER PH Bande de contrôle de pH de 5 mètres (échelle 1 à 14) | CCF ...">
              <a:extLst>
                <a:ext uri="{FF2B5EF4-FFF2-40B4-BE49-F238E27FC236}">
                  <a16:creationId xmlns:a16="http://schemas.microsoft.com/office/drawing/2014/main" id="{A9970870-BCC3-A312-FAD8-EE46B263AA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5175" y="2388971"/>
              <a:ext cx="1897277" cy="18972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55FB59C6-C002-5703-9B63-6D94472390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4684" r="42553"/>
            <a:stretch>
              <a:fillRect/>
            </a:stretch>
          </p:blipFill>
          <p:spPr>
            <a:xfrm>
              <a:off x="270392" y="2329248"/>
              <a:ext cx="940569" cy="2199504"/>
            </a:xfrm>
            <a:prstGeom prst="rect">
              <a:avLst/>
            </a:prstGeom>
          </p:spPr>
        </p:pic>
      </p:grpSp>
      <p:pic>
        <p:nvPicPr>
          <p:cNvPr id="7174" name="Picture 6" descr="Hach HQ2100 Portable Multiparameter with Conductivity Electrode, 1 m ...">
            <a:extLst>
              <a:ext uri="{FF2B5EF4-FFF2-40B4-BE49-F238E27FC236}">
                <a16:creationId xmlns:a16="http://schemas.microsoft.com/office/drawing/2014/main" id="{0B9E4216-EE46-DF32-154D-599D49DE1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46" y="4333820"/>
            <a:ext cx="1872562" cy="187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Luxmètre professionnel - 400 000 Lux - Multisources lumineuses">
            <a:extLst>
              <a:ext uri="{FF2B5EF4-FFF2-40B4-BE49-F238E27FC236}">
                <a16:creationId xmlns:a16="http://schemas.microsoft.com/office/drawing/2014/main" id="{AA7DEBD6-8A3B-8386-8B52-9C14458CA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357" y="4243460"/>
            <a:ext cx="2053281" cy="205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B47BF56-4F76-4C6B-1B74-56AC20D052EE}"/>
              </a:ext>
            </a:extLst>
          </p:cNvPr>
          <p:cNvSpPr txBox="1"/>
          <p:nvPr/>
        </p:nvSpPr>
        <p:spPr>
          <a:xfrm>
            <a:off x="4033261" y="1726354"/>
            <a:ext cx="18630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pH</a:t>
            </a:r>
          </a:p>
          <a:p>
            <a:br>
              <a:rPr lang="fr-BE" dirty="0"/>
            </a:br>
            <a:r>
              <a:rPr lang="fr-BE" dirty="0"/>
              <a:t>papier</a:t>
            </a:r>
            <a:br>
              <a:rPr lang="fr-BE" dirty="0"/>
            </a:br>
            <a:r>
              <a:rPr lang="fr-BE" dirty="0"/>
              <a:t>Si besoin : sonde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E6AFBAD-3E31-9456-76CA-9F6BE1EADB9B}"/>
              </a:ext>
            </a:extLst>
          </p:cNvPr>
          <p:cNvSpPr txBox="1"/>
          <p:nvPr/>
        </p:nvSpPr>
        <p:spPr>
          <a:xfrm>
            <a:off x="4096149" y="4808435"/>
            <a:ext cx="10647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Lumière</a:t>
            </a:r>
            <a:br>
              <a:rPr lang="fr-BE" dirty="0"/>
            </a:br>
            <a:br>
              <a:rPr lang="fr-BE" dirty="0"/>
            </a:br>
            <a:r>
              <a:rPr lang="fr-BE" dirty="0"/>
              <a:t>luxmètre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952653A-3FE9-FD98-01BA-14E743209E42}"/>
              </a:ext>
            </a:extLst>
          </p:cNvPr>
          <p:cNvSpPr txBox="1"/>
          <p:nvPr/>
        </p:nvSpPr>
        <p:spPr>
          <a:xfrm>
            <a:off x="9181478" y="1864853"/>
            <a:ext cx="19111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Turbidité</a:t>
            </a:r>
          </a:p>
          <a:p>
            <a:br>
              <a:rPr lang="fr-BE" dirty="0"/>
            </a:br>
            <a:r>
              <a:rPr lang="fr-BE" dirty="0"/>
              <a:t>Disque de Secchi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15F7224-DF18-C8B7-5A04-17770B8F0D39}"/>
              </a:ext>
            </a:extLst>
          </p:cNvPr>
          <p:cNvSpPr txBox="1"/>
          <p:nvPr/>
        </p:nvSpPr>
        <p:spPr>
          <a:xfrm>
            <a:off x="9036908" y="4392937"/>
            <a:ext cx="273299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Sonde multiparamétrique</a:t>
            </a:r>
          </a:p>
          <a:p>
            <a:endParaRPr lang="fr-BE" dirty="0"/>
          </a:p>
          <a:p>
            <a:r>
              <a:rPr lang="fr-BE" dirty="0"/>
              <a:t>Température</a:t>
            </a:r>
            <a:br>
              <a:rPr lang="fr-BE" dirty="0"/>
            </a:br>
            <a:r>
              <a:rPr lang="fr-BE" dirty="0"/>
              <a:t>Oxygène</a:t>
            </a:r>
            <a:br>
              <a:rPr lang="fr-BE" dirty="0"/>
            </a:br>
            <a:r>
              <a:rPr lang="fr-BE" dirty="0"/>
              <a:t>Conductivité</a:t>
            </a:r>
            <a:br>
              <a:rPr lang="fr-BE" dirty="0"/>
            </a:br>
            <a:r>
              <a:rPr lang="fr-BE" dirty="0"/>
              <a:t>pH</a:t>
            </a:r>
          </a:p>
        </p:txBody>
      </p:sp>
    </p:spTree>
    <p:extLst>
      <p:ext uri="{BB962C8B-B14F-4D97-AF65-F5344CB8AC3E}">
        <p14:creationId xmlns:p14="http://schemas.microsoft.com/office/powerpoint/2010/main" val="2279771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5400B7-1F3E-F1FF-4E0A-F91B6C43B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Laboratoire</a:t>
            </a:r>
          </a:p>
        </p:txBody>
      </p:sp>
      <p:pic>
        <p:nvPicPr>
          <p:cNvPr id="8194" name="Picture 2" descr="Filtr8 Lab Filtration Vacuum Pump">
            <a:extLst>
              <a:ext uri="{FF2B5EF4-FFF2-40B4-BE49-F238E27FC236}">
                <a16:creationId xmlns:a16="http://schemas.microsoft.com/office/drawing/2014/main" id="{CA071463-69DB-FD93-BC07-12EE76457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51" y="2633250"/>
            <a:ext cx="2781088" cy="228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entrifugeuse - universal 32">
            <a:extLst>
              <a:ext uri="{FF2B5EF4-FFF2-40B4-BE49-F238E27FC236}">
                <a16:creationId xmlns:a16="http://schemas.microsoft.com/office/drawing/2014/main" id="{7A969794-6324-790F-8EF7-0DD723D0C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876" y="1795289"/>
            <a:ext cx="2781088" cy="326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Spectrophotomètre UV - visible - Pierron">
            <a:extLst>
              <a:ext uri="{FF2B5EF4-FFF2-40B4-BE49-F238E27FC236}">
                <a16:creationId xmlns:a16="http://schemas.microsoft.com/office/drawing/2014/main" id="{F4168C73-434F-FABC-DFE3-46912A734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901" y="2203620"/>
            <a:ext cx="2450757" cy="245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56D11B56-2EDD-C72C-9A9E-BDB7A9AFDDD1}"/>
              </a:ext>
            </a:extLst>
          </p:cNvPr>
          <p:cNvCxnSpPr/>
          <p:nvPr/>
        </p:nvCxnSpPr>
        <p:spPr>
          <a:xfrm flipH="1" flipV="1">
            <a:off x="1186249" y="2825578"/>
            <a:ext cx="461319" cy="1894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7DB50852-E136-DD4B-9870-338647449091}"/>
              </a:ext>
            </a:extLst>
          </p:cNvPr>
          <p:cNvCxnSpPr/>
          <p:nvPr/>
        </p:nvCxnSpPr>
        <p:spPr>
          <a:xfrm flipH="1" flipV="1">
            <a:off x="1186249" y="4081849"/>
            <a:ext cx="461319" cy="1894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0486AAF7-294D-2368-0329-BA935D912EA4}"/>
              </a:ext>
            </a:extLst>
          </p:cNvPr>
          <p:cNvSpPr txBox="1"/>
          <p:nvPr/>
        </p:nvSpPr>
        <p:spPr>
          <a:xfrm>
            <a:off x="22261" y="2456246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>
                <a:solidFill>
                  <a:srgbClr val="156082"/>
                </a:solidFill>
              </a:rPr>
              <a:t>Echantillon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8690603-30E2-4655-F1FF-05BE8ABD1790}"/>
              </a:ext>
            </a:extLst>
          </p:cNvPr>
          <p:cNvSpPr txBox="1"/>
          <p:nvPr/>
        </p:nvSpPr>
        <p:spPr>
          <a:xfrm>
            <a:off x="619804" y="3768140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>
                <a:solidFill>
                  <a:srgbClr val="156082"/>
                </a:solidFill>
              </a:rPr>
              <a:t>Vide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8992E8E-EAF1-C31B-E850-277631EC3650}"/>
              </a:ext>
            </a:extLst>
          </p:cNvPr>
          <p:cNvSpPr txBox="1"/>
          <p:nvPr/>
        </p:nvSpPr>
        <p:spPr>
          <a:xfrm>
            <a:off x="1038472" y="5404022"/>
            <a:ext cx="2061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Pompe de filtration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7F77392-7550-7EBA-023C-5BC2895FC95A}"/>
              </a:ext>
            </a:extLst>
          </p:cNvPr>
          <p:cNvSpPr txBox="1"/>
          <p:nvPr/>
        </p:nvSpPr>
        <p:spPr>
          <a:xfrm>
            <a:off x="5348400" y="5404022"/>
            <a:ext cx="1592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Centrifugeuse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4D62592-0AE3-AADA-9CB2-AD09603C9901}"/>
              </a:ext>
            </a:extLst>
          </p:cNvPr>
          <p:cNvSpPr txBox="1"/>
          <p:nvPr/>
        </p:nvSpPr>
        <p:spPr>
          <a:xfrm>
            <a:off x="8398198" y="5404022"/>
            <a:ext cx="35139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Spectrophotomètre</a:t>
            </a:r>
          </a:p>
          <a:p>
            <a:endParaRPr lang="fr-BE" dirty="0"/>
          </a:p>
          <a:p>
            <a:r>
              <a:rPr lang="fr-BE" dirty="0"/>
              <a:t>Quantification de pigments</a:t>
            </a:r>
          </a:p>
          <a:p>
            <a:r>
              <a:rPr lang="fr-BE" dirty="0"/>
              <a:t>Quantification de NO2, NO3, PO4</a:t>
            </a:r>
          </a:p>
        </p:txBody>
      </p:sp>
    </p:spTree>
    <p:extLst>
      <p:ext uri="{BB962C8B-B14F-4D97-AF65-F5344CB8AC3E}">
        <p14:creationId xmlns:p14="http://schemas.microsoft.com/office/powerpoint/2010/main" val="254517370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165</Words>
  <Application>Microsoft Office PowerPoint</Application>
  <PresentationFormat>Grand écran</PresentationFormat>
  <Paragraphs>57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Aptos</vt:lpstr>
      <vt:lpstr>Aptos Display</vt:lpstr>
      <vt:lpstr>Arial</vt:lpstr>
      <vt:lpstr>Wingdings</vt:lpstr>
      <vt:lpstr>Thème Office</vt:lpstr>
      <vt:lpstr>Matériel stage terrain</vt:lpstr>
      <vt:lpstr>Planctons - échantillonage</vt:lpstr>
      <vt:lpstr>Planctons - filtration</vt:lpstr>
      <vt:lpstr>Planctons -identifications</vt:lpstr>
      <vt:lpstr>Macroinvertébrés - échantillonage</vt:lpstr>
      <vt:lpstr>Macroinvertébrés - identification</vt:lpstr>
      <vt:lpstr>Hydromorphologie</vt:lpstr>
      <vt:lpstr>Physico-chimie</vt:lpstr>
      <vt:lpstr>Laboratoire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Germain Agazzi</dc:creator>
  <cp:lastModifiedBy>Germain Agazzi</cp:lastModifiedBy>
  <cp:revision>4</cp:revision>
  <dcterms:created xsi:type="dcterms:W3CDTF">2025-08-29T09:20:40Z</dcterms:created>
  <dcterms:modified xsi:type="dcterms:W3CDTF">2025-08-29T10:04:47Z</dcterms:modified>
</cp:coreProperties>
</file>