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10.xml" ContentType="application/vnd.openxmlformats-officedocument.presentationml.slideLayout+xml"/>
  <Override PartName="/ppt/theme/theme7.xml" ContentType="application/vnd.openxmlformats-officedocument.theme+xml"/>
  <Override PartName="/ppt/slideLayouts/slideLayout11.xml" ContentType="application/vnd.openxmlformats-officedocument.presentationml.slideLayout+xml"/>
  <Override PartName="/ppt/theme/theme8.xml" ContentType="application/vnd.openxmlformats-officedocument.theme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theme/theme10.xml" ContentType="application/vnd.openxmlformats-officedocument.theme+xml"/>
  <Override PartName="/ppt/slideLayouts/slideLayout14.xml" ContentType="application/vnd.openxmlformats-officedocument.presentationml.slideLayout+xml"/>
  <Override PartName="/ppt/theme/theme11.xml" ContentType="application/vnd.openxmlformats-officedocument.theme+xml"/>
  <Override PartName="/ppt/slideLayouts/slideLayout15.xml" ContentType="application/vnd.openxmlformats-officedocument.presentationml.slideLayout+xml"/>
  <Override PartName="/ppt/theme/theme12.xml" ContentType="application/vnd.openxmlformats-officedocument.theme+xml"/>
  <Override PartName="/ppt/slideLayouts/slideLayout16.xml" ContentType="application/vnd.openxmlformats-officedocument.presentationml.slideLayout+xml"/>
  <Override PartName="/ppt/theme/theme13.xml" ContentType="application/vnd.openxmlformats-officedocument.theme+xml"/>
  <Override PartName="/ppt/slideLayouts/slideLayout17.xml" ContentType="application/vnd.openxmlformats-officedocument.presentationml.slideLayout+xml"/>
  <Override PartName="/ppt/theme/theme14.xml" ContentType="application/vnd.openxmlformats-officedocument.theme+xml"/>
  <Override PartName="/ppt/slideLayouts/slideLayout18.xml" ContentType="application/vnd.openxmlformats-officedocument.presentationml.slideLayout+xml"/>
  <Override PartName="/ppt/theme/theme15.xml" ContentType="application/vnd.openxmlformats-officedocument.theme+xml"/>
  <Override PartName="/ppt/slideLayouts/slideLayout19.xml" ContentType="application/vnd.openxmlformats-officedocument.presentationml.slideLayout+xml"/>
  <Override PartName="/ppt/theme/theme16.xml" ContentType="application/vnd.openxmlformats-officedocument.theme+xml"/>
  <Override PartName="/ppt/slideLayouts/slideLayout20.xml" ContentType="application/vnd.openxmlformats-officedocument.presentationml.slideLayout+xml"/>
  <Override PartName="/ppt/theme/theme17.xml" ContentType="application/vnd.openxmlformats-officedocument.theme+xml"/>
  <Override PartName="/ppt/slideLayouts/slideLayout2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92" r:id="rId2"/>
    <p:sldMasterId id="2147483684" r:id="rId3"/>
    <p:sldMasterId id="2147483682" r:id="rId4"/>
    <p:sldMasterId id="2147483656" r:id="rId5"/>
    <p:sldMasterId id="2147483660" r:id="rId6"/>
    <p:sldMasterId id="2147483662" r:id="rId7"/>
    <p:sldMasterId id="2147483664" r:id="rId8"/>
    <p:sldMasterId id="2147483666" r:id="rId9"/>
    <p:sldMasterId id="2147483668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6" r:id="rId16"/>
    <p:sldMasterId id="2147483688" r:id="rId17"/>
    <p:sldMasterId id="2147483694" r:id="rId18"/>
  </p:sldMasterIdLst>
  <p:notesMasterIdLst>
    <p:notesMasterId r:id="rId40"/>
  </p:notesMasterIdLst>
  <p:sldIdLst>
    <p:sldId id="259" r:id="rId19"/>
    <p:sldId id="260" r:id="rId20"/>
    <p:sldId id="1532" r:id="rId21"/>
    <p:sldId id="1533" r:id="rId22"/>
    <p:sldId id="1512" r:id="rId23"/>
    <p:sldId id="1513" r:id="rId24"/>
    <p:sldId id="1519" r:id="rId25"/>
    <p:sldId id="1520" r:id="rId26"/>
    <p:sldId id="1521" r:id="rId27"/>
    <p:sldId id="1522" r:id="rId28"/>
    <p:sldId id="1523" r:id="rId29"/>
    <p:sldId id="1525" r:id="rId30"/>
    <p:sldId id="1526" r:id="rId31"/>
    <p:sldId id="1516" r:id="rId32"/>
    <p:sldId id="1531" r:id="rId33"/>
    <p:sldId id="1514" r:id="rId34"/>
    <p:sldId id="1527" r:id="rId35"/>
    <p:sldId id="1528" r:id="rId36"/>
    <p:sldId id="1529" r:id="rId37"/>
    <p:sldId id="1530" r:id="rId38"/>
    <p:sldId id="257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005D"/>
    <a:srgbClr val="FF4F00"/>
    <a:srgbClr val="00C998"/>
    <a:srgbClr val="E2141D"/>
    <a:srgbClr val="5A2311"/>
    <a:srgbClr val="9B800D"/>
    <a:srgbClr val="468ABD"/>
    <a:srgbClr val="008188"/>
    <a:srgbClr val="88005D"/>
    <a:srgbClr val="69A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62"/>
    <p:restoredTop sz="95091"/>
  </p:normalViewPr>
  <p:slideViewPr>
    <p:cSldViewPr snapToGrid="0" snapToObjects="1">
      <p:cViewPr varScale="1">
        <p:scale>
          <a:sx n="105" d="100"/>
          <a:sy n="105" d="100"/>
        </p:scale>
        <p:origin x="208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8E6BF2-92A2-9440-9403-48F202791670}" type="doc">
      <dgm:prSet loTypeId="urn:microsoft.com/office/officeart/2005/8/layout/cycle6" loCatId="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B6A6D998-9F78-4043-83D7-A59CE6F2385D}">
      <dgm:prSet phldrT="[Text]"/>
      <dgm:spPr/>
      <dgm:t>
        <a:bodyPr/>
        <a:lstStyle/>
        <a:p>
          <a:r>
            <a:rPr lang="en-GB" dirty="0"/>
            <a:t>Scalability</a:t>
          </a:r>
        </a:p>
      </dgm:t>
    </dgm:pt>
    <dgm:pt modelId="{983863ED-E8E2-6A45-8703-3F261FAEC252}" type="parTrans" cxnId="{57351C47-99F7-C646-AC89-4FE898633848}">
      <dgm:prSet/>
      <dgm:spPr/>
      <dgm:t>
        <a:bodyPr/>
        <a:lstStyle/>
        <a:p>
          <a:endParaRPr lang="en-GB"/>
        </a:p>
      </dgm:t>
    </dgm:pt>
    <dgm:pt modelId="{8AA5B1BC-6787-A348-8272-4792587D20CC}" type="sibTrans" cxnId="{57351C47-99F7-C646-AC89-4FE898633848}">
      <dgm:prSet/>
      <dgm:spPr/>
      <dgm:t>
        <a:bodyPr/>
        <a:lstStyle/>
        <a:p>
          <a:endParaRPr lang="en-GB"/>
        </a:p>
      </dgm:t>
    </dgm:pt>
    <dgm:pt modelId="{FBCA4658-79D6-E948-8395-DDB5053186CA}">
      <dgm:prSet phldrT="[Text]"/>
      <dgm:spPr/>
      <dgm:t>
        <a:bodyPr/>
        <a:lstStyle/>
        <a:p>
          <a:r>
            <a:rPr lang="en-GB" dirty="0"/>
            <a:t>Sustainability</a:t>
          </a:r>
        </a:p>
      </dgm:t>
    </dgm:pt>
    <dgm:pt modelId="{9CA5410B-AEC4-BE48-9507-CF2487A105C8}" type="parTrans" cxnId="{D73FAF7E-1087-704F-9023-27FC85B23DA4}">
      <dgm:prSet/>
      <dgm:spPr/>
      <dgm:t>
        <a:bodyPr/>
        <a:lstStyle/>
        <a:p>
          <a:endParaRPr lang="en-GB"/>
        </a:p>
      </dgm:t>
    </dgm:pt>
    <dgm:pt modelId="{63870494-48D8-BA42-A1E8-132F06EA0D5E}" type="sibTrans" cxnId="{D73FAF7E-1087-704F-9023-27FC85B23DA4}">
      <dgm:prSet/>
      <dgm:spPr/>
      <dgm:t>
        <a:bodyPr/>
        <a:lstStyle/>
        <a:p>
          <a:endParaRPr lang="en-GB"/>
        </a:p>
      </dgm:t>
    </dgm:pt>
    <dgm:pt modelId="{E3EE6A15-633E-DE4E-9F24-FDE34CAA7876}">
      <dgm:prSet phldrT="[Text]"/>
      <dgm:spPr/>
      <dgm:t>
        <a:bodyPr/>
        <a:lstStyle/>
        <a:p>
          <a:r>
            <a:rPr lang="en-GB" dirty="0"/>
            <a:t>Single source of truth </a:t>
          </a:r>
        </a:p>
      </dgm:t>
    </dgm:pt>
    <dgm:pt modelId="{2B37C423-C0A3-0D43-A2E0-9ECEDE53106B}" type="parTrans" cxnId="{8889188C-C069-F34F-9630-C9BE0F3C19DE}">
      <dgm:prSet/>
      <dgm:spPr/>
      <dgm:t>
        <a:bodyPr/>
        <a:lstStyle/>
        <a:p>
          <a:endParaRPr lang="en-GB"/>
        </a:p>
      </dgm:t>
    </dgm:pt>
    <dgm:pt modelId="{15CE0E69-C986-674D-80A4-599C94BB264F}" type="sibTrans" cxnId="{8889188C-C069-F34F-9630-C9BE0F3C19DE}">
      <dgm:prSet/>
      <dgm:spPr/>
      <dgm:t>
        <a:bodyPr/>
        <a:lstStyle/>
        <a:p>
          <a:endParaRPr lang="en-GB"/>
        </a:p>
      </dgm:t>
    </dgm:pt>
    <dgm:pt modelId="{3204FD5C-329A-B240-99B8-2B1271CFD4C2}">
      <dgm:prSet phldrT="[Text]"/>
      <dgm:spPr/>
      <dgm:t>
        <a:bodyPr/>
        <a:lstStyle/>
        <a:p>
          <a:r>
            <a:rPr lang="en-GB" dirty="0"/>
            <a:t>User-orientation</a:t>
          </a:r>
        </a:p>
      </dgm:t>
    </dgm:pt>
    <dgm:pt modelId="{9D45D244-775D-EB4B-8794-17F7FFC46539}" type="parTrans" cxnId="{F0F1AFF6-2CEF-0A48-939B-3BC1E530AE59}">
      <dgm:prSet/>
      <dgm:spPr/>
      <dgm:t>
        <a:bodyPr/>
        <a:lstStyle/>
        <a:p>
          <a:endParaRPr lang="en-GB"/>
        </a:p>
      </dgm:t>
    </dgm:pt>
    <dgm:pt modelId="{129FB510-2668-2C4E-9ED6-C9004A652E3B}" type="sibTrans" cxnId="{F0F1AFF6-2CEF-0A48-939B-3BC1E530AE59}">
      <dgm:prSet/>
      <dgm:spPr/>
      <dgm:t>
        <a:bodyPr/>
        <a:lstStyle/>
        <a:p>
          <a:endParaRPr lang="en-GB"/>
        </a:p>
      </dgm:t>
    </dgm:pt>
    <dgm:pt modelId="{0E9ECC46-50C4-694D-8157-33517FC9519E}">
      <dgm:prSet/>
      <dgm:spPr/>
      <dgm:t>
        <a:bodyPr/>
        <a:lstStyle/>
        <a:p>
          <a:r>
            <a:rPr lang="en-GB" dirty="0"/>
            <a:t>Modularity</a:t>
          </a:r>
        </a:p>
      </dgm:t>
    </dgm:pt>
    <dgm:pt modelId="{EFF45629-BC31-E34D-B885-CADD7523A275}" type="parTrans" cxnId="{06E1AC05-901C-1344-B512-F9B0BEBB2E99}">
      <dgm:prSet/>
      <dgm:spPr/>
      <dgm:t>
        <a:bodyPr/>
        <a:lstStyle/>
        <a:p>
          <a:endParaRPr lang="en-GB"/>
        </a:p>
      </dgm:t>
    </dgm:pt>
    <dgm:pt modelId="{59C20154-27FF-8647-ABFB-9E57E80E829F}" type="sibTrans" cxnId="{06E1AC05-901C-1344-B512-F9B0BEBB2E99}">
      <dgm:prSet/>
      <dgm:spPr/>
      <dgm:t>
        <a:bodyPr/>
        <a:lstStyle/>
        <a:p>
          <a:endParaRPr lang="en-GB"/>
        </a:p>
      </dgm:t>
    </dgm:pt>
    <dgm:pt modelId="{4DE6D031-5834-8746-AC4F-F432C91F38A2}" type="pres">
      <dgm:prSet presAssocID="{9B8E6BF2-92A2-9440-9403-48F202791670}" presName="cycle" presStyleCnt="0">
        <dgm:presLayoutVars>
          <dgm:dir/>
          <dgm:resizeHandles val="exact"/>
        </dgm:presLayoutVars>
      </dgm:prSet>
      <dgm:spPr/>
    </dgm:pt>
    <dgm:pt modelId="{31A7B552-D470-B04D-AA80-8A64ED662318}" type="pres">
      <dgm:prSet presAssocID="{0E9ECC46-50C4-694D-8157-33517FC9519E}" presName="node" presStyleLbl="node1" presStyleIdx="0" presStyleCnt="5">
        <dgm:presLayoutVars>
          <dgm:bulletEnabled val="1"/>
        </dgm:presLayoutVars>
      </dgm:prSet>
      <dgm:spPr/>
    </dgm:pt>
    <dgm:pt modelId="{AA71FCD8-68E1-4642-B83D-728219A1692E}" type="pres">
      <dgm:prSet presAssocID="{0E9ECC46-50C4-694D-8157-33517FC9519E}" presName="spNode" presStyleCnt="0"/>
      <dgm:spPr/>
    </dgm:pt>
    <dgm:pt modelId="{C3F616CB-99E5-F941-9400-2F4385399E31}" type="pres">
      <dgm:prSet presAssocID="{59C20154-27FF-8647-ABFB-9E57E80E829F}" presName="sibTrans" presStyleLbl="sibTrans1D1" presStyleIdx="0" presStyleCnt="5"/>
      <dgm:spPr/>
    </dgm:pt>
    <dgm:pt modelId="{74746D7C-790A-E245-9CA2-82B1FED5B79E}" type="pres">
      <dgm:prSet presAssocID="{B6A6D998-9F78-4043-83D7-A59CE6F2385D}" presName="node" presStyleLbl="node1" presStyleIdx="1" presStyleCnt="5">
        <dgm:presLayoutVars>
          <dgm:bulletEnabled val="1"/>
        </dgm:presLayoutVars>
      </dgm:prSet>
      <dgm:spPr/>
    </dgm:pt>
    <dgm:pt modelId="{1A18CFF4-D472-8F4D-94AC-E8B6B2A3868F}" type="pres">
      <dgm:prSet presAssocID="{B6A6D998-9F78-4043-83D7-A59CE6F2385D}" presName="spNode" presStyleCnt="0"/>
      <dgm:spPr/>
    </dgm:pt>
    <dgm:pt modelId="{801E0D3C-8A76-834A-A55A-86F700091D35}" type="pres">
      <dgm:prSet presAssocID="{8AA5B1BC-6787-A348-8272-4792587D20CC}" presName="sibTrans" presStyleLbl="sibTrans1D1" presStyleIdx="1" presStyleCnt="5"/>
      <dgm:spPr/>
    </dgm:pt>
    <dgm:pt modelId="{785B0CA2-7938-3044-A1EC-AACC36ABB021}" type="pres">
      <dgm:prSet presAssocID="{3204FD5C-329A-B240-99B8-2B1271CFD4C2}" presName="node" presStyleLbl="node1" presStyleIdx="2" presStyleCnt="5">
        <dgm:presLayoutVars>
          <dgm:bulletEnabled val="1"/>
        </dgm:presLayoutVars>
      </dgm:prSet>
      <dgm:spPr/>
    </dgm:pt>
    <dgm:pt modelId="{07AE56EA-9D99-FC45-B2E9-99F7E80F4C4B}" type="pres">
      <dgm:prSet presAssocID="{3204FD5C-329A-B240-99B8-2B1271CFD4C2}" presName="spNode" presStyleCnt="0"/>
      <dgm:spPr/>
    </dgm:pt>
    <dgm:pt modelId="{2702B8B5-67D8-E04E-8F7A-49839247501A}" type="pres">
      <dgm:prSet presAssocID="{129FB510-2668-2C4E-9ED6-C9004A652E3B}" presName="sibTrans" presStyleLbl="sibTrans1D1" presStyleIdx="2" presStyleCnt="5"/>
      <dgm:spPr/>
    </dgm:pt>
    <dgm:pt modelId="{3FE9BFAF-64EB-1342-8091-6FBA8B047F69}" type="pres">
      <dgm:prSet presAssocID="{E3EE6A15-633E-DE4E-9F24-FDE34CAA7876}" presName="node" presStyleLbl="node1" presStyleIdx="3" presStyleCnt="5">
        <dgm:presLayoutVars>
          <dgm:bulletEnabled val="1"/>
        </dgm:presLayoutVars>
      </dgm:prSet>
      <dgm:spPr/>
    </dgm:pt>
    <dgm:pt modelId="{9972EA53-7DFB-5B45-92DF-2D20F4D0913C}" type="pres">
      <dgm:prSet presAssocID="{E3EE6A15-633E-DE4E-9F24-FDE34CAA7876}" presName="spNode" presStyleCnt="0"/>
      <dgm:spPr/>
    </dgm:pt>
    <dgm:pt modelId="{43B5B275-27DC-0644-9EBE-2D8729420DE5}" type="pres">
      <dgm:prSet presAssocID="{15CE0E69-C986-674D-80A4-599C94BB264F}" presName="sibTrans" presStyleLbl="sibTrans1D1" presStyleIdx="3" presStyleCnt="5"/>
      <dgm:spPr/>
    </dgm:pt>
    <dgm:pt modelId="{4A9329BC-379E-5A4A-AEBF-3385D6B9A4B3}" type="pres">
      <dgm:prSet presAssocID="{FBCA4658-79D6-E948-8395-DDB5053186CA}" presName="node" presStyleLbl="node1" presStyleIdx="4" presStyleCnt="5">
        <dgm:presLayoutVars>
          <dgm:bulletEnabled val="1"/>
        </dgm:presLayoutVars>
      </dgm:prSet>
      <dgm:spPr/>
    </dgm:pt>
    <dgm:pt modelId="{5CBA18F5-2F96-894E-B88D-51EEFDB4F96D}" type="pres">
      <dgm:prSet presAssocID="{FBCA4658-79D6-E948-8395-DDB5053186CA}" presName="spNode" presStyleCnt="0"/>
      <dgm:spPr/>
    </dgm:pt>
    <dgm:pt modelId="{EE9238A0-6222-1647-8970-6B4E7F0ABB06}" type="pres">
      <dgm:prSet presAssocID="{63870494-48D8-BA42-A1E8-132F06EA0D5E}" presName="sibTrans" presStyleLbl="sibTrans1D1" presStyleIdx="4" presStyleCnt="5"/>
      <dgm:spPr/>
    </dgm:pt>
  </dgm:ptLst>
  <dgm:cxnLst>
    <dgm:cxn modelId="{06E1AC05-901C-1344-B512-F9B0BEBB2E99}" srcId="{9B8E6BF2-92A2-9440-9403-48F202791670}" destId="{0E9ECC46-50C4-694D-8157-33517FC9519E}" srcOrd="0" destOrd="0" parTransId="{EFF45629-BC31-E34D-B885-CADD7523A275}" sibTransId="{59C20154-27FF-8647-ABFB-9E57E80E829F}"/>
    <dgm:cxn modelId="{4C764419-6078-6144-B5A0-B06EA3F7FEC8}" type="presOf" srcId="{3204FD5C-329A-B240-99B8-2B1271CFD4C2}" destId="{785B0CA2-7938-3044-A1EC-AACC36ABB021}" srcOrd="0" destOrd="0" presId="urn:microsoft.com/office/officeart/2005/8/layout/cycle6"/>
    <dgm:cxn modelId="{C5A1583A-8872-304E-A8E0-31D1CCE00759}" type="presOf" srcId="{B6A6D998-9F78-4043-83D7-A59CE6F2385D}" destId="{74746D7C-790A-E245-9CA2-82B1FED5B79E}" srcOrd="0" destOrd="0" presId="urn:microsoft.com/office/officeart/2005/8/layout/cycle6"/>
    <dgm:cxn modelId="{6E60523F-3A89-544A-AB08-BE797B620FEB}" type="presOf" srcId="{FBCA4658-79D6-E948-8395-DDB5053186CA}" destId="{4A9329BC-379E-5A4A-AEBF-3385D6B9A4B3}" srcOrd="0" destOrd="0" presId="urn:microsoft.com/office/officeart/2005/8/layout/cycle6"/>
    <dgm:cxn modelId="{57351C47-99F7-C646-AC89-4FE898633848}" srcId="{9B8E6BF2-92A2-9440-9403-48F202791670}" destId="{B6A6D998-9F78-4043-83D7-A59CE6F2385D}" srcOrd="1" destOrd="0" parTransId="{983863ED-E8E2-6A45-8703-3F261FAEC252}" sibTransId="{8AA5B1BC-6787-A348-8272-4792587D20CC}"/>
    <dgm:cxn modelId="{97E2BD4D-91DC-6A4E-8CCF-0090DCF424B7}" type="presOf" srcId="{E3EE6A15-633E-DE4E-9F24-FDE34CAA7876}" destId="{3FE9BFAF-64EB-1342-8091-6FBA8B047F69}" srcOrd="0" destOrd="0" presId="urn:microsoft.com/office/officeart/2005/8/layout/cycle6"/>
    <dgm:cxn modelId="{B5387855-F15D-0A40-B045-CFFA5619497A}" type="presOf" srcId="{0E9ECC46-50C4-694D-8157-33517FC9519E}" destId="{31A7B552-D470-B04D-AA80-8A64ED662318}" srcOrd="0" destOrd="0" presId="urn:microsoft.com/office/officeart/2005/8/layout/cycle6"/>
    <dgm:cxn modelId="{F79CB473-B6F9-F840-9068-34DCF9FB0FB0}" type="presOf" srcId="{8AA5B1BC-6787-A348-8272-4792587D20CC}" destId="{801E0D3C-8A76-834A-A55A-86F700091D35}" srcOrd="0" destOrd="0" presId="urn:microsoft.com/office/officeart/2005/8/layout/cycle6"/>
    <dgm:cxn modelId="{D73FAF7E-1087-704F-9023-27FC85B23DA4}" srcId="{9B8E6BF2-92A2-9440-9403-48F202791670}" destId="{FBCA4658-79D6-E948-8395-DDB5053186CA}" srcOrd="4" destOrd="0" parTransId="{9CA5410B-AEC4-BE48-9507-CF2487A105C8}" sibTransId="{63870494-48D8-BA42-A1E8-132F06EA0D5E}"/>
    <dgm:cxn modelId="{8889188C-C069-F34F-9630-C9BE0F3C19DE}" srcId="{9B8E6BF2-92A2-9440-9403-48F202791670}" destId="{E3EE6A15-633E-DE4E-9F24-FDE34CAA7876}" srcOrd="3" destOrd="0" parTransId="{2B37C423-C0A3-0D43-A2E0-9ECEDE53106B}" sibTransId="{15CE0E69-C986-674D-80A4-599C94BB264F}"/>
    <dgm:cxn modelId="{84C12AA6-CD9C-BC4F-A1C8-12F0C684C920}" type="presOf" srcId="{15CE0E69-C986-674D-80A4-599C94BB264F}" destId="{43B5B275-27DC-0644-9EBE-2D8729420DE5}" srcOrd="0" destOrd="0" presId="urn:microsoft.com/office/officeart/2005/8/layout/cycle6"/>
    <dgm:cxn modelId="{186073B8-2E40-7845-8432-F5360BF3426F}" type="presOf" srcId="{59C20154-27FF-8647-ABFB-9E57E80E829F}" destId="{C3F616CB-99E5-F941-9400-2F4385399E31}" srcOrd="0" destOrd="0" presId="urn:microsoft.com/office/officeart/2005/8/layout/cycle6"/>
    <dgm:cxn modelId="{79E2E7BB-A099-5A4B-B679-8D1A1F875773}" type="presOf" srcId="{129FB510-2668-2C4E-9ED6-C9004A652E3B}" destId="{2702B8B5-67D8-E04E-8F7A-49839247501A}" srcOrd="0" destOrd="0" presId="urn:microsoft.com/office/officeart/2005/8/layout/cycle6"/>
    <dgm:cxn modelId="{7AD853C3-6EB3-4545-ACB7-CE4123C3D88A}" type="presOf" srcId="{63870494-48D8-BA42-A1E8-132F06EA0D5E}" destId="{EE9238A0-6222-1647-8970-6B4E7F0ABB06}" srcOrd="0" destOrd="0" presId="urn:microsoft.com/office/officeart/2005/8/layout/cycle6"/>
    <dgm:cxn modelId="{D4EE81DF-66E2-164B-8DF1-61F578401120}" type="presOf" srcId="{9B8E6BF2-92A2-9440-9403-48F202791670}" destId="{4DE6D031-5834-8746-AC4F-F432C91F38A2}" srcOrd="0" destOrd="0" presId="urn:microsoft.com/office/officeart/2005/8/layout/cycle6"/>
    <dgm:cxn modelId="{F0F1AFF6-2CEF-0A48-939B-3BC1E530AE59}" srcId="{9B8E6BF2-92A2-9440-9403-48F202791670}" destId="{3204FD5C-329A-B240-99B8-2B1271CFD4C2}" srcOrd="2" destOrd="0" parTransId="{9D45D244-775D-EB4B-8794-17F7FFC46539}" sibTransId="{129FB510-2668-2C4E-9ED6-C9004A652E3B}"/>
    <dgm:cxn modelId="{4F7E55ED-70C4-494B-B067-267CE4B90F72}" type="presParOf" srcId="{4DE6D031-5834-8746-AC4F-F432C91F38A2}" destId="{31A7B552-D470-B04D-AA80-8A64ED662318}" srcOrd="0" destOrd="0" presId="urn:microsoft.com/office/officeart/2005/8/layout/cycle6"/>
    <dgm:cxn modelId="{F4F960AB-2499-7F4D-BD58-655E1AF59E6E}" type="presParOf" srcId="{4DE6D031-5834-8746-AC4F-F432C91F38A2}" destId="{AA71FCD8-68E1-4642-B83D-728219A1692E}" srcOrd="1" destOrd="0" presId="urn:microsoft.com/office/officeart/2005/8/layout/cycle6"/>
    <dgm:cxn modelId="{F06EA3A8-5DCA-314E-8AA9-8BEDBD644885}" type="presParOf" srcId="{4DE6D031-5834-8746-AC4F-F432C91F38A2}" destId="{C3F616CB-99E5-F941-9400-2F4385399E31}" srcOrd="2" destOrd="0" presId="urn:microsoft.com/office/officeart/2005/8/layout/cycle6"/>
    <dgm:cxn modelId="{4D4CF2D4-2FAF-F646-85E7-40A781581B50}" type="presParOf" srcId="{4DE6D031-5834-8746-AC4F-F432C91F38A2}" destId="{74746D7C-790A-E245-9CA2-82B1FED5B79E}" srcOrd="3" destOrd="0" presId="urn:microsoft.com/office/officeart/2005/8/layout/cycle6"/>
    <dgm:cxn modelId="{1ACA77B7-4B3F-3A46-A192-B7416038CEA0}" type="presParOf" srcId="{4DE6D031-5834-8746-AC4F-F432C91F38A2}" destId="{1A18CFF4-D472-8F4D-94AC-E8B6B2A3868F}" srcOrd="4" destOrd="0" presId="urn:microsoft.com/office/officeart/2005/8/layout/cycle6"/>
    <dgm:cxn modelId="{8635D593-8BDD-5740-80F1-ADB3F36D68DF}" type="presParOf" srcId="{4DE6D031-5834-8746-AC4F-F432C91F38A2}" destId="{801E0D3C-8A76-834A-A55A-86F700091D35}" srcOrd="5" destOrd="0" presId="urn:microsoft.com/office/officeart/2005/8/layout/cycle6"/>
    <dgm:cxn modelId="{FD498599-4065-E048-8D6A-FAC12A762385}" type="presParOf" srcId="{4DE6D031-5834-8746-AC4F-F432C91F38A2}" destId="{785B0CA2-7938-3044-A1EC-AACC36ABB021}" srcOrd="6" destOrd="0" presId="urn:microsoft.com/office/officeart/2005/8/layout/cycle6"/>
    <dgm:cxn modelId="{14DB307A-552E-D849-89A6-0AE242673E8E}" type="presParOf" srcId="{4DE6D031-5834-8746-AC4F-F432C91F38A2}" destId="{07AE56EA-9D99-FC45-B2E9-99F7E80F4C4B}" srcOrd="7" destOrd="0" presId="urn:microsoft.com/office/officeart/2005/8/layout/cycle6"/>
    <dgm:cxn modelId="{769B9390-ED13-654F-B129-5B108C7ED6C1}" type="presParOf" srcId="{4DE6D031-5834-8746-AC4F-F432C91F38A2}" destId="{2702B8B5-67D8-E04E-8F7A-49839247501A}" srcOrd="8" destOrd="0" presId="urn:microsoft.com/office/officeart/2005/8/layout/cycle6"/>
    <dgm:cxn modelId="{908777AD-DCC9-C742-84C2-DB30C0F043B5}" type="presParOf" srcId="{4DE6D031-5834-8746-AC4F-F432C91F38A2}" destId="{3FE9BFAF-64EB-1342-8091-6FBA8B047F69}" srcOrd="9" destOrd="0" presId="urn:microsoft.com/office/officeart/2005/8/layout/cycle6"/>
    <dgm:cxn modelId="{3F6D476D-C408-9248-B754-5F5A3F904A9B}" type="presParOf" srcId="{4DE6D031-5834-8746-AC4F-F432C91F38A2}" destId="{9972EA53-7DFB-5B45-92DF-2D20F4D0913C}" srcOrd="10" destOrd="0" presId="urn:microsoft.com/office/officeart/2005/8/layout/cycle6"/>
    <dgm:cxn modelId="{333AF904-17E2-004D-93C9-AA64DCBA3454}" type="presParOf" srcId="{4DE6D031-5834-8746-AC4F-F432C91F38A2}" destId="{43B5B275-27DC-0644-9EBE-2D8729420DE5}" srcOrd="11" destOrd="0" presId="urn:microsoft.com/office/officeart/2005/8/layout/cycle6"/>
    <dgm:cxn modelId="{5DD54E12-1824-644B-96A9-9BC9D38AD6F0}" type="presParOf" srcId="{4DE6D031-5834-8746-AC4F-F432C91F38A2}" destId="{4A9329BC-379E-5A4A-AEBF-3385D6B9A4B3}" srcOrd="12" destOrd="0" presId="urn:microsoft.com/office/officeart/2005/8/layout/cycle6"/>
    <dgm:cxn modelId="{C0CF1528-79B2-E344-ADE1-2ADDF1F98654}" type="presParOf" srcId="{4DE6D031-5834-8746-AC4F-F432C91F38A2}" destId="{5CBA18F5-2F96-894E-B88D-51EEFDB4F96D}" srcOrd="13" destOrd="0" presId="urn:microsoft.com/office/officeart/2005/8/layout/cycle6"/>
    <dgm:cxn modelId="{78A429F4-760C-FD45-8429-C6645B607E3C}" type="presParOf" srcId="{4DE6D031-5834-8746-AC4F-F432C91F38A2}" destId="{EE9238A0-6222-1647-8970-6B4E7F0ABB0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7B552-D470-B04D-AA80-8A64ED662318}">
      <dsp:nvSpPr>
        <dsp:cNvPr id="0" name=""/>
        <dsp:cNvSpPr/>
      </dsp:nvSpPr>
      <dsp:spPr>
        <a:xfrm>
          <a:off x="2223405" y="118"/>
          <a:ext cx="1273709" cy="82791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Modularity</a:t>
          </a:r>
        </a:p>
      </dsp:txBody>
      <dsp:txXfrm>
        <a:off x="2263820" y="40533"/>
        <a:ext cx="1192879" cy="747081"/>
      </dsp:txXfrm>
    </dsp:sp>
    <dsp:sp modelId="{C3F616CB-99E5-F941-9400-2F4385399E31}">
      <dsp:nvSpPr>
        <dsp:cNvPr id="0" name=""/>
        <dsp:cNvSpPr/>
      </dsp:nvSpPr>
      <dsp:spPr>
        <a:xfrm>
          <a:off x="1206661" y="414073"/>
          <a:ext cx="3307198" cy="3307198"/>
        </a:xfrm>
        <a:custGeom>
          <a:avLst/>
          <a:gdLst/>
          <a:ahLst/>
          <a:cxnLst/>
          <a:rect l="0" t="0" r="0" b="0"/>
          <a:pathLst>
            <a:path>
              <a:moveTo>
                <a:pt x="2299198" y="131235"/>
              </a:moveTo>
              <a:arcTo wR="1653599" hR="1653599" stAng="17578839" swAng="1960775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46D7C-790A-E245-9CA2-82B1FED5B79E}">
      <dsp:nvSpPr>
        <dsp:cNvPr id="0" name=""/>
        <dsp:cNvSpPr/>
      </dsp:nvSpPr>
      <dsp:spPr>
        <a:xfrm>
          <a:off x="3796071" y="1142727"/>
          <a:ext cx="1273709" cy="827911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Scalability</a:t>
          </a:r>
        </a:p>
      </dsp:txBody>
      <dsp:txXfrm>
        <a:off x="3836486" y="1183142"/>
        <a:ext cx="1192879" cy="747081"/>
      </dsp:txXfrm>
    </dsp:sp>
    <dsp:sp modelId="{801E0D3C-8A76-834A-A55A-86F700091D35}">
      <dsp:nvSpPr>
        <dsp:cNvPr id="0" name=""/>
        <dsp:cNvSpPr/>
      </dsp:nvSpPr>
      <dsp:spPr>
        <a:xfrm>
          <a:off x="1206661" y="414073"/>
          <a:ext cx="3307198" cy="3307198"/>
        </a:xfrm>
        <a:custGeom>
          <a:avLst/>
          <a:gdLst/>
          <a:ahLst/>
          <a:cxnLst/>
          <a:rect l="0" t="0" r="0" b="0"/>
          <a:pathLst>
            <a:path>
              <a:moveTo>
                <a:pt x="3304936" y="1567132"/>
              </a:moveTo>
              <a:arcTo wR="1653599" hR="1653599" stAng="21420157" swAng="2195717"/>
            </a:path>
          </a:pathLst>
        </a:custGeom>
        <a:noFill/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B0CA2-7938-3044-A1EC-AACC36ABB021}">
      <dsp:nvSpPr>
        <dsp:cNvPr id="0" name=""/>
        <dsp:cNvSpPr/>
      </dsp:nvSpPr>
      <dsp:spPr>
        <a:xfrm>
          <a:off x="3195366" y="2991507"/>
          <a:ext cx="1273709" cy="827911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User-orientation</a:t>
          </a:r>
        </a:p>
      </dsp:txBody>
      <dsp:txXfrm>
        <a:off x="3235781" y="3031922"/>
        <a:ext cx="1192879" cy="747081"/>
      </dsp:txXfrm>
    </dsp:sp>
    <dsp:sp modelId="{2702B8B5-67D8-E04E-8F7A-49839247501A}">
      <dsp:nvSpPr>
        <dsp:cNvPr id="0" name=""/>
        <dsp:cNvSpPr/>
      </dsp:nvSpPr>
      <dsp:spPr>
        <a:xfrm>
          <a:off x="1206661" y="414073"/>
          <a:ext cx="3307198" cy="3307198"/>
        </a:xfrm>
        <a:custGeom>
          <a:avLst/>
          <a:gdLst/>
          <a:ahLst/>
          <a:cxnLst/>
          <a:rect l="0" t="0" r="0" b="0"/>
          <a:pathLst>
            <a:path>
              <a:moveTo>
                <a:pt x="1982139" y="3274232"/>
              </a:moveTo>
              <a:arcTo wR="1653599" hR="1653599" stAng="4712406" swAng="1375188"/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E9BFAF-64EB-1342-8091-6FBA8B047F69}">
      <dsp:nvSpPr>
        <dsp:cNvPr id="0" name=""/>
        <dsp:cNvSpPr/>
      </dsp:nvSpPr>
      <dsp:spPr>
        <a:xfrm>
          <a:off x="1251444" y="2991507"/>
          <a:ext cx="1273709" cy="827911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Single source of truth </a:t>
          </a:r>
        </a:p>
      </dsp:txBody>
      <dsp:txXfrm>
        <a:off x="1291859" y="3031922"/>
        <a:ext cx="1192879" cy="747081"/>
      </dsp:txXfrm>
    </dsp:sp>
    <dsp:sp modelId="{43B5B275-27DC-0644-9EBE-2D8729420DE5}">
      <dsp:nvSpPr>
        <dsp:cNvPr id="0" name=""/>
        <dsp:cNvSpPr/>
      </dsp:nvSpPr>
      <dsp:spPr>
        <a:xfrm>
          <a:off x="1206661" y="414073"/>
          <a:ext cx="3307198" cy="3307198"/>
        </a:xfrm>
        <a:custGeom>
          <a:avLst/>
          <a:gdLst/>
          <a:ahLst/>
          <a:cxnLst/>
          <a:rect l="0" t="0" r="0" b="0"/>
          <a:pathLst>
            <a:path>
              <a:moveTo>
                <a:pt x="276247" y="2568636"/>
              </a:moveTo>
              <a:arcTo wR="1653599" hR="1653599" stAng="8784126" swAng="2195717"/>
            </a:path>
          </a:pathLst>
        </a:custGeom>
        <a:noFill/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329BC-379E-5A4A-AEBF-3385D6B9A4B3}">
      <dsp:nvSpPr>
        <dsp:cNvPr id="0" name=""/>
        <dsp:cNvSpPr/>
      </dsp:nvSpPr>
      <dsp:spPr>
        <a:xfrm>
          <a:off x="650739" y="1142727"/>
          <a:ext cx="1273709" cy="827911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Sustainability</a:t>
          </a:r>
        </a:p>
      </dsp:txBody>
      <dsp:txXfrm>
        <a:off x="691154" y="1183142"/>
        <a:ext cx="1192879" cy="747081"/>
      </dsp:txXfrm>
    </dsp:sp>
    <dsp:sp modelId="{EE9238A0-6222-1647-8970-6B4E7F0ABB06}">
      <dsp:nvSpPr>
        <dsp:cNvPr id="0" name=""/>
        <dsp:cNvSpPr/>
      </dsp:nvSpPr>
      <dsp:spPr>
        <a:xfrm>
          <a:off x="1206661" y="414073"/>
          <a:ext cx="3307198" cy="3307198"/>
        </a:xfrm>
        <a:custGeom>
          <a:avLst/>
          <a:gdLst/>
          <a:ahLst/>
          <a:cxnLst/>
          <a:rect l="0" t="0" r="0" b="0"/>
          <a:pathLst>
            <a:path>
              <a:moveTo>
                <a:pt x="288210" y="720805"/>
              </a:moveTo>
              <a:arcTo wR="1653599" hR="1653599" stAng="12860386" swAng="1960775"/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E224E-2046-0D4F-8FAA-76DE18A2A064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1156-54A9-994A-82BB-BC5A9BC7BA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71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A8F53-A0CC-7F05-5A0C-75EBEB1A6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C93409-0C95-5F51-4BC4-A77B8AE0B8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D8347-3632-ECFB-AB19-FC4A83EFE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084EF-8D02-27B9-BF8E-494497078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825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788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868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819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34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928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371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837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263" lvl="0" indent="0">
              <a:spcBef>
                <a:spcPts val="300"/>
              </a:spcBef>
              <a:buSzPct val="90000"/>
              <a:buFont typeface="Wingdings" pitchFamily="2" charset="2"/>
              <a:buNone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195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608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503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506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280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01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73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697392" y="6234478"/>
            <a:ext cx="566420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218006" y="6234988"/>
            <a:ext cx="720460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61884" y="2068082"/>
            <a:ext cx="11130115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9B800D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85658" y="2878926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377659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421780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85658" y="2878926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2305301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380" y="6252766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4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815840" y="6253275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5878" y="1753024"/>
            <a:ext cx="8435594" cy="4481089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Body Arial Regular corps 24 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Aperum</a:t>
            </a:r>
            <a:r>
              <a:rPr lang="fr-BE" dirty="0"/>
              <a:t> </a:t>
            </a:r>
            <a:r>
              <a:rPr lang="fr-BE" dirty="0" err="1"/>
              <a:t>rero</a:t>
            </a:r>
            <a:r>
              <a:rPr lang="fr-BE" dirty="0"/>
              <a:t> con </a:t>
            </a:r>
            <a:r>
              <a:rPr lang="fr-BE" dirty="0" err="1"/>
              <a:t>pedi</a:t>
            </a:r>
            <a:r>
              <a:rPr lang="fr-BE" dirty="0"/>
              <a:t> </a:t>
            </a:r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voloren</a:t>
            </a:r>
            <a:r>
              <a:rPr lang="fr-BE" dirty="0"/>
              <a:t> </a:t>
            </a:r>
            <a:r>
              <a:rPr lang="fr-BE" dirty="0" err="1"/>
              <a:t>imaionsequi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Untoria</a:t>
            </a:r>
            <a:r>
              <a:rPr lang="fr-BE" dirty="0"/>
              <a:t> </a:t>
            </a:r>
            <a:r>
              <a:rPr lang="fr-BE" dirty="0" err="1"/>
              <a:t>eremquo</a:t>
            </a:r>
            <a:r>
              <a:rPr lang="fr-BE" dirty="0"/>
              <a:t> </a:t>
            </a:r>
            <a:r>
              <a:rPr lang="fr-BE" dirty="0" err="1"/>
              <a:t>ssimi</a:t>
            </a:r>
            <a:r>
              <a:rPr lang="fr-BE" dirty="0"/>
              <a:t>, </a:t>
            </a:r>
            <a:r>
              <a:rPr lang="fr-BE" dirty="0" err="1"/>
              <a:t>consequ</a:t>
            </a:r>
            <a:r>
              <a:rPr lang="fr-BE" dirty="0"/>
              <a:t> </a:t>
            </a:r>
            <a:r>
              <a:rPr lang="fr-BE" dirty="0" err="1"/>
              <a:t>aspiderum</a:t>
            </a:r>
            <a:r>
              <a:rPr lang="fr-BE" dirty="0"/>
              <a:t> </a:t>
            </a:r>
            <a:r>
              <a:rPr lang="fr-BE" dirty="0" err="1"/>
              <a:t>facipsunt</a:t>
            </a:r>
            <a:r>
              <a:rPr lang="fr-BE" dirty="0"/>
              <a:t> </a:t>
            </a:r>
            <a:r>
              <a:rPr lang="fr-BE" dirty="0" err="1"/>
              <a:t>fuga</a:t>
            </a:r>
            <a:r>
              <a:rPr lang="fr-BE" dirty="0"/>
              <a:t>. </a:t>
            </a:r>
            <a:r>
              <a:rPr lang="fr-BE" dirty="0" err="1"/>
              <a:t>Bero</a:t>
            </a:r>
            <a:r>
              <a:rPr lang="fr-BE" dirty="0"/>
              <a:t> ide </a:t>
            </a:r>
            <a:r>
              <a:rPr lang="fr-BE" dirty="0" err="1"/>
              <a:t>porepera</a:t>
            </a:r>
            <a:r>
              <a:rPr lang="fr-BE" dirty="0"/>
              <a:t> </a:t>
            </a:r>
            <a:r>
              <a:rPr lang="fr-BE" dirty="0" err="1"/>
              <a:t>quam</a:t>
            </a:r>
            <a:r>
              <a:rPr lang="fr-BE" dirty="0"/>
              <a:t> </a:t>
            </a:r>
            <a:r>
              <a:rPr lang="fr-BE" dirty="0" err="1"/>
              <a:t>doluptur</a:t>
            </a:r>
            <a:r>
              <a:rPr lang="fr-BE" dirty="0"/>
              <a:t>?</a:t>
            </a:r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425188" y="6088174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7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9565648" y="6088683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21237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Quos</a:t>
            </a:r>
            <a:r>
              <a:rPr lang="fr-BE" dirty="0"/>
              <a:t> </a:t>
            </a:r>
            <a:r>
              <a:rPr lang="fr-BE" dirty="0" err="1"/>
              <a:t>sam</a:t>
            </a:r>
            <a:r>
              <a:rPr lang="fr-BE" dirty="0"/>
              <a:t> </a:t>
            </a:r>
            <a:r>
              <a:rPr lang="fr-BE" dirty="0" err="1"/>
              <a:t>aut</a:t>
            </a:r>
            <a:r>
              <a:rPr lang="fr-BE" dirty="0"/>
              <a:t> </a:t>
            </a:r>
            <a:r>
              <a:rPr lang="fr-BE" dirty="0" err="1"/>
              <a:t>quidusam</a:t>
            </a:r>
            <a:r>
              <a:rPr lang="fr-BE" dirty="0"/>
              <a:t>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344000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6240016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341968" y="2178242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6239189" y="2176674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343473" y="434449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6240017" y="434625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103446" y="2048337"/>
            <a:ext cx="10473831" cy="411696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6192000" y="2120793"/>
            <a:ext cx="4704000" cy="404240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103446" y="3355782"/>
            <a:ext cx="471727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Musdandis</a:t>
            </a:r>
            <a:r>
              <a:rPr lang="fr-BE" dirty="0"/>
              <a:t> </a:t>
            </a:r>
            <a:r>
              <a:rPr lang="fr-BE" dirty="0" err="1"/>
              <a:t>dolentia</a:t>
            </a:r>
            <a:r>
              <a:rPr lang="fr-BE" dirty="0"/>
              <a:t> qui </a:t>
            </a:r>
            <a:r>
              <a:rPr lang="fr-BE" dirty="0" err="1"/>
              <a:t>ditat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670602" y="1857628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6382102" y="4196056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102" y="1854029"/>
            <a:ext cx="4384457" cy="2112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</a:t>
            </a:r>
            <a:r>
              <a:rPr lang="fr-BE" dirty="0" err="1"/>
              <a:t>rectem</a:t>
            </a:r>
            <a:r>
              <a:rPr lang="fr-BE" dirty="0"/>
              <a:t>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669990" y="4194313"/>
            <a:ext cx="4384457" cy="211204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rectem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365048" y="2988654"/>
            <a:ext cx="9776477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Merci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85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2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3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4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5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6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7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8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9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0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48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74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9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6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714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6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34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69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1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89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6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63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7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3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14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14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83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74404F0-A235-BBD7-1CAC-342D1B83F6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75000"/>
          </a:blip>
          <a:srcRect t="17726" b="17726"/>
          <a:stretch>
            <a:fillRect/>
          </a:stretch>
        </p:blipFill>
        <p:spPr/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6096000" y="4981528"/>
            <a:ext cx="5811297" cy="154817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6095999" y="5115060"/>
            <a:ext cx="5650523" cy="1414640"/>
          </a:xfrm>
        </p:spPr>
        <p:txBody>
          <a:bodyPr/>
          <a:lstStyle/>
          <a:p>
            <a:r>
              <a:rPr lang="fr-FR" sz="1800" dirty="0"/>
              <a:t>LLSMS2903 – Digital Transformation Management</a:t>
            </a:r>
          </a:p>
          <a:p>
            <a:r>
              <a:rPr lang="fr-FR" sz="1800" dirty="0"/>
              <a:t>LLSMF2903 – Digital Business </a:t>
            </a:r>
            <a:r>
              <a:rPr lang="en-US" sz="1800" dirty="0"/>
              <a:t>Systems</a:t>
            </a:r>
          </a:p>
          <a:p>
            <a:pPr algn="ctr"/>
            <a:r>
              <a:rPr lang="fr-FR" sz="2400" dirty="0">
                <a:solidFill>
                  <a:srgbClr val="FFFF00"/>
                </a:solidFill>
              </a:rPr>
              <a:t>Digital Architecture &amp; Platforms</a:t>
            </a:r>
          </a:p>
        </p:txBody>
      </p:sp>
    </p:spTree>
    <p:extLst>
      <p:ext uri="{BB962C8B-B14F-4D97-AF65-F5344CB8AC3E}">
        <p14:creationId xmlns:p14="http://schemas.microsoft.com/office/powerpoint/2010/main" val="93836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218508" y="2497246"/>
            <a:ext cx="4691706" cy="431800"/>
          </a:xfrm>
        </p:spPr>
        <p:txBody>
          <a:bodyPr/>
          <a:lstStyle/>
          <a:p>
            <a:r>
              <a:rPr lang="fr-FR" sz="3600" dirty="0"/>
              <a:t>OUTLINE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298895" y="3429000"/>
            <a:ext cx="8859988" cy="2425348"/>
          </a:xfrm>
        </p:spPr>
        <p:txBody>
          <a:bodyPr/>
          <a:lstStyle/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Design Principles</a:t>
            </a:r>
          </a:p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Architecture Design</a:t>
            </a:r>
          </a:p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Well Architected Framework</a:t>
            </a:r>
          </a:p>
        </p:txBody>
      </p:sp>
    </p:spTree>
    <p:extLst>
      <p:ext uri="{BB962C8B-B14F-4D97-AF65-F5344CB8AC3E}">
        <p14:creationId xmlns:p14="http://schemas.microsoft.com/office/powerpoint/2010/main" val="203030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CBCAD-1763-DA68-6364-74F232A16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BB302A4-2398-C2B3-29E3-530EDA3BF3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85658" y="2617667"/>
            <a:ext cx="7809812" cy="2014621"/>
          </a:xfrm>
        </p:spPr>
        <p:txBody>
          <a:bodyPr/>
          <a:lstStyle/>
          <a:p>
            <a:pPr algn="ctr"/>
            <a:r>
              <a:rPr lang="en-US" dirty="0"/>
              <a:t>Design Principles</a:t>
            </a:r>
          </a:p>
        </p:txBody>
      </p:sp>
    </p:spTree>
    <p:extLst>
      <p:ext uri="{BB962C8B-B14F-4D97-AF65-F5344CB8AC3E}">
        <p14:creationId xmlns:p14="http://schemas.microsoft.com/office/powerpoint/2010/main" val="3067887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3B69E-5116-D603-284E-940F61E22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5C76ED6-F3B9-368E-DE26-8F0D24AB35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5 Design Principles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088829-4C43-1ADF-910C-730CC40A1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4</a:t>
            </a:fld>
            <a:endParaRPr lang="fr-FR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1BF781-A6ED-7BF7-4063-3CE4AC0B87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2038196"/>
              </p:ext>
            </p:extLst>
          </p:nvPr>
        </p:nvGraphicFramePr>
        <p:xfrm>
          <a:off x="269461" y="1930216"/>
          <a:ext cx="5720521" cy="3874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C6A0333-48E1-4771-995D-53CA77134785}"/>
              </a:ext>
            </a:extLst>
          </p:cNvPr>
          <p:cNvSpPr txBox="1"/>
          <p:nvPr/>
        </p:nvSpPr>
        <p:spPr>
          <a:xfrm>
            <a:off x="5448726" y="1496649"/>
            <a:ext cx="6096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1 - </a:t>
            </a:r>
            <a:r>
              <a:rPr lang="en-GB" b="1" dirty="0"/>
              <a:t>Modularity</a:t>
            </a:r>
            <a:r>
              <a:rPr lang="en-GB" dirty="0"/>
              <a:t> – Use configuration and modularity, don’t customize – Enable ease of modification of applications and processes to allow adaptation to changes in business at low cost/complexity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2 - </a:t>
            </a:r>
            <a:r>
              <a:rPr lang="en-GB" b="1" dirty="0"/>
              <a:t>Scalability</a:t>
            </a:r>
            <a:r>
              <a:rPr lang="en-GB" dirty="0"/>
              <a:t> – Flexible design for future state and size; applications and processes are adaptable to new businesses and growths</a:t>
            </a:r>
            <a:br>
              <a:rPr lang="en-GB" dirty="0"/>
            </a:br>
            <a:br>
              <a:rPr lang="en-GB" dirty="0"/>
            </a:br>
            <a:r>
              <a:rPr lang="en-GB" dirty="0"/>
              <a:t>3 - </a:t>
            </a:r>
            <a:r>
              <a:rPr lang="en-GB" b="1" dirty="0"/>
              <a:t>User-orientation</a:t>
            </a:r>
            <a:r>
              <a:rPr lang="en-GB" dirty="0"/>
              <a:t> – Focus on customer (internal / external) requirements and generate value – Ease adoption and adaptation</a:t>
            </a:r>
            <a:br>
              <a:rPr lang="en-GB" dirty="0"/>
            </a:br>
            <a:br>
              <a:rPr lang="en-GB" dirty="0"/>
            </a:br>
            <a:r>
              <a:rPr lang="en-GB" dirty="0"/>
              <a:t>4 - </a:t>
            </a:r>
            <a:r>
              <a:rPr lang="en-GB" b="1" dirty="0"/>
              <a:t>Single source of truth </a:t>
            </a:r>
            <a:r>
              <a:rPr lang="en-GB" dirty="0"/>
              <a:t>– Each object is mastered in one single place - Collaborate to prevent silos. Reduce ambiguity and facilitate decision-making</a:t>
            </a:r>
            <a:br>
              <a:rPr lang="en-GB" dirty="0"/>
            </a:br>
            <a:br>
              <a:rPr lang="en-GB" dirty="0"/>
            </a:br>
            <a:r>
              <a:rPr lang="en-GB" dirty="0"/>
              <a:t>5 - </a:t>
            </a:r>
            <a:r>
              <a:rPr lang="en-GB" b="1" dirty="0"/>
              <a:t>Sustainability</a:t>
            </a:r>
            <a:r>
              <a:rPr lang="en-GB" dirty="0"/>
              <a:t> – Design solutions to last – Minimize waste, environmental impact and avoid technical debt</a:t>
            </a:r>
          </a:p>
        </p:txBody>
      </p:sp>
    </p:spTree>
    <p:extLst>
      <p:ext uri="{BB962C8B-B14F-4D97-AF65-F5344CB8AC3E}">
        <p14:creationId xmlns:p14="http://schemas.microsoft.com/office/powerpoint/2010/main" val="1394808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2285658" y="2617667"/>
            <a:ext cx="7809812" cy="2014621"/>
          </a:xfrm>
        </p:spPr>
        <p:txBody>
          <a:bodyPr/>
          <a:lstStyle/>
          <a:p>
            <a:pPr algn="ctr"/>
            <a:r>
              <a:rPr lang="en-US" dirty="0"/>
              <a:t>Cloud Architecture</a:t>
            </a:r>
          </a:p>
        </p:txBody>
      </p:sp>
    </p:spTree>
    <p:extLst>
      <p:ext uri="{BB962C8B-B14F-4D97-AF65-F5344CB8AC3E}">
        <p14:creationId xmlns:p14="http://schemas.microsoft.com/office/powerpoint/2010/main" val="3336732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– Network &amp; Security by Design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6</a:t>
            </a:fld>
            <a:endParaRPr lang="fr-FR" dirty="0"/>
          </a:p>
        </p:txBody>
      </p:sp>
      <p:pic>
        <p:nvPicPr>
          <p:cNvPr id="1026" name="Picture 2" descr="Missing alt text value">
            <a:extLst>
              <a:ext uri="{FF2B5EF4-FFF2-40B4-BE49-F238E27FC236}">
                <a16:creationId xmlns:a16="http://schemas.microsoft.com/office/drawing/2014/main" id="{99F1491B-FBE5-6704-976A-A1F7D7AB1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7" y="1305382"/>
            <a:ext cx="9499861" cy="53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526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7</a:t>
            </a:fld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8A620-B098-3C03-B65F-EFDDA3781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363" y="1277960"/>
            <a:ext cx="5471273" cy="5414940"/>
          </a:xfrm>
          <a:prstGeom prst="rect">
            <a:avLst/>
          </a:prstGeom>
        </p:spPr>
      </p:pic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F59427C-FA26-4B9F-83CE-A2473C249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– Network &amp; Security by Design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E3187B-A1CC-71E5-4295-0A28E800B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35100"/>
            <a:ext cx="154940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89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8</a:t>
            </a:fld>
            <a:endParaRPr lang="fr-FR" dirty="0"/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F59427C-FA26-4B9F-83CE-A2473C249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Architecture Design to Run your SaaS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9925E4A-55F7-7453-55B3-D9F7FC95F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391" y="1260158"/>
            <a:ext cx="5605218" cy="55978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E82434-FFF4-77D8-7FB6-28624F3AC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38" y="1416338"/>
            <a:ext cx="1273268" cy="12601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EB84CFE-DCB7-43BC-C9A9-DB1D35B027B3}"/>
              </a:ext>
            </a:extLst>
          </p:cNvPr>
          <p:cNvSpPr txBox="1"/>
          <p:nvPr/>
        </p:nvSpPr>
        <p:spPr>
          <a:xfrm>
            <a:off x="435238" y="2957370"/>
            <a:ext cx="28581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Choose your region and setup your </a:t>
            </a:r>
            <a:r>
              <a:rPr lang="en-GB" b="1" dirty="0"/>
              <a:t>1st line of defence: VPC</a:t>
            </a:r>
          </a:p>
          <a:p>
            <a:endParaRPr lang="en-GB" dirty="0"/>
          </a:p>
          <a:p>
            <a:r>
              <a:rPr lang="en-GB" dirty="0"/>
              <a:t>Your VPC will be able to cross multiple data centres in the same region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824D06-DCB8-4830-6B09-22C22B478A35}"/>
              </a:ext>
            </a:extLst>
          </p:cNvPr>
          <p:cNvSpPr txBox="1"/>
          <p:nvPr/>
        </p:nvSpPr>
        <p:spPr>
          <a:xfrm>
            <a:off x="8925224" y="1779687"/>
            <a:ext cx="28315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</a:t>
            </a:r>
            <a:r>
              <a:rPr lang="en-GB" b="1" dirty="0"/>
              <a:t>Virtual Private Cloud (VPC) </a:t>
            </a:r>
            <a:r>
              <a:rPr lang="en-GB" dirty="0"/>
              <a:t>is similar to a private network. It is logically isolated from other virtual networks.</a:t>
            </a:r>
          </a:p>
          <a:p>
            <a:endParaRPr lang="en-GB" dirty="0"/>
          </a:p>
          <a:p>
            <a:r>
              <a:rPr lang="en-GB" dirty="0"/>
              <a:t>You will need a VPC to add subnets, critical to deploy resources (Servers, PaaS,…).</a:t>
            </a:r>
          </a:p>
        </p:txBody>
      </p:sp>
    </p:spTree>
    <p:extLst>
      <p:ext uri="{BB962C8B-B14F-4D97-AF65-F5344CB8AC3E}">
        <p14:creationId xmlns:p14="http://schemas.microsoft.com/office/powerpoint/2010/main" val="2428895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9</a:t>
            </a:fld>
            <a:endParaRPr lang="fr-FR" dirty="0"/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F59427C-FA26-4B9F-83CE-A2473C249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Architecture Design to Run your SaaS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E82434-FFF4-77D8-7FB6-28624F3AC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16338"/>
            <a:ext cx="1273268" cy="12601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8095F3-D456-88C5-D9B2-489F92F24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445" y="1260000"/>
            <a:ext cx="5547109" cy="559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C5AABB-C7C6-F9A1-9351-76994AFC8DC5}"/>
              </a:ext>
            </a:extLst>
          </p:cNvPr>
          <p:cNvSpPr txBox="1"/>
          <p:nvPr/>
        </p:nvSpPr>
        <p:spPr>
          <a:xfrm>
            <a:off x="435238" y="2957370"/>
            <a:ext cx="28872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Setup your </a:t>
            </a:r>
            <a:r>
              <a:rPr lang="en-GB" u="sng" dirty="0"/>
              <a:t>2</a:t>
            </a:r>
            <a:r>
              <a:rPr lang="en-GB" u="sng" baseline="30000" dirty="0"/>
              <a:t>nd</a:t>
            </a:r>
            <a:r>
              <a:rPr lang="en-GB" u="sng" dirty="0"/>
              <a:t> line of defence</a:t>
            </a:r>
            <a:r>
              <a:rPr lang="en-GB" dirty="0"/>
              <a:t> and what will allow you to deploy resources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3D82B3-84C4-137F-C4D3-B3AD6E9B2808}"/>
              </a:ext>
            </a:extLst>
          </p:cNvPr>
          <p:cNvSpPr txBox="1"/>
          <p:nvPr/>
        </p:nvSpPr>
        <p:spPr>
          <a:xfrm>
            <a:off x="8925224" y="1779687"/>
            <a:ext cx="28315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subnet allows you to launch AWS resources inside a VPC</a:t>
            </a:r>
          </a:p>
          <a:p>
            <a:endParaRPr lang="en-GB" dirty="0"/>
          </a:p>
          <a:p>
            <a:r>
              <a:rPr lang="en-GB" u="sng" dirty="0"/>
              <a:t>Public Subnet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Will contain resources that users </a:t>
            </a:r>
            <a:r>
              <a:rPr lang="en-GB" b="1" dirty="0"/>
              <a:t>can </a:t>
            </a:r>
            <a:r>
              <a:rPr lang="en-GB" dirty="0"/>
              <a:t>access directly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u="sng" dirty="0"/>
              <a:t>Private Subnet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Will contain resources that users </a:t>
            </a:r>
            <a:r>
              <a:rPr lang="en-GB" b="1" dirty="0"/>
              <a:t>cannot </a:t>
            </a:r>
            <a:r>
              <a:rPr lang="en-GB" dirty="0"/>
              <a:t>access directly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Will host your most valuable workloads (applications, databases)</a:t>
            </a:r>
          </a:p>
        </p:txBody>
      </p:sp>
    </p:spTree>
    <p:extLst>
      <p:ext uri="{BB962C8B-B14F-4D97-AF65-F5344CB8AC3E}">
        <p14:creationId xmlns:p14="http://schemas.microsoft.com/office/powerpoint/2010/main" val="1115345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10</a:t>
            </a:fld>
            <a:endParaRPr lang="fr-FR" dirty="0"/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F59427C-FA26-4B9F-83CE-A2473C249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Architecture Design to Run your SaaS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E82434-FFF4-77D8-7FB6-28624F3AC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16338"/>
            <a:ext cx="1273268" cy="12601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33C175-0D15-58E1-9531-47BBFC567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000" y="1368295"/>
            <a:ext cx="5400000" cy="540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C3C023-DE2C-9167-5C22-D91A0E07854B}"/>
              </a:ext>
            </a:extLst>
          </p:cNvPr>
          <p:cNvSpPr txBox="1"/>
          <p:nvPr/>
        </p:nvSpPr>
        <p:spPr>
          <a:xfrm>
            <a:off x="8925224" y="1779687"/>
            <a:ext cx="28315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</a:t>
            </a:r>
            <a:r>
              <a:rPr lang="en-GB" b="1" dirty="0"/>
              <a:t>security group </a:t>
            </a:r>
            <a:r>
              <a:rPr lang="en-GB" dirty="0"/>
              <a:t>will allow you to set boundaries of who can access your resources</a:t>
            </a:r>
          </a:p>
          <a:p>
            <a:endParaRPr lang="en-GB" dirty="0"/>
          </a:p>
          <a:p>
            <a:r>
              <a:rPr lang="en-GB" dirty="0"/>
              <a:t>Security groups must be segregated by the resources they will welcome. This will increase the security by design of your environment</a:t>
            </a:r>
          </a:p>
          <a:p>
            <a:endParaRPr lang="en-GB" dirty="0"/>
          </a:p>
          <a:p>
            <a:r>
              <a:rPr lang="en-GB" b="1" dirty="0"/>
              <a:t>IAM – Identity Access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Control who can access your environment and with which privileges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89323F-DC74-947F-45A8-24FE338C17CB}"/>
              </a:ext>
            </a:extLst>
          </p:cNvPr>
          <p:cNvSpPr txBox="1"/>
          <p:nvPr/>
        </p:nvSpPr>
        <p:spPr>
          <a:xfrm>
            <a:off x="435238" y="2957370"/>
            <a:ext cx="2887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Design your </a:t>
            </a:r>
            <a:r>
              <a:rPr lang="en-GB" u="sng" dirty="0"/>
              <a:t>3d line of defence:</a:t>
            </a:r>
            <a:r>
              <a:rPr lang="en-GB" dirty="0"/>
              <a:t> Security groups</a:t>
            </a:r>
          </a:p>
        </p:txBody>
      </p:sp>
    </p:spTree>
    <p:extLst>
      <p:ext uri="{BB962C8B-B14F-4D97-AF65-F5344CB8AC3E}">
        <p14:creationId xmlns:p14="http://schemas.microsoft.com/office/powerpoint/2010/main" val="2045583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11</a:t>
            </a:fld>
            <a:endParaRPr lang="fr-FR" dirty="0"/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F59427C-FA26-4B9F-83CE-A2473C249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Architecture Design to Run your SaaS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E82434-FFF4-77D8-7FB6-28624F3AC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16338"/>
            <a:ext cx="1273268" cy="12601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52EC07-9347-7677-630F-F20FF31DC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294" y="1260000"/>
            <a:ext cx="5561411" cy="559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388744-0F32-83EC-CED8-3127734C66E3}"/>
              </a:ext>
            </a:extLst>
          </p:cNvPr>
          <p:cNvSpPr txBox="1"/>
          <p:nvPr/>
        </p:nvSpPr>
        <p:spPr>
          <a:xfrm>
            <a:off x="8925224" y="1779687"/>
            <a:ext cx="283153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Route 53 – Domain Name Server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Connect your domain name to your environment</a:t>
            </a:r>
          </a:p>
          <a:p>
            <a:endParaRPr lang="en-GB" sz="1400" dirty="0"/>
          </a:p>
          <a:p>
            <a:r>
              <a:rPr lang="en-GB" sz="1400" b="1" dirty="0"/>
              <a:t>Auto Scaling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Min 2, Max 4 to increase resiliency and absorb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r>
              <a:rPr lang="en-GB" sz="1400" b="1" dirty="0"/>
              <a:t>EC2 – Elastic Cloud Compute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Virtual Machine for your application to run</a:t>
            </a:r>
          </a:p>
          <a:p>
            <a:endParaRPr lang="en-GB" sz="1400" dirty="0"/>
          </a:p>
          <a:p>
            <a:r>
              <a:rPr lang="en-GB" sz="1400" b="1" dirty="0"/>
              <a:t>EBS - Elastic Block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Persistent disk volumes, where your application will be kept (like a C: drive)</a:t>
            </a:r>
          </a:p>
          <a:p>
            <a:endParaRPr lang="en-GB" sz="1400" dirty="0"/>
          </a:p>
          <a:p>
            <a:r>
              <a:rPr lang="en-GB" sz="1400" b="1" dirty="0"/>
              <a:t>RDS - Relational DB Server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 server </a:t>
            </a:r>
            <a:r>
              <a:rPr lang="en-GB" sz="1400" b="1" dirty="0"/>
              <a:t>dedicated</a:t>
            </a:r>
            <a:r>
              <a:rPr lang="en-GB" sz="1400" dirty="0"/>
              <a:t> to your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2368DC-20B7-8732-1B14-88D73ACDA60E}"/>
              </a:ext>
            </a:extLst>
          </p:cNvPr>
          <p:cNvSpPr txBox="1"/>
          <p:nvPr/>
        </p:nvSpPr>
        <p:spPr>
          <a:xfrm>
            <a:off x="435238" y="2957370"/>
            <a:ext cx="2887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Deploy your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Allow them to 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Allow them to be highly available</a:t>
            </a:r>
          </a:p>
        </p:txBody>
      </p:sp>
    </p:spTree>
    <p:extLst>
      <p:ext uri="{BB962C8B-B14F-4D97-AF65-F5344CB8AC3E}">
        <p14:creationId xmlns:p14="http://schemas.microsoft.com/office/powerpoint/2010/main" val="126083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12</a:t>
            </a:fld>
            <a:endParaRPr lang="fr-FR" dirty="0"/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F59427C-FA26-4B9F-83CE-A2473C249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Architecture Design to Run your SaaS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E82434-FFF4-77D8-7FB6-28624F3AC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16338"/>
            <a:ext cx="1273268" cy="12601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20F071-8ABD-94D8-0641-CB4F4772014B}"/>
              </a:ext>
            </a:extLst>
          </p:cNvPr>
          <p:cNvSpPr txBox="1"/>
          <p:nvPr/>
        </p:nvSpPr>
        <p:spPr>
          <a:xfrm>
            <a:off x="8925224" y="1779687"/>
            <a:ext cx="28315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Engineer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Bastion host to act as a gate keeper or “jump server” to enter the private subnet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Multi AZ DB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Your database will be automatically replicated to another DB server, this will greatly increase the reliability of your environment. In case of failure, your users will not notice anything.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227DAB-A5B3-B69B-BE15-7DF80689B0E9}"/>
              </a:ext>
            </a:extLst>
          </p:cNvPr>
          <p:cNvSpPr txBox="1"/>
          <p:nvPr/>
        </p:nvSpPr>
        <p:spPr>
          <a:xfrm>
            <a:off x="435238" y="2957370"/>
            <a:ext cx="288720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Invite your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Give access to your engineers to start 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They will have to connect to a VM in the public subnet, show clearance, to then be allowed in the Private Subnets to work on the App or DB instances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r>
              <a:rPr lang="en-GB" sz="1400" dirty="0"/>
              <a:t>Connect your resources together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7239BC-5440-8B60-5E01-A1475A34E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307" y="1341844"/>
            <a:ext cx="5097385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66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13</a:t>
            </a:fld>
            <a:endParaRPr lang="fr-FR" dirty="0"/>
          </a:p>
        </p:txBody>
      </p:sp>
      <p:sp>
        <p:nvSpPr>
          <p:cNvPr id="8" name="Espace réservé du texte 1">
            <a:extLst>
              <a:ext uri="{FF2B5EF4-FFF2-40B4-BE49-F238E27FC236}">
                <a16:creationId xmlns:a16="http://schemas.microsoft.com/office/drawing/2014/main" id="{BF59427C-FA26-4B9F-83CE-A2473C249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Architecture Design to Run your SaaS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854FCE-4C29-62C7-4DE0-2D89234CE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17" y="1416338"/>
            <a:ext cx="1273108" cy="126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6EC4AC-B083-8247-F069-85E493987444}"/>
              </a:ext>
            </a:extLst>
          </p:cNvPr>
          <p:cNvSpPr txBox="1"/>
          <p:nvPr/>
        </p:nvSpPr>
        <p:spPr>
          <a:xfrm>
            <a:off x="8925224" y="1779687"/>
            <a:ext cx="283153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S3 – Simple Storage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Images, back ups, log archive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S3 is resiliency is managed by AWS</a:t>
            </a:r>
          </a:p>
          <a:p>
            <a:endParaRPr lang="en-GB" sz="1400" dirty="0"/>
          </a:p>
          <a:p>
            <a:r>
              <a:rPr lang="en-GB" sz="1400" dirty="0" err="1"/>
              <a:t>Cloudwatch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Monitor all your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Create </a:t>
            </a:r>
            <a:r>
              <a:rPr lang="en-GB" sz="1400" dirty="0" err="1"/>
              <a:t>cron</a:t>
            </a:r>
            <a:r>
              <a:rPr lang="en-GB" sz="1400" dirty="0"/>
              <a:t> jobs to start and stop resources when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r>
              <a:rPr lang="en-GB" sz="1400" dirty="0"/>
              <a:t>SNS (simple notification service)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Trigger an alert whenever something does not go according to plan</a:t>
            </a:r>
          </a:p>
          <a:p>
            <a:endParaRPr lang="en-GB" sz="1400" dirty="0"/>
          </a:p>
          <a:p>
            <a:r>
              <a:rPr lang="en-GB" sz="1400" dirty="0"/>
              <a:t>Billing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Setup billing alerts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Create billing dashboards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Monitor billing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5ED227-9757-8F02-EDBC-2CE28040EAD0}"/>
              </a:ext>
            </a:extLst>
          </p:cNvPr>
          <p:cNvSpPr txBox="1"/>
          <p:nvPr/>
        </p:nvSpPr>
        <p:spPr>
          <a:xfrm>
            <a:off x="435239" y="2630577"/>
            <a:ext cx="28872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Deploy &amp; Open your application to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Allow secure incoming and outgoing connectivity through an Application Load Balancer</a:t>
            </a:r>
          </a:p>
          <a:p>
            <a:endParaRPr lang="en-GB" sz="1400" dirty="0"/>
          </a:p>
          <a:p>
            <a:r>
              <a:rPr lang="en-GB" sz="1400" dirty="0"/>
              <a:t>4</a:t>
            </a:r>
            <a:r>
              <a:rPr lang="en-GB" sz="1400" baseline="30000" dirty="0"/>
              <a:t>th</a:t>
            </a:r>
            <a:r>
              <a:rPr lang="en-GB" sz="1400" dirty="0"/>
              <a:t> level of defence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apply SSL encryption to ensure that all communication going to and out of your private subnets are encrypted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r>
              <a:rPr lang="en-GB" sz="1400" dirty="0"/>
              <a:t>Store your web-app dynamic asset in a block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Cheap, reliable and convenient</a:t>
            </a:r>
          </a:p>
          <a:p>
            <a:endParaRPr lang="en-GB" sz="1400" dirty="0"/>
          </a:p>
          <a:p>
            <a:r>
              <a:rPr lang="en-GB" sz="1400" dirty="0"/>
              <a:t>Add backups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Your machine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Your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Your database server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5FF29D-8B2F-5CC8-8A5D-B47855134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529" y="1416338"/>
            <a:ext cx="5002941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64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IaaS Architecture Design to Run your SaaS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14</a:t>
            </a:fld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255829-CBDE-6105-017A-D9901C361A75}"/>
              </a:ext>
            </a:extLst>
          </p:cNvPr>
          <p:cNvGrpSpPr/>
          <p:nvPr/>
        </p:nvGrpSpPr>
        <p:grpSpPr>
          <a:xfrm>
            <a:off x="1546158" y="3501393"/>
            <a:ext cx="3206181" cy="2231818"/>
            <a:chOff x="3003550" y="1801671"/>
            <a:chExt cx="6184900" cy="4305300"/>
          </a:xfrm>
        </p:grpSpPr>
        <p:pic>
          <p:nvPicPr>
            <p:cNvPr id="5" name="Picture 2" descr="Amazon EC2: Auto Scaling. In traditional IT world, there are… | by Mohamed  Jawad P | Medium">
              <a:extLst>
                <a:ext uri="{FF2B5EF4-FFF2-40B4-BE49-F238E27FC236}">
                  <a16:creationId xmlns:a16="http://schemas.microsoft.com/office/drawing/2014/main" id="{CB0AC742-85F2-AE75-415F-5F91B07C4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3550" y="1801671"/>
              <a:ext cx="6184900" cy="430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DCD9E7-FDE0-0488-3037-3A6C2A8A5F6F}"/>
                </a:ext>
              </a:extLst>
            </p:cNvPr>
            <p:cNvSpPr txBox="1"/>
            <p:nvPr/>
          </p:nvSpPr>
          <p:spPr>
            <a:xfrm>
              <a:off x="4149189" y="3954321"/>
              <a:ext cx="742767" cy="50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/>
                <a:t>VM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5D88586-5D9E-2250-78C8-060165FB6D6A}"/>
                </a:ext>
              </a:extLst>
            </p:cNvPr>
            <p:cNvSpPr txBox="1"/>
            <p:nvPr/>
          </p:nvSpPr>
          <p:spPr>
            <a:xfrm>
              <a:off x="5025489" y="3954321"/>
              <a:ext cx="742767" cy="50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/>
                <a:t>VM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AB48CC-A56A-E7D6-C234-AB459FEA9BDF}"/>
                </a:ext>
              </a:extLst>
            </p:cNvPr>
            <p:cNvSpPr txBox="1"/>
            <p:nvPr/>
          </p:nvSpPr>
          <p:spPr>
            <a:xfrm>
              <a:off x="6031430" y="3954321"/>
              <a:ext cx="742767" cy="50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/>
                <a:t>VM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DACF05-F411-AFB2-B6B5-7EC510A8A872}"/>
                </a:ext>
              </a:extLst>
            </p:cNvPr>
            <p:cNvSpPr txBox="1"/>
            <p:nvPr/>
          </p:nvSpPr>
          <p:spPr>
            <a:xfrm>
              <a:off x="6907730" y="3954321"/>
              <a:ext cx="742767" cy="50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/>
                <a:t>VM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28208D-4742-C31F-6DB4-B710CD66AFAE}"/>
                </a:ext>
              </a:extLst>
            </p:cNvPr>
            <p:cNvSpPr txBox="1"/>
            <p:nvPr/>
          </p:nvSpPr>
          <p:spPr>
            <a:xfrm>
              <a:off x="6261072" y="1842457"/>
              <a:ext cx="1905465" cy="50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/>
                <a:t>Load Balancer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9D41DC4-68A8-DE00-2321-36DBD0B06B9D}"/>
              </a:ext>
            </a:extLst>
          </p:cNvPr>
          <p:cNvSpPr txBox="1"/>
          <p:nvPr/>
        </p:nvSpPr>
        <p:spPr>
          <a:xfrm>
            <a:off x="606865" y="1569493"/>
            <a:ext cx="128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Remember: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7921FF-9807-F27A-FF52-56E82EA8E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884" y="3564808"/>
            <a:ext cx="5610367" cy="21049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7842C3-4FC5-EB79-4D5B-63CAAACBF9C0}"/>
              </a:ext>
            </a:extLst>
          </p:cNvPr>
          <p:cNvSpPr txBox="1"/>
          <p:nvPr/>
        </p:nvSpPr>
        <p:spPr>
          <a:xfrm>
            <a:off x="1609340" y="2749342"/>
            <a:ext cx="307981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Auto-scaling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welcome more users on the fly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If VM 1 fails, VM+1 is warm &amp; ready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5122BF-386E-FF30-143D-52C3182F4CA6}"/>
              </a:ext>
            </a:extLst>
          </p:cNvPr>
          <p:cNvSpPr txBox="1"/>
          <p:nvPr/>
        </p:nvSpPr>
        <p:spPr>
          <a:xfrm>
            <a:off x="6570703" y="2749342"/>
            <a:ext cx="29216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Resiliency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Cross Availability Zone replication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backup of, at least, the DB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0B57BE7-5288-E6A9-0DA7-C143F3915DDC}"/>
              </a:ext>
            </a:extLst>
          </p:cNvPr>
          <p:cNvSpPr/>
          <p:nvPr/>
        </p:nvSpPr>
        <p:spPr>
          <a:xfrm>
            <a:off x="1249412" y="2543555"/>
            <a:ext cx="3663782" cy="37207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26910CF-0B0C-1865-2692-46F8000BBBA8}"/>
              </a:ext>
            </a:extLst>
          </p:cNvPr>
          <p:cNvSpPr/>
          <p:nvPr/>
        </p:nvSpPr>
        <p:spPr>
          <a:xfrm>
            <a:off x="5503029" y="2591322"/>
            <a:ext cx="5771222" cy="3673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A4B361BF-998E-7F7F-089B-0399581FA05A}"/>
              </a:ext>
            </a:extLst>
          </p:cNvPr>
          <p:cNvSpPr/>
          <p:nvPr/>
        </p:nvSpPr>
        <p:spPr>
          <a:xfrm rot="5400000">
            <a:off x="5699769" y="-671320"/>
            <a:ext cx="481578" cy="589248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4C047E-21D7-8178-92A1-CD6E06200BF1}"/>
              </a:ext>
            </a:extLst>
          </p:cNvPr>
          <p:cNvSpPr txBox="1"/>
          <p:nvPr/>
        </p:nvSpPr>
        <p:spPr>
          <a:xfrm>
            <a:off x="5098661" y="1596901"/>
            <a:ext cx="168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High Availability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BD45E6-BAF2-1DB7-BCE4-0E22FC3EF74F}"/>
              </a:ext>
            </a:extLst>
          </p:cNvPr>
          <p:cNvSpPr txBox="1"/>
          <p:nvPr/>
        </p:nvSpPr>
        <p:spPr>
          <a:xfrm>
            <a:off x="4823536" y="5942818"/>
            <a:ext cx="254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CONSTANT MONITORING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98C1FC0-F966-ABB9-2A7E-8C9444AD6F54}"/>
              </a:ext>
            </a:extLst>
          </p:cNvPr>
          <p:cNvSpPr/>
          <p:nvPr/>
        </p:nvSpPr>
        <p:spPr>
          <a:xfrm>
            <a:off x="1891960" y="6006233"/>
            <a:ext cx="8493986" cy="258089"/>
          </a:xfrm>
          <a:prstGeom prst="roundRect">
            <a:avLst/>
          </a:prstGeom>
          <a:solidFill>
            <a:srgbClr val="9B005D">
              <a:alpha val="275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953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2285658" y="2617667"/>
            <a:ext cx="7809812" cy="2014621"/>
          </a:xfrm>
        </p:spPr>
        <p:txBody>
          <a:bodyPr/>
          <a:lstStyle/>
          <a:p>
            <a:pPr algn="ctr"/>
            <a:r>
              <a:rPr lang="en-US" dirty="0"/>
              <a:t>Well Architected Framework</a:t>
            </a:r>
          </a:p>
        </p:txBody>
      </p:sp>
    </p:spTree>
    <p:extLst>
      <p:ext uri="{BB962C8B-B14F-4D97-AF65-F5344CB8AC3E}">
        <p14:creationId xmlns:p14="http://schemas.microsoft.com/office/powerpoint/2010/main" val="3474954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Best Practices – Well Architected Framework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16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F57EA-D3F5-3AB8-B2F0-A03EDAF4A85F}"/>
              </a:ext>
            </a:extLst>
          </p:cNvPr>
          <p:cNvSpPr txBox="1"/>
          <p:nvPr/>
        </p:nvSpPr>
        <p:spPr>
          <a:xfrm>
            <a:off x="968992" y="1746913"/>
            <a:ext cx="110000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Operational Excellence</a:t>
            </a:r>
          </a:p>
          <a:p>
            <a:r>
              <a:rPr lang="en-GB" dirty="0"/>
              <a:t>Support development and run workloads effectively while continuously improving processes &amp; procedures</a:t>
            </a:r>
          </a:p>
          <a:p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Make frequent, small, reversible changes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Refine operations procedures frequently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Anticipate failure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Learn from all operational failures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dirty="0">
              <a:solidFill>
                <a:srgbClr val="333333"/>
              </a:solidFill>
              <a:latin typeface="AmazonEmber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Remember: your application is in constant evolution, your operational team needs to be aware of the business reason of your application as well as the customers using it.</a:t>
            </a:r>
          </a:p>
        </p:txBody>
      </p:sp>
    </p:spTree>
    <p:extLst>
      <p:ext uri="{BB962C8B-B14F-4D97-AF65-F5344CB8AC3E}">
        <p14:creationId xmlns:p14="http://schemas.microsoft.com/office/powerpoint/2010/main" val="3129371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Best Practices – Well Architected Framework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17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F57EA-D3F5-3AB8-B2F0-A03EDAF4A85F}"/>
              </a:ext>
            </a:extLst>
          </p:cNvPr>
          <p:cNvSpPr txBox="1"/>
          <p:nvPr/>
        </p:nvSpPr>
        <p:spPr>
          <a:xfrm>
            <a:off x="968992" y="1746913"/>
            <a:ext cx="110000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Security</a:t>
            </a:r>
          </a:p>
          <a:p>
            <a:r>
              <a:rPr lang="en-GB" dirty="0"/>
              <a:t>Protect your network, the traffic, the data, the applications, the assets</a:t>
            </a:r>
          </a:p>
          <a:p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Implement a strong identity foundation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Enable traceability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Apply security at all layers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Protect data in transit and at rest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Keep people away from data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Prepare for security events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dirty="0">
              <a:solidFill>
                <a:srgbClr val="333333"/>
              </a:solidFill>
              <a:latin typeface="AmazonEmber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Remember: security starts with a posture inclined to security by design and the company culture has to be geared towards it.</a:t>
            </a:r>
          </a:p>
        </p:txBody>
      </p:sp>
    </p:spTree>
    <p:extLst>
      <p:ext uri="{BB962C8B-B14F-4D97-AF65-F5344CB8AC3E}">
        <p14:creationId xmlns:p14="http://schemas.microsoft.com/office/powerpoint/2010/main" val="4119152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Best Practices – Well Architected Framework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18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F57EA-D3F5-3AB8-B2F0-A03EDAF4A85F}"/>
              </a:ext>
            </a:extLst>
          </p:cNvPr>
          <p:cNvSpPr txBox="1"/>
          <p:nvPr/>
        </p:nvSpPr>
        <p:spPr>
          <a:xfrm>
            <a:off x="968992" y="1746913"/>
            <a:ext cx="110000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Reliability</a:t>
            </a:r>
          </a:p>
          <a:p>
            <a:r>
              <a:rPr lang="en-GB" dirty="0"/>
              <a:t>Machines go down, design your environment so that it can tolerate it.</a:t>
            </a:r>
          </a:p>
          <a:p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Automatically recover from failure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Test recovery procedures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Scale horizontally to increase aggregate workload availability (Auto-Scaling concept)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Stop guessing capacity</a:t>
            </a:r>
          </a:p>
          <a:p>
            <a:pPr lvl="1"/>
            <a:endParaRPr lang="en-GB" dirty="0">
              <a:solidFill>
                <a:srgbClr val="333333"/>
              </a:solidFill>
              <a:latin typeface="AmazonEmber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Remember: steps to implement resiliency, or the tolerance for machines to break, such as a proper disaster recovery or automated alerts are key to make your environment reliable.</a:t>
            </a:r>
          </a:p>
        </p:txBody>
      </p:sp>
    </p:spTree>
    <p:extLst>
      <p:ext uri="{BB962C8B-B14F-4D97-AF65-F5344CB8AC3E}">
        <p14:creationId xmlns:p14="http://schemas.microsoft.com/office/powerpoint/2010/main" val="3019889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Best Practices – Well Architected Framework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19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F57EA-D3F5-3AB8-B2F0-A03EDAF4A85F}"/>
              </a:ext>
            </a:extLst>
          </p:cNvPr>
          <p:cNvSpPr txBox="1"/>
          <p:nvPr/>
        </p:nvSpPr>
        <p:spPr>
          <a:xfrm>
            <a:off x="968992" y="1746913"/>
            <a:ext cx="110000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Performance Efficiency</a:t>
            </a:r>
          </a:p>
          <a:p>
            <a:r>
              <a:rPr lang="en-GB" dirty="0"/>
              <a:t>Rightly size everything you need and how they will be used over time.</a:t>
            </a:r>
          </a:p>
          <a:p>
            <a:pPr lvl="1"/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Use serverless architectures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Experiment more often</a:t>
            </a:r>
          </a:p>
          <a:p>
            <a:pPr lvl="1"/>
            <a:endParaRPr lang="en-GB" dirty="0">
              <a:solidFill>
                <a:srgbClr val="333333"/>
              </a:solidFill>
              <a:latin typeface="AmazonEmber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Remember: start lean, test, adapt and build on top of it when required.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3B2545-11FA-E31F-8A88-4EA69F2CC7BB}"/>
              </a:ext>
            </a:extLst>
          </p:cNvPr>
          <p:cNvSpPr txBox="1"/>
          <p:nvPr/>
        </p:nvSpPr>
        <p:spPr>
          <a:xfrm>
            <a:off x="968992" y="3926942"/>
            <a:ext cx="110000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Cost Optimization</a:t>
            </a:r>
          </a:p>
          <a:p>
            <a:r>
              <a:rPr lang="en-GB" dirty="0"/>
              <a:t>Monitor your costs, fixed costs are easy to understand as they deal with a limited capacity. Variable costs are great to commercialise but are tricky to understand as they can be extremely volatile without proper preparation &amp; control.</a:t>
            </a:r>
          </a:p>
          <a:p>
            <a:pPr lvl="1"/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Measure overall efficiency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33333"/>
                </a:solidFill>
                <a:latin typeface="AmazonEmber"/>
              </a:rPr>
              <a:t>Analyse &amp; attribute expenditure</a:t>
            </a:r>
            <a:endParaRPr lang="en-GB" b="0" i="0" dirty="0">
              <a:solidFill>
                <a:srgbClr val="333333"/>
              </a:solidFill>
              <a:effectLst/>
              <a:latin typeface="AmazonEmber"/>
            </a:endParaRPr>
          </a:p>
          <a:p>
            <a:pPr lvl="1"/>
            <a:endParaRPr lang="en-GB" dirty="0">
              <a:solidFill>
                <a:srgbClr val="333333"/>
              </a:solidFill>
              <a:latin typeface="AmazonEmber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Remember: know why you spend and at what pace, try &amp; test services before validating them if possible</a:t>
            </a:r>
          </a:p>
        </p:txBody>
      </p:sp>
    </p:spTree>
    <p:extLst>
      <p:ext uri="{BB962C8B-B14F-4D97-AF65-F5344CB8AC3E}">
        <p14:creationId xmlns:p14="http://schemas.microsoft.com/office/powerpoint/2010/main" val="1825281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Best Practices – Well Architected Framework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20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F57EA-D3F5-3AB8-B2F0-A03EDAF4A85F}"/>
              </a:ext>
            </a:extLst>
          </p:cNvPr>
          <p:cNvSpPr txBox="1"/>
          <p:nvPr/>
        </p:nvSpPr>
        <p:spPr>
          <a:xfrm>
            <a:off x="968992" y="1746913"/>
            <a:ext cx="110000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Sustainability</a:t>
            </a:r>
          </a:p>
          <a:p>
            <a:r>
              <a:rPr lang="en-GB" dirty="0"/>
              <a:t>This is more a discipline than a pure technical goal. Behind your VMs are a set of machines, don’t let them run for no reason.</a:t>
            </a:r>
          </a:p>
          <a:p>
            <a:pPr lvl="1"/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Use serverless architectures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Experiment more often</a:t>
            </a:r>
          </a:p>
          <a:p>
            <a:pPr lvl="1"/>
            <a:endParaRPr lang="en-GB" dirty="0">
              <a:solidFill>
                <a:srgbClr val="333333"/>
              </a:solidFill>
              <a:latin typeface="AmazonEmber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mazonEmber"/>
              </a:rPr>
              <a:t>Remember: select the most efficient sets of services to run your environment.</a:t>
            </a:r>
          </a:p>
        </p:txBody>
      </p:sp>
    </p:spTree>
    <p:extLst>
      <p:ext uri="{BB962C8B-B14F-4D97-AF65-F5344CB8AC3E}">
        <p14:creationId xmlns:p14="http://schemas.microsoft.com/office/powerpoint/2010/main" val="2671096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629838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11778</TotalTime>
  <Words>1189</Words>
  <Application>Microsoft Macintosh PowerPoint</Application>
  <PresentationFormat>Widescreen</PresentationFormat>
  <Paragraphs>202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21</vt:i4>
      </vt:variant>
    </vt:vector>
  </HeadingPairs>
  <TitlesOfParts>
    <vt:vector size="43" baseType="lpstr">
      <vt:lpstr>AmazonEmber</vt:lpstr>
      <vt:lpstr>Arial</vt:lpstr>
      <vt:lpstr>Calibri</vt:lpstr>
      <vt:lpstr>Wingdings</vt:lpstr>
      <vt:lpstr>1_Thème Office</vt:lpstr>
      <vt:lpstr>1_Conception personnalisée</vt:lpstr>
      <vt:lpstr>3_Thème Office</vt:lpstr>
      <vt:lpstr>2_Conception personnalisée</vt:lpstr>
      <vt:lpstr>4_Thème Office</vt:lpstr>
      <vt:lpstr>6_Thème Office</vt:lpstr>
      <vt:lpstr>7_Thème Office</vt:lpstr>
      <vt:lpstr>8_Thème Office</vt:lpstr>
      <vt:lpstr>9_Thème Office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14_Conception personnalisée</vt:lpstr>
      <vt:lpstr>15_Conception personnalisée</vt:lpstr>
      <vt:lpstr>16_Conception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 Ippersiel</dc:creator>
  <cp:lastModifiedBy>Coenraets, Jerome</cp:lastModifiedBy>
  <cp:revision>159</cp:revision>
  <dcterms:created xsi:type="dcterms:W3CDTF">2018-08-01T08:47:37Z</dcterms:created>
  <dcterms:modified xsi:type="dcterms:W3CDTF">2026-10-15T11:50:52Z</dcterms:modified>
</cp:coreProperties>
</file>