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6" r:id="rId1"/>
  </p:sldMasterIdLst>
  <p:notesMasterIdLst>
    <p:notesMasterId r:id="rId36"/>
  </p:notesMasterIdLst>
  <p:handoutMasterIdLst>
    <p:handoutMasterId r:id="rId37"/>
  </p:handoutMasterIdLst>
  <p:sldIdLst>
    <p:sldId id="256" r:id="rId2"/>
    <p:sldId id="740" r:id="rId3"/>
    <p:sldId id="741" r:id="rId4"/>
    <p:sldId id="742" r:id="rId5"/>
    <p:sldId id="743" r:id="rId6"/>
    <p:sldId id="744" r:id="rId7"/>
    <p:sldId id="307" r:id="rId8"/>
    <p:sldId id="522" r:id="rId9"/>
    <p:sldId id="523" r:id="rId10"/>
    <p:sldId id="745" r:id="rId11"/>
    <p:sldId id="746" r:id="rId12"/>
    <p:sldId id="747" r:id="rId13"/>
    <p:sldId id="281" r:id="rId14"/>
    <p:sldId id="284" r:id="rId15"/>
    <p:sldId id="983" r:id="rId16"/>
    <p:sldId id="1851" r:id="rId17"/>
    <p:sldId id="1857" r:id="rId18"/>
    <p:sldId id="877" r:id="rId19"/>
    <p:sldId id="1853" r:id="rId20"/>
    <p:sldId id="1856" r:id="rId21"/>
    <p:sldId id="308" r:id="rId22"/>
    <p:sldId id="294" r:id="rId23"/>
    <p:sldId id="315" r:id="rId24"/>
    <p:sldId id="759" r:id="rId25"/>
    <p:sldId id="760" r:id="rId26"/>
    <p:sldId id="761" r:id="rId27"/>
    <p:sldId id="321" r:id="rId28"/>
    <p:sldId id="762" r:id="rId29"/>
    <p:sldId id="322" r:id="rId30"/>
    <p:sldId id="296" r:id="rId31"/>
    <p:sldId id="763" r:id="rId32"/>
    <p:sldId id="764" r:id="rId33"/>
    <p:sldId id="766" r:id="rId34"/>
    <p:sldId id="767" r:id="rId35"/>
  </p:sldIdLst>
  <p:sldSz cx="12192000" cy="6858000"/>
  <p:notesSz cx="6858000" cy="9144000"/>
  <p:custDataLst>
    <p:tags r:id="rId38"/>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0000"/>
    <a:srgbClr val="B0AC00"/>
    <a:srgbClr val="8D8A00"/>
    <a:srgbClr val="CA0202"/>
    <a:srgbClr val="E31303"/>
    <a:srgbClr val="E703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Stijl, gemiddeld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Stijl, gemiddeld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Stijl, gemiddeld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Stijl, gemiddeld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12C8C85-51F0-491E-9774-3900AFEF0FD7}" styleName="Stijl, licht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38B1855-1B75-4FBE-930C-398BA8C253C6}" styleName="Stijl, thema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ijl, thema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D083AE6-46FA-4A59-8FB0-9F97EB10719F}" styleName="Stijl, licht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8FB837D-C827-4EFA-A057-4D05807E0F7C}" styleName="Stijl, thema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00" autoAdjust="0"/>
    <p:restoredTop sz="86507" autoAdjust="0"/>
  </p:normalViewPr>
  <p:slideViewPr>
    <p:cSldViewPr>
      <p:cViewPr varScale="1">
        <p:scale>
          <a:sx n="109" d="100"/>
          <a:sy n="109" d="100"/>
        </p:scale>
        <p:origin x="1472" y="184"/>
      </p:cViewPr>
      <p:guideLst>
        <p:guide orient="horz" pos="2160"/>
        <p:guide pos="3840"/>
      </p:guideLst>
    </p:cSldViewPr>
  </p:slideViewPr>
  <p:outlineViewPr>
    <p:cViewPr>
      <p:scale>
        <a:sx n="33" d="100"/>
        <a:sy n="33" d="100"/>
      </p:scale>
      <p:origin x="0" y="25404"/>
    </p:cViewPr>
    <p:sldLst>
      <p:sld r:id="rId1" collapse="1"/>
    </p:sldLst>
  </p:outlineViewPr>
  <p:notesTextViewPr>
    <p:cViewPr>
      <p:scale>
        <a:sx n="100" d="100"/>
        <a:sy n="100" d="100"/>
      </p:scale>
      <p:origin x="0" y="0"/>
    </p:cViewPr>
  </p:notesTextViewPr>
  <p:sorterViewPr>
    <p:cViewPr varScale="1">
      <p:scale>
        <a:sx n="1" d="1"/>
        <a:sy n="1" d="1"/>
      </p:scale>
      <p:origin x="0" y="-53342"/>
    </p:cViewPr>
  </p:sorterViewPr>
  <p:notesViewPr>
    <p:cSldViewPr>
      <p:cViewPr varScale="1">
        <p:scale>
          <a:sx n="57" d="100"/>
          <a:sy n="57" d="100"/>
        </p:scale>
        <p:origin x="-285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FF5B241-C3F9-491C-9F5D-4E196AD4A3FA}" type="datetimeFigureOut">
              <a:rPr lang="en-US" smtClean="0"/>
              <a:t>9/17/26</a:t>
            </a:fld>
            <a:endParaRPr lang="en-US" dirty="0"/>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16AC817-2377-4EC9-8A4F-CB399EE05F1C}" type="slidenum">
              <a:rPr lang="en-US" smtClean="0"/>
              <a:t>‹#›</a:t>
            </a:fld>
            <a:endParaRPr lang="en-US" dirty="0"/>
          </a:p>
        </p:txBody>
      </p:sp>
    </p:spTree>
    <p:extLst>
      <p:ext uri="{BB962C8B-B14F-4D97-AF65-F5344CB8AC3E}">
        <p14:creationId xmlns:p14="http://schemas.microsoft.com/office/powerpoint/2010/main" val="20900692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8DB8FC-EFFE-4B05-A027-FEEC77DF84F6}" type="datetimeFigureOut">
              <a:rPr lang="fr-BE" smtClean="0"/>
              <a:pPr/>
              <a:t>17/09/26</a:t>
            </a:fld>
            <a:endParaRPr lang="fr-BE"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11C742-A441-4D58-8713-A5B7413C6716}" type="slidenum">
              <a:rPr lang="fr-BE" smtClean="0"/>
              <a:pPr/>
              <a:t>‹#›</a:t>
            </a:fld>
            <a:endParaRPr lang="fr-BE" dirty="0"/>
          </a:p>
        </p:txBody>
      </p:sp>
    </p:spTree>
    <p:extLst>
      <p:ext uri="{BB962C8B-B14F-4D97-AF65-F5344CB8AC3E}">
        <p14:creationId xmlns:p14="http://schemas.microsoft.com/office/powerpoint/2010/main" val="404560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Software Project Management</a:t>
            </a:r>
          </a:p>
        </p:txBody>
      </p:sp>
      <p:sp>
        <p:nvSpPr>
          <p:cNvPr id="46082" name="Rectangle 3"/>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November 2005</a:t>
            </a:r>
          </a:p>
        </p:txBody>
      </p:sp>
      <p:sp>
        <p:nvSpPr>
          <p:cNvPr id="460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fld id="{6E5FD6D9-7903-47AC-8EF5-3F8DD8A44328}" type="slidenum">
              <a:rPr lang="en-US" sz="1200">
                <a:latin typeface="Arial" pitchFamily="34" charset="0"/>
              </a:rPr>
              <a:pPr eaLnBrk="1" hangingPunct="1"/>
              <a:t>1</a:t>
            </a:fld>
            <a:endParaRPr lang="en-US" sz="1200">
              <a:latin typeface="Arial" pitchFamily="34" charset="0"/>
            </a:endParaRPr>
          </a:p>
        </p:txBody>
      </p:sp>
      <p:sp>
        <p:nvSpPr>
          <p:cNvPr id="46084" name="Rectangle 2"/>
          <p:cNvSpPr>
            <a:spLocks noGrp="1" noRot="1" noChangeAspect="1" noChangeArrowheads="1" noTextEdit="1"/>
          </p:cNvSpPr>
          <p:nvPr>
            <p:ph type="sldImg"/>
          </p:nvPr>
        </p:nvSpPr>
        <p:spPr>
          <a:xfrm>
            <a:off x="1814513" y="823913"/>
            <a:ext cx="5386387" cy="3030537"/>
          </a:xfrm>
          <a:ln/>
        </p:spPr>
      </p:sp>
    </p:spTree>
    <p:extLst>
      <p:ext uri="{BB962C8B-B14F-4D97-AF65-F5344CB8AC3E}">
        <p14:creationId xmlns:p14="http://schemas.microsoft.com/office/powerpoint/2010/main" val="3968567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211C742-A441-4D58-8713-A5B7413C6716}" type="slidenum">
              <a:rPr lang="fr-BE" smtClean="0"/>
              <a:pPr/>
              <a:t>3</a:t>
            </a:fld>
            <a:endParaRPr lang="fr-BE" dirty="0"/>
          </a:p>
        </p:txBody>
      </p:sp>
    </p:spTree>
    <p:extLst>
      <p:ext uri="{BB962C8B-B14F-4D97-AF65-F5344CB8AC3E}">
        <p14:creationId xmlns:p14="http://schemas.microsoft.com/office/powerpoint/2010/main" val="42642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Other examples include checking the product for quality (manufacturing and production), selling the product (sales and marketing), paying creditors (finance and accounting), and evaluating job performance (human resources). You could ask students to contribute other examples of business processes and describe which of the four types they are.</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8</a:t>
            </a:fld>
            <a:endParaRPr lang="en-US" dirty="0"/>
          </a:p>
        </p:txBody>
      </p:sp>
    </p:spTree>
    <p:extLst>
      <p:ext uri="{BB962C8B-B14F-4D97-AF65-F5344CB8AC3E}">
        <p14:creationId xmlns:p14="http://schemas.microsoft.com/office/powerpoint/2010/main" val="1901737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Figure 2.1,</a:t>
            </a:r>
            <a:r>
              <a:rPr lang="en-US" altLang="en-US" baseline="0" dirty="0"/>
              <a:t> Page 43.</a:t>
            </a:r>
          </a:p>
          <a:p>
            <a:r>
              <a:rPr lang="en-US" sz="1200" b="0" i="0" u="none" strike="noStrike" kern="1200" cap="none" baseline="0" dirty="0">
                <a:solidFill>
                  <a:schemeClr val="tx1"/>
                </a:solidFill>
                <a:latin typeface="+mn-lt"/>
                <a:ea typeface="Arial"/>
                <a:cs typeface="Arial"/>
                <a:sym typeface="Arial"/>
              </a:rPr>
              <a:t>Fulfilling a customer order involves a complex set of steps that requires the close coordination of the sales, accounting, and manufacturing functions.</a:t>
            </a:r>
          </a:p>
          <a:p>
            <a:endParaRPr lang="en-US" sz="1200" b="0" i="0" u="none" strike="noStrike" kern="1200" cap="none" baseline="0" dirty="0">
              <a:solidFill>
                <a:schemeClr val="tx1"/>
              </a:solidFill>
              <a:latin typeface="+mn-lt"/>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Emphasize that each rectangle represents one part of the larger business process of order fulfillment. Notice that this business process spans several different functional areas of the business from sales (orders), to accounting, to manufacturing. Important business processes typically span several different functional areas or divisions in a business.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Full description: A diagram depicts the steps on three different levels that are involved in an order fulfillment process. The first level is labeled, Sales, and the following items are listed. Generate order, Submit order. The next level is labeled, Accounting, and the following items are listed. Check credit, Approve credit, Generate invoice. From the, Approve credit, step of, Accounting, the process also proceeds to the Manufacturing and Production level, under which the following items are listed. Assemble product, Ship product.</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extLst>
      <p:ext uri="{BB962C8B-B14F-4D97-AF65-F5344CB8AC3E}">
        <p14:creationId xmlns:p14="http://schemas.microsoft.com/office/powerpoint/2010/main" val="3543461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E9F1C280-B3B4-C82C-480E-BCC4D770D617}"/>
              </a:ext>
            </a:extLst>
          </p:cNvPr>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3CDC02-A191-854F-8970-82A4548383DD}" type="slidenum">
              <a:rPr kumimoji="0" lang="en-US" altLang="en-BE"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BE" sz="1200" b="0" i="0" u="none" strike="noStrike" kern="1200" cap="none" spc="0" normalizeH="0" baseline="0" noProof="0">
              <a:ln>
                <a:noFill/>
              </a:ln>
              <a:solidFill>
                <a:prstClr val="black"/>
              </a:solidFill>
              <a:effectLst/>
              <a:uLnTx/>
              <a:uFillTx/>
              <a:latin typeface="Calibri"/>
              <a:ea typeface="+mn-ea"/>
              <a:cs typeface="+mn-cs"/>
            </a:endParaRPr>
          </a:p>
        </p:txBody>
      </p:sp>
      <p:sp>
        <p:nvSpPr>
          <p:cNvPr id="75777" name="Text Box 1">
            <a:extLst>
              <a:ext uri="{FF2B5EF4-FFF2-40B4-BE49-F238E27FC236}">
                <a16:creationId xmlns:a16="http://schemas.microsoft.com/office/drawing/2014/main" id="{65AAD7BC-D26B-B587-AAA5-B6FFDE4A8428}"/>
              </a:ext>
            </a:extLst>
          </p:cNvPr>
          <p:cNvSpPr txBox="1">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78" name="Text Box 2">
            <a:extLst>
              <a:ext uri="{FF2B5EF4-FFF2-40B4-BE49-F238E27FC236}">
                <a16:creationId xmlns:a16="http://schemas.microsoft.com/office/drawing/2014/main" id="{A84B017A-8D4B-C27C-AF19-240E24CD0964}"/>
              </a:ext>
            </a:extLst>
          </p:cNvPr>
          <p:cNvSpPr txBox="1">
            <a:spLocks noChangeArrowheads="1"/>
          </p:cNvSpPr>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45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altLang="en-BE"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This slide discusses a fourth intelligent technique, neural networks. Ask students whether neural networks could be used in medical diagnosis? How would this work? To some extent, data mining techniques have replaced neural networks in situations requiring pattern recognition. For instance, credit card companies sift through mountains of transaction data to identify which charging patterns are unlikely for each and every charge card customer. </a:t>
            </a:r>
          </a:p>
          <a:p>
            <a:pPr marL="0" marR="0" lvl="0" indent="0" algn="l" defTabSz="914400" rtl="0" eaLnBrk="1" fontAlgn="auto" latinLnBrk="0" hangingPunct="1">
              <a:lnSpc>
                <a:spcPct val="100000"/>
              </a:lnSpc>
              <a:spcBef>
                <a:spcPts val="45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altLang="en-BE"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75779" name="Text Box 3">
            <a:extLst>
              <a:ext uri="{FF2B5EF4-FFF2-40B4-BE49-F238E27FC236}">
                <a16:creationId xmlns:a16="http://schemas.microsoft.com/office/drawing/2014/main" id="{15681C4A-C4D0-58B7-6AEB-4A7F03EDABB6}"/>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883E6D5-B355-1F4A-863C-473F579659A6}" type="slidenum">
              <a:rPr kumimoji="0" lang="en-US" altLang="en-BE"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15</a:t>
            </a:fld>
            <a:endParaRPr kumimoji="0" lang="en-US" altLang="en-BE"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867DB-AFAB-892C-CC4E-DB1BA1FEAC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5F4CB3-8C08-1DDD-8366-D21F4610A31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3E242D0-5FB9-D2B0-759C-8AB6403A67BD}"/>
              </a:ext>
            </a:extLst>
          </p:cNvPr>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540657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82025-2AE9-CB82-5326-B3900CB018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461B0-4BE3-AA3B-7A9E-D3D4078C4A6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A175D85-D918-802D-D02A-92CBF286C69B}"/>
              </a:ext>
            </a:extLst>
          </p:cNvPr>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178730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867DB-AFAB-892C-CC4E-DB1BA1FEAC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5F4CB3-8C08-1DDD-8366-D21F4610A31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3E242D0-5FB9-D2B0-759C-8AB6403A67BD}"/>
              </a:ext>
            </a:extLst>
          </p:cNvPr>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540657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4EE3-D160-43FC-0516-3D773F30FB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03CC5F-6193-2503-45C2-4587684CDA8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487CA47-AA63-FBCE-6494-FD9ED764DBA1}"/>
              </a:ext>
            </a:extLst>
          </p:cNvPr>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933511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385FA-74E7-4C41-C402-4CF6FFF2B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39C74C-835B-C277-3F80-98F9FBDBA53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DCDB332-83EC-DF61-5B45-E3565606DA6E}"/>
              </a:ext>
            </a:extLst>
          </p:cNvPr>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80157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3" name="Rechthoek 2"/>
          <p:cNvSpPr/>
          <p:nvPr userDrawn="1"/>
        </p:nvSpPr>
        <p:spPr>
          <a:xfrm>
            <a:off x="-48683" y="0"/>
            <a:ext cx="12240683" cy="6859254"/>
          </a:xfrm>
          <a:prstGeom prst="rect">
            <a:avLst/>
          </a:prstGeom>
          <a:solidFill>
            <a:schemeClr val="bg1"/>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800"/>
          </a:p>
        </p:txBody>
      </p:sp>
      <p:sp>
        <p:nvSpPr>
          <p:cNvPr id="7" name="Rectangle à coins arrondis 6"/>
          <p:cNvSpPr/>
          <p:nvPr userDrawn="1"/>
        </p:nvSpPr>
        <p:spPr>
          <a:xfrm>
            <a:off x="239349" y="260648"/>
            <a:ext cx="11664619" cy="6336704"/>
          </a:xfrm>
          <a:prstGeom prst="round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800" dirty="0"/>
          </a:p>
        </p:txBody>
      </p:sp>
      <p:sp>
        <p:nvSpPr>
          <p:cNvPr id="2" name="Titre 1"/>
          <p:cNvSpPr>
            <a:spLocks noGrp="1"/>
          </p:cNvSpPr>
          <p:nvPr>
            <p:ph type="ctrTitle"/>
          </p:nvPr>
        </p:nvSpPr>
        <p:spPr>
          <a:xfrm>
            <a:off x="914400" y="2130426"/>
            <a:ext cx="10363200" cy="866527"/>
          </a:xfrm>
          <a:solidFill>
            <a:schemeClr val="accent1"/>
          </a:solidFill>
        </p:spPr>
        <p:txBody>
          <a:bodyPr/>
          <a:lstStyle>
            <a:lvl1pPr>
              <a:defRPr sz="3600"/>
            </a:lvl1pPr>
          </a:lstStyle>
          <a:p>
            <a:r>
              <a:rPr lang="nl-NL"/>
              <a:t>Klik om de stijl te bewerken</a:t>
            </a:r>
            <a:endParaRPr lang="fr-BE" dirty="0"/>
          </a:p>
        </p:txBody>
      </p:sp>
      <p:pic>
        <p:nvPicPr>
          <p:cNvPr id="10" name="Picture 2" descr="C:\Users\shoira\Desktop\University studies\2012-2013 Master in Management\Management of IS\lsm logo\LSMseulPMS.e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943872" y="3443350"/>
            <a:ext cx="2081182" cy="15029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68D2082C-6F25-41B5-AA77-A075AF0AE1F8}" type="datetime1">
              <a:rPr lang="fr-BE" smtClean="0"/>
              <a:t>17/09/26</a:t>
            </a:fld>
            <a:endParaRPr lang="fr-BE" dirty="0"/>
          </a:p>
        </p:txBody>
      </p:sp>
      <p:sp>
        <p:nvSpPr>
          <p:cNvPr id="2" name="Titre 1"/>
          <p:cNvSpPr>
            <a:spLocks noGrp="1"/>
          </p:cNvSpPr>
          <p:nvPr>
            <p:ph type="title"/>
          </p:nvPr>
        </p:nvSpPr>
        <p:spPr/>
        <p:txBody>
          <a:bodyPr/>
          <a:lstStyle>
            <a:lvl1pPr>
              <a:defRPr sz="3600"/>
            </a:lvl1pPr>
          </a:lstStyle>
          <a:p>
            <a:r>
              <a:rPr lang="nl-NL"/>
              <a:t>Klik om de stijl te bewerken</a:t>
            </a:r>
            <a:endParaRPr lang="fr-BE" dirty="0"/>
          </a:p>
        </p:txBody>
      </p:sp>
      <p:sp>
        <p:nvSpPr>
          <p:cNvPr id="3" name="Espace réservé du contenu 2"/>
          <p:cNvSpPr>
            <a:spLocks noGrp="1"/>
          </p:cNvSpPr>
          <p:nvPr>
            <p:ph idx="1" hasCustomPrompt="1"/>
          </p:nvPr>
        </p:nvSpPr>
        <p:spPr>
          <a:xfrm>
            <a:off x="609600" y="1772816"/>
            <a:ext cx="10972800" cy="4176464"/>
          </a:xfrm>
          <a:solidFill>
            <a:schemeClr val="bg1">
              <a:lumMod val="95000"/>
            </a:schemeClr>
          </a:solidFill>
          <a:effectLst/>
        </p:spPr>
        <p:style>
          <a:lnRef idx="1">
            <a:schemeClr val="dk1"/>
          </a:lnRef>
          <a:fillRef idx="2">
            <a:schemeClr val="dk1"/>
          </a:fillRef>
          <a:effectRef idx="1">
            <a:schemeClr val="dk1"/>
          </a:effectRef>
          <a:fontRef idx="minor">
            <a:schemeClr val="dk1"/>
          </a:fontRef>
        </p:style>
        <p:txBody>
          <a:bodyPr>
            <a:normAutofit/>
          </a:bodyPr>
          <a:lstStyle>
            <a:lvl1pPr>
              <a:defRPr lang="fr-FR" sz="2400" dirty="0" smtClean="0"/>
            </a:lvl1pPr>
            <a:lvl2pPr>
              <a:defRPr lang="fr-FR" sz="2400" dirty="0" smtClean="0"/>
            </a:lvl2pPr>
            <a:lvl3pPr>
              <a:defRPr lang="fr-FR" sz="2000" dirty="0" smtClean="0"/>
            </a:lvl3pPr>
            <a:lvl4pPr>
              <a:defRPr lang="fr-FR" sz="1800" dirty="0" smtClean="0"/>
            </a:lvl4pPr>
            <a:lvl5pPr>
              <a:defRPr lang="fr-BE" sz="1800" dirty="0"/>
            </a:lvl5pPr>
          </a:lstStyle>
          <a:p>
            <a:pPr lvl="0">
              <a:buFont typeface="Wingdings" pitchFamily="2" charset="2"/>
              <a:buChar char="q"/>
            </a:pPr>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706090"/>
          </a:xfrm>
        </p:spPr>
        <p:txBody>
          <a:bodyPr>
            <a:normAutofit/>
          </a:bodyPr>
          <a:lstStyle>
            <a:lvl1pPr>
              <a:defRPr lang="fr-BE" sz="3600" b="1" kern="1200" dirty="0">
                <a:solidFill>
                  <a:schemeClr val="lt1"/>
                </a:solidFill>
                <a:latin typeface="+mn-lt"/>
                <a:ea typeface="+mn-ea"/>
                <a:cs typeface="+mn-cs"/>
              </a:defRPr>
            </a:lvl1pPr>
          </a:lstStyle>
          <a:p>
            <a:r>
              <a:rPr lang="nl-NL"/>
              <a:t>Klik om de stijl te bewerken</a:t>
            </a:r>
            <a:endParaRPr lang="fr-BE" dirty="0"/>
          </a:p>
        </p:txBody>
      </p:sp>
      <p:sp>
        <p:nvSpPr>
          <p:cNvPr id="3" name="Espace réservé du contenu 2"/>
          <p:cNvSpPr>
            <a:spLocks noGrp="1"/>
          </p:cNvSpPr>
          <p:nvPr>
            <p:ph idx="1" hasCustomPrompt="1"/>
          </p:nvPr>
        </p:nvSpPr>
        <p:spPr>
          <a:xfrm>
            <a:off x="623392" y="1268760"/>
            <a:ext cx="10972800" cy="576064"/>
          </a:xfrm>
        </p:spPr>
        <p:txBody>
          <a:bodyPr/>
          <a:lstStyle>
            <a:lvl1pPr marL="0" indent="0">
              <a:buNone/>
              <a:defRPr lang="fr-BE" sz="2000" i="1" kern="1200" dirty="0">
                <a:solidFill>
                  <a:schemeClr val="tx1"/>
                </a:solidFill>
                <a:latin typeface="+mn-lt"/>
                <a:ea typeface="+mn-ea"/>
                <a:cs typeface="+mn-cs"/>
              </a:defRPr>
            </a:lvl1pPr>
          </a:lstStyle>
          <a:p>
            <a:pPr lvl="0"/>
            <a:r>
              <a:rPr lang="fr-BE" dirty="0"/>
              <a:t>Navigation</a:t>
            </a:r>
          </a:p>
        </p:txBody>
      </p:sp>
      <p:sp>
        <p:nvSpPr>
          <p:cNvPr id="4" name="Espace réservé de la date 3"/>
          <p:cNvSpPr>
            <a:spLocks noGrp="1"/>
          </p:cNvSpPr>
          <p:nvPr>
            <p:ph type="dt" sz="half" idx="10"/>
          </p:nvPr>
        </p:nvSpPr>
        <p:spPr/>
        <p:txBody>
          <a:bodyPr/>
          <a:lstStyle/>
          <a:p>
            <a:fld id="{F406C519-B503-4A80-97E9-FB3B9BCFA0E1}" type="datetime1">
              <a:rPr lang="fr-BE" smtClean="0"/>
              <a:t>17/09/26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01C8955C-CD5B-48B6-8B6A-03B65A7B649E}" type="slidenum">
              <a:rPr lang="fr-BE" smtClean="0"/>
              <a:pPr/>
              <a:t>‹#›</a:t>
            </a:fld>
            <a:endParaRPr lang="fr-BE" dirty="0"/>
          </a:p>
        </p:txBody>
      </p:sp>
      <p:sp>
        <p:nvSpPr>
          <p:cNvPr id="7" name="Espace réservé du contenu 2"/>
          <p:cNvSpPr>
            <a:spLocks noGrp="1"/>
          </p:cNvSpPr>
          <p:nvPr>
            <p:ph idx="13" hasCustomPrompt="1"/>
          </p:nvPr>
        </p:nvSpPr>
        <p:spPr>
          <a:xfrm>
            <a:off x="609600" y="1916833"/>
            <a:ext cx="10972800" cy="3384376"/>
          </a:xfrm>
        </p:spPr>
        <p:txBody>
          <a:bodyPr/>
          <a:lstStyle>
            <a:lvl1pPr marL="457200" indent="-457200">
              <a:buFont typeface="Courier New" pitchFamily="49" charset="0"/>
              <a:buChar char="o"/>
              <a:defRPr sz="2400"/>
            </a:lvl1pPr>
            <a:lvl2pPr>
              <a:defRPr sz="2400"/>
            </a:lvl2pPr>
            <a:lvl3pPr>
              <a:defRPr sz="2000"/>
            </a:lvl3pPr>
            <a:lvl4pPr>
              <a:defRPr sz="1800"/>
            </a:lvl4pPr>
            <a:lvl5pPr>
              <a:defRPr sz="1800"/>
            </a:lvl5pPr>
          </a:lstStyle>
          <a:p>
            <a:pPr lvl="0">
              <a:buClr>
                <a:srgbClr val="DA0000"/>
              </a:buClr>
              <a:buSzPct val="80000"/>
              <a:buFont typeface="Wingdings" pitchFamily="2" charset="2"/>
              <a:buChar char="q"/>
            </a:pPr>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9" name="Espace réservé du contenu 2"/>
          <p:cNvSpPr>
            <a:spLocks noGrp="1"/>
          </p:cNvSpPr>
          <p:nvPr>
            <p:ph idx="14" hasCustomPrompt="1"/>
          </p:nvPr>
        </p:nvSpPr>
        <p:spPr>
          <a:xfrm>
            <a:off x="623392" y="5373216"/>
            <a:ext cx="10972800" cy="576064"/>
          </a:xfrm>
          <a:ln>
            <a:solidFill>
              <a:srgbClr val="8D8A00"/>
            </a:solidFill>
          </a:ln>
        </p:spPr>
        <p:txBody>
          <a:bodyPr/>
          <a:lstStyle>
            <a:lvl1pPr marL="0" indent="0">
              <a:buNone/>
              <a:defRPr lang="fr-BE" sz="2000" i="1" kern="1200" dirty="0">
                <a:solidFill>
                  <a:schemeClr val="tx1"/>
                </a:solidFill>
                <a:latin typeface="+mn-lt"/>
                <a:ea typeface="+mn-ea"/>
                <a:cs typeface="+mn-cs"/>
              </a:defRPr>
            </a:lvl1pPr>
          </a:lstStyle>
          <a:p>
            <a:pPr lvl="0"/>
            <a:r>
              <a:rPr lang="fr-BE" dirty="0"/>
              <a:t>Navigation</a:t>
            </a:r>
          </a:p>
        </p:txBody>
      </p:sp>
    </p:spTree>
    <p:extLst>
      <p:ext uri="{BB962C8B-B14F-4D97-AF65-F5344CB8AC3E}">
        <p14:creationId xmlns:p14="http://schemas.microsoft.com/office/powerpoint/2010/main" val="3373119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nl-NL"/>
              <a:t>Klik om de stijl te bewerken</a:t>
            </a:r>
            <a:endParaRPr lang="fr-BE"/>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Espace réservé de la date 3"/>
          <p:cNvSpPr>
            <a:spLocks noGrp="1"/>
          </p:cNvSpPr>
          <p:nvPr>
            <p:ph type="dt" sz="half" idx="10"/>
          </p:nvPr>
        </p:nvSpPr>
        <p:spPr/>
        <p:txBody>
          <a:bodyPr/>
          <a:lstStyle/>
          <a:p>
            <a:fld id="{D6DA4E25-7C15-4019-A742-2A2CEDDEA9C8}" type="datetime1">
              <a:rPr lang="fr-BE" smtClean="0"/>
              <a:t>17/09/26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NL"/>
              <a:t>Klik om de stijl te bewerken</a:t>
            </a:r>
            <a:endParaRPr lang="fr-BE"/>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5" name="Espace réservé de la date 4"/>
          <p:cNvSpPr>
            <a:spLocks noGrp="1"/>
          </p:cNvSpPr>
          <p:nvPr>
            <p:ph type="dt" sz="half" idx="10"/>
          </p:nvPr>
        </p:nvSpPr>
        <p:spPr/>
        <p:txBody>
          <a:bodyPr/>
          <a:lstStyle/>
          <a:p>
            <a:fld id="{96E6B6EB-F139-4DE3-9536-098F5479A20C}" type="datetime1">
              <a:rPr lang="fr-BE" smtClean="0"/>
              <a:t>17/09/26</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nl-NL"/>
              <a:t>Klik om de stijl te bewerken</a:t>
            </a:r>
            <a:endParaRPr lang="fr-BE"/>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7" name="Espace réservé de la date 6"/>
          <p:cNvSpPr>
            <a:spLocks noGrp="1"/>
          </p:cNvSpPr>
          <p:nvPr>
            <p:ph type="dt" sz="half" idx="10"/>
          </p:nvPr>
        </p:nvSpPr>
        <p:spPr/>
        <p:txBody>
          <a:bodyPr/>
          <a:lstStyle/>
          <a:p>
            <a:fld id="{E9DE0823-FF09-4CB3-BBAC-5D6E0C88097A}" type="datetime1">
              <a:rPr lang="fr-BE" smtClean="0"/>
              <a:t>17/09/26</a:t>
            </a:fld>
            <a:endParaRPr lang="fr-BE" dirty="0"/>
          </a:p>
        </p:txBody>
      </p:sp>
      <p:sp>
        <p:nvSpPr>
          <p:cNvPr id="8" name="Espace réservé du pied de page 7"/>
          <p:cNvSpPr>
            <a:spLocks noGrp="1"/>
          </p:cNvSpPr>
          <p:nvPr>
            <p:ph type="ftr" sz="quarter" idx="11"/>
          </p:nvPr>
        </p:nvSpPr>
        <p:spPr/>
        <p:txBody>
          <a:bodyPr/>
          <a:lstStyle/>
          <a:p>
            <a:endParaRPr lang="fr-BE" dirty="0"/>
          </a:p>
        </p:txBody>
      </p:sp>
      <p:sp>
        <p:nvSpPr>
          <p:cNvPr id="9" name="Espace réservé du numéro de diapositive 8"/>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NL"/>
              <a:t>Klik om de stijl te bewerken</a:t>
            </a:r>
            <a:endParaRPr lang="fr-BE"/>
          </a:p>
        </p:txBody>
      </p:sp>
      <p:sp>
        <p:nvSpPr>
          <p:cNvPr id="3" name="Espace réservé de la date 2"/>
          <p:cNvSpPr>
            <a:spLocks noGrp="1"/>
          </p:cNvSpPr>
          <p:nvPr>
            <p:ph type="dt" sz="half" idx="10"/>
          </p:nvPr>
        </p:nvSpPr>
        <p:spPr/>
        <p:txBody>
          <a:bodyPr/>
          <a:lstStyle/>
          <a:p>
            <a:fld id="{58279B71-95CE-497D-99F7-09B8E1586F35}" type="datetime1">
              <a:rPr lang="fr-BE" smtClean="0"/>
              <a:t>17/09/26</a:t>
            </a:fld>
            <a:endParaRPr lang="fr-BE"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74634E-A861-4343-9FED-1B42C15C0C2D}" type="datetime1">
              <a:rPr lang="fr-BE" smtClean="0"/>
              <a:t>17/09/26</a:t>
            </a:fld>
            <a:endParaRPr lang="fr-BE" dirty="0"/>
          </a:p>
        </p:txBody>
      </p:sp>
      <p:sp>
        <p:nvSpPr>
          <p:cNvPr id="3" name="Espace réservé du pied de page 2"/>
          <p:cNvSpPr>
            <a:spLocks noGrp="1"/>
          </p:cNvSpPr>
          <p:nvPr>
            <p:ph type="ftr" sz="quarter" idx="11"/>
          </p:nvPr>
        </p:nvSpPr>
        <p:spPr/>
        <p:txBody>
          <a:bodyPr/>
          <a:lstStyle/>
          <a:p>
            <a:endParaRPr lang="fr-BE" dirty="0"/>
          </a:p>
        </p:txBody>
      </p:sp>
      <p:sp>
        <p:nvSpPr>
          <p:cNvPr id="4" name="Espace réservé du numéro de diapositive 3"/>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endParaRPr lang="fr-BE"/>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Espace réservé de la date 4"/>
          <p:cNvSpPr>
            <a:spLocks noGrp="1"/>
          </p:cNvSpPr>
          <p:nvPr>
            <p:ph type="dt" sz="half" idx="10"/>
          </p:nvPr>
        </p:nvSpPr>
        <p:spPr/>
        <p:txBody>
          <a:bodyPr/>
          <a:lstStyle/>
          <a:p>
            <a:fld id="{8E87B2EF-72CC-4741-AD44-83591159AF65}" type="datetime1">
              <a:rPr lang="fr-BE" smtClean="0"/>
              <a:t>17/09/26</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endParaRPr lang="fr-BE"/>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fr-BE" dirty="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Espace réservé de la date 4"/>
          <p:cNvSpPr>
            <a:spLocks noGrp="1"/>
          </p:cNvSpPr>
          <p:nvPr>
            <p:ph type="dt" sz="half" idx="10"/>
          </p:nvPr>
        </p:nvSpPr>
        <p:spPr/>
        <p:txBody>
          <a:bodyPr/>
          <a:lstStyle/>
          <a:p>
            <a:fld id="{ABD1F7FE-116A-4B13-B9B3-B4BFE1C765A3}" type="datetime1">
              <a:rPr lang="fr-BE" smtClean="0"/>
              <a:t>17/09/26</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NL"/>
              <a:t>Klik om de stijl te bewerken</a:t>
            </a:r>
            <a:endParaRPr lang="fr-BE"/>
          </a:p>
        </p:txBody>
      </p:sp>
      <p:sp>
        <p:nvSpPr>
          <p:cNvPr id="3" name="Espace réservé du texte vertical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4" name="Espace réservé de la date 3"/>
          <p:cNvSpPr>
            <a:spLocks noGrp="1"/>
          </p:cNvSpPr>
          <p:nvPr>
            <p:ph type="dt" sz="half" idx="10"/>
          </p:nvPr>
        </p:nvSpPr>
        <p:spPr/>
        <p:txBody>
          <a:bodyPr/>
          <a:lstStyle/>
          <a:p>
            <a:fld id="{19454BCD-9E06-4805-8E1D-DBF48A65FF21}" type="datetime1">
              <a:rPr lang="fr-BE" smtClean="0"/>
              <a:t>17/09/26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nl-NL"/>
              <a:t>Klik om de stijl te bewerken</a:t>
            </a:r>
            <a:endParaRPr lang="fr-BE"/>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4" name="Espace réservé de la date 3"/>
          <p:cNvSpPr>
            <a:spLocks noGrp="1"/>
          </p:cNvSpPr>
          <p:nvPr>
            <p:ph type="dt" sz="half" idx="10"/>
          </p:nvPr>
        </p:nvSpPr>
        <p:spPr/>
        <p:txBody>
          <a:bodyPr/>
          <a:lstStyle/>
          <a:p>
            <a:fld id="{97186EB9-9758-4ADB-A13C-83934F963595}" type="datetime1">
              <a:rPr lang="fr-BE" smtClean="0"/>
              <a:t>17/09/26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a:extLst>
              <a:ext uri="{FF2B5EF4-FFF2-40B4-BE49-F238E27FC236}">
                <a16:creationId xmlns:a16="http://schemas.microsoft.com/office/drawing/2014/main" id="{A5E1A106-4057-4DB5-A3BC-4FD49D3A7CA5}"/>
              </a:ext>
            </a:extLst>
          </p:cNvPr>
          <p:cNvSpPr>
            <a:spLocks noGrp="1"/>
          </p:cNvSpPr>
          <p:nvPr>
            <p:ph type="dt" sz="half" idx="10"/>
          </p:nvPr>
        </p:nvSpPr>
        <p:spPr>
          <a:xfrm>
            <a:off x="609600" y="6381750"/>
            <a:ext cx="2844800" cy="476250"/>
          </a:xfrm>
          <a:prstGeom prst="rect">
            <a:avLst/>
          </a:prstGeom>
        </p:spPr>
        <p:txBody>
          <a:bodyPr/>
          <a:lstStyle>
            <a:lvl1pPr>
              <a:defRPr>
                <a:latin typeface="Arial" charset="0"/>
                <a:ea typeface="ＭＳ Ｐゴシック" charset="0"/>
                <a:cs typeface="ＭＳ Ｐゴシック" charset="0"/>
              </a:defRPr>
            </a:lvl1pPr>
          </a:lstStyle>
          <a:p>
            <a:pPr>
              <a:defRPr/>
            </a:pPr>
            <a:endParaRPr lang="en-US"/>
          </a:p>
        </p:txBody>
      </p:sp>
      <p:sp>
        <p:nvSpPr>
          <p:cNvPr id="5" name="Footer Placeholder 4">
            <a:extLst>
              <a:ext uri="{FF2B5EF4-FFF2-40B4-BE49-F238E27FC236}">
                <a16:creationId xmlns:a16="http://schemas.microsoft.com/office/drawing/2014/main" id="{44154825-E9DD-4508-A3E3-5A034A1C4D8D}"/>
              </a:ext>
            </a:extLst>
          </p:cNvPr>
          <p:cNvSpPr>
            <a:spLocks noGrp="1"/>
          </p:cNvSpPr>
          <p:nvPr>
            <p:ph type="ftr" sz="quarter" idx="11"/>
          </p:nvPr>
        </p:nvSpPr>
        <p:spPr/>
        <p:txBody>
          <a:bodyPr/>
          <a:lstStyle>
            <a:lvl1pPr algn="l">
              <a:defRPr smtClean="0">
                <a:latin typeface="Arial" panose="020B0604020202020204" pitchFamily="34" charset="0"/>
                <a:ea typeface="MS PGothic" panose="020B0600070205080204" pitchFamily="34" charset="-128"/>
              </a:defRPr>
            </a:lvl1pPr>
          </a:lstStyle>
          <a:p>
            <a:r>
              <a:rPr lang="en-US" altLang="fr-FR"/>
              <a:t>Copyright © Manuel Kolp - LSM</a:t>
            </a:r>
          </a:p>
          <a:p>
            <a:endParaRPr lang="en-US" altLang="fr-FR"/>
          </a:p>
        </p:txBody>
      </p:sp>
      <p:sp>
        <p:nvSpPr>
          <p:cNvPr id="6" name="Slide Number Placeholder 5">
            <a:extLst>
              <a:ext uri="{FF2B5EF4-FFF2-40B4-BE49-F238E27FC236}">
                <a16:creationId xmlns:a16="http://schemas.microsoft.com/office/drawing/2014/main" id="{BE529006-1DD7-402B-B499-3A83BAE99E20}"/>
              </a:ext>
            </a:extLst>
          </p:cNvPr>
          <p:cNvSpPr>
            <a:spLocks noGrp="1"/>
          </p:cNvSpPr>
          <p:nvPr>
            <p:ph type="sldNum" sz="quarter" idx="12"/>
          </p:nvPr>
        </p:nvSpPr>
        <p:spPr/>
        <p:txBody>
          <a:bodyPr/>
          <a:lstStyle>
            <a:lvl1pPr>
              <a:defRPr/>
            </a:lvl1pPr>
          </a:lstStyle>
          <a:p>
            <a:fld id="{D6AF60AA-9501-4E0F-97B5-17A66B156CA9}" type="slidenum">
              <a:rPr lang="en-US" altLang="fr-FR"/>
              <a:pPr/>
              <a:t>‹#›</a:t>
            </a:fld>
            <a:endParaRPr lang="en-US" altLang="fr-FR"/>
          </a:p>
        </p:txBody>
      </p:sp>
    </p:spTree>
    <p:extLst>
      <p:ext uri="{BB962C8B-B14F-4D97-AF65-F5344CB8AC3E}">
        <p14:creationId xmlns:p14="http://schemas.microsoft.com/office/powerpoint/2010/main" val="1806717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769600" cy="1143000"/>
          </a:xfrm>
        </p:spPr>
        <p:txBody>
          <a:bodyPr/>
          <a:lstStyle/>
          <a:p>
            <a:r>
              <a:rPr lang="en-US"/>
              <a:t>Click to edit Master title style</a:t>
            </a:r>
          </a:p>
        </p:txBody>
      </p:sp>
      <p:sp>
        <p:nvSpPr>
          <p:cNvPr id="3" name="Text Placeholder 2"/>
          <p:cNvSpPr>
            <a:spLocks noGrp="1"/>
          </p:cNvSpPr>
          <p:nvPr>
            <p:ph type="body" sz="half" idx="1"/>
          </p:nvPr>
        </p:nvSpPr>
        <p:spPr>
          <a:xfrm>
            <a:off x="711200" y="1600201"/>
            <a:ext cx="53340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0" y="1600201"/>
            <a:ext cx="53340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6D1C1D-704A-40A2-A2A0-0AE2D6B83174}"/>
              </a:ext>
            </a:extLst>
          </p:cNvPr>
          <p:cNvSpPr>
            <a:spLocks noGrp="1"/>
          </p:cNvSpPr>
          <p:nvPr>
            <p:ph type="dt" sz="half" idx="10"/>
          </p:nvPr>
        </p:nvSpPr>
        <p:spPr>
          <a:xfrm>
            <a:off x="609600" y="6381750"/>
            <a:ext cx="2844800" cy="476250"/>
          </a:xfrm>
          <a:prstGeom prst="rect">
            <a:avLst/>
          </a:prstGeom>
        </p:spPr>
        <p:txBody>
          <a:bodyPr/>
          <a:lstStyle>
            <a:lvl1pPr>
              <a:defRPr>
                <a:latin typeface="Arial" charset="0"/>
                <a:ea typeface="ＭＳ Ｐゴシック" charset="0"/>
                <a:cs typeface="ＭＳ Ｐゴシック" charset="0"/>
              </a:defRPr>
            </a:lvl1pPr>
          </a:lstStyle>
          <a:p>
            <a:pPr>
              <a:defRPr/>
            </a:pPr>
            <a:endParaRPr lang="en-US"/>
          </a:p>
        </p:txBody>
      </p:sp>
      <p:sp>
        <p:nvSpPr>
          <p:cNvPr id="6" name="Footer Placeholder 5">
            <a:extLst>
              <a:ext uri="{FF2B5EF4-FFF2-40B4-BE49-F238E27FC236}">
                <a16:creationId xmlns:a16="http://schemas.microsoft.com/office/drawing/2014/main" id="{F98B2124-C776-46EA-8B81-292570E394EB}"/>
              </a:ext>
            </a:extLst>
          </p:cNvPr>
          <p:cNvSpPr>
            <a:spLocks noGrp="1"/>
          </p:cNvSpPr>
          <p:nvPr>
            <p:ph type="ftr" sz="quarter" idx="11"/>
          </p:nvPr>
        </p:nvSpPr>
        <p:spPr/>
        <p:txBody>
          <a:bodyPr/>
          <a:lstStyle>
            <a:lvl1pPr algn="l">
              <a:defRPr smtClean="0">
                <a:latin typeface="Arial" panose="020B0604020202020204" pitchFamily="34" charset="0"/>
                <a:ea typeface="MS PGothic" panose="020B0600070205080204" pitchFamily="34" charset="-128"/>
              </a:defRPr>
            </a:lvl1pPr>
          </a:lstStyle>
          <a:p>
            <a:r>
              <a:rPr lang="en-US" altLang="fr-FR"/>
              <a:t>Copyright © Manuel Kolp - LSM</a:t>
            </a:r>
          </a:p>
          <a:p>
            <a:endParaRPr lang="en-US" altLang="fr-FR"/>
          </a:p>
        </p:txBody>
      </p:sp>
      <p:sp>
        <p:nvSpPr>
          <p:cNvPr id="7" name="Slide Number Placeholder 6">
            <a:extLst>
              <a:ext uri="{FF2B5EF4-FFF2-40B4-BE49-F238E27FC236}">
                <a16:creationId xmlns:a16="http://schemas.microsoft.com/office/drawing/2014/main" id="{382A25B5-EF04-4570-8EC9-B51E7080FBF4}"/>
              </a:ext>
            </a:extLst>
          </p:cNvPr>
          <p:cNvSpPr>
            <a:spLocks noGrp="1"/>
          </p:cNvSpPr>
          <p:nvPr>
            <p:ph type="sldNum" sz="quarter" idx="12"/>
          </p:nvPr>
        </p:nvSpPr>
        <p:spPr/>
        <p:txBody>
          <a:bodyPr/>
          <a:lstStyle>
            <a:lvl1pPr>
              <a:defRPr/>
            </a:lvl1pPr>
          </a:lstStyle>
          <a:p>
            <a:fld id="{1B9F49EE-E117-47CE-9B41-3C6D30872AC4}" type="slidenum">
              <a:rPr lang="en-US" altLang="fr-FR"/>
              <a:pPr/>
              <a:t>‹#›</a:t>
            </a:fld>
            <a:endParaRPr lang="en-US" altLang="fr-FR"/>
          </a:p>
        </p:txBody>
      </p:sp>
    </p:spTree>
    <p:extLst>
      <p:ext uri="{BB962C8B-B14F-4D97-AF65-F5344CB8AC3E}">
        <p14:creationId xmlns:p14="http://schemas.microsoft.com/office/powerpoint/2010/main" val="39969972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256032" indent="-256032">
              <a:buClr>
                <a:srgbClr val="007FA3"/>
              </a:buClr>
              <a:buSzPct val="100000"/>
              <a:defRPr sz="2400"/>
            </a:lvl1pPr>
            <a:lvl2pPr marL="740664" indent="-283464">
              <a:buClr>
                <a:srgbClr val="007FA3"/>
              </a:buClr>
              <a:defRPr sz="2200"/>
            </a:lvl2pPr>
            <a:lvl3pPr>
              <a:buClr>
                <a:srgbClr val="007FA3"/>
              </a:buClr>
              <a:defRPr sz="2000"/>
            </a:lvl3pPr>
            <a:lvl4pPr>
              <a:buClr>
                <a:srgbClr val="007FA3"/>
              </a:buClr>
              <a:defRPr sz="18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125292" y="6172201"/>
            <a:ext cx="1146048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9/17/26</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720424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706090"/>
          </a:xfrm>
          <a:prstGeom prst="rect">
            <a:avLst/>
          </a:prstGeom>
          <a:solidFill>
            <a:schemeClr val="accent1"/>
          </a:solidFill>
          <a:effectLst>
            <a:outerShdw blurRad="149987" dist="250190" dir="8460000" algn="ctr">
              <a:srgbClr val="000000">
                <a:alpha val="28000"/>
              </a:srgbClr>
            </a:outerShdw>
            <a:reflection blurRad="6350" stA="52000" endA="300" endPos="35000" dir="5400000" sy="-100000" algn="bl" rotWithShape="0"/>
          </a:effectLst>
          <a:scene3d>
            <a:camera prst="orthographicFront">
              <a:rot lat="0" lon="0" rev="0"/>
            </a:camera>
            <a:lightRig rig="contrasting" dir="t">
              <a:rot lat="0" lon="0" rev="1500000"/>
            </a:lightRig>
          </a:scene3d>
          <a:sp3d prstMaterial="metal"/>
        </p:spPr>
        <p:style>
          <a:lnRef idx="0">
            <a:schemeClr val="accent2"/>
          </a:lnRef>
          <a:fillRef idx="3">
            <a:schemeClr val="accent2"/>
          </a:fillRef>
          <a:effectRef idx="3">
            <a:schemeClr val="accent2"/>
          </a:effectRef>
          <a:fontRef idx="minor">
            <a:schemeClr val="lt1"/>
          </a:fontRef>
        </p:style>
        <p:txBody>
          <a:bodyPr>
            <a:normAutofit/>
          </a:bodyPr>
          <a:lstStyle/>
          <a:p>
            <a:pPr marL="0" lvl="0"/>
            <a:r>
              <a:rPr lang="fr-FR" dirty="0"/>
              <a:t>Cliquez pour modifier le style du titre</a:t>
            </a:r>
            <a:endParaRPr lang="fr-BE" dirty="0"/>
          </a:p>
        </p:txBody>
      </p:sp>
      <p:sp>
        <p:nvSpPr>
          <p:cNvPr id="3" name="Espace réservé du texte 2"/>
          <p:cNvSpPr>
            <a:spLocks noGrp="1"/>
          </p:cNvSpPr>
          <p:nvPr>
            <p:ph type="body" idx="1"/>
          </p:nvPr>
        </p:nvSpPr>
        <p:spPr>
          <a:xfrm>
            <a:off x="609600" y="1484785"/>
            <a:ext cx="10972800" cy="4277071"/>
          </a:xfrm>
          <a:prstGeom prst="rect">
            <a:avLst/>
          </a:prstGeom>
          <a:solidFill>
            <a:schemeClr val="bg1">
              <a:lumMod val="95000"/>
            </a:schemeClr>
          </a:solidFill>
          <a:effectLst/>
        </p:spPr>
        <p:style>
          <a:lnRef idx="1">
            <a:schemeClr val="dk1"/>
          </a:lnRef>
          <a:fillRef idx="2">
            <a:schemeClr val="dk1"/>
          </a:fillRef>
          <a:effectRef idx="1">
            <a:schemeClr val="dk1"/>
          </a:effectRef>
          <a:fontRef idx="minor">
            <a:schemeClr val="dk1"/>
          </a:fontRef>
        </p:style>
        <p:txBody>
          <a:bodyPr>
            <a:normAutofit/>
          </a:bodyPr>
          <a:lstStyle/>
          <a:p>
            <a:pPr lvl="0">
              <a:buFont typeface="Wingdings" pitchFamily="2" charset="2"/>
              <a:buChar char="q"/>
            </a:pPr>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4" name="Espace réservé de la date 3"/>
          <p:cNvSpPr>
            <a:spLocks noGrp="1"/>
          </p:cNvSpPr>
          <p:nvPr>
            <p:ph type="dt" sz="half" idx="2"/>
          </p:nvPr>
        </p:nvSpPr>
        <p:spPr>
          <a:xfrm>
            <a:off x="1715029" y="637402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4FEE15-A00C-4590-A234-67A4CCBBF9F0}" type="datetime1">
              <a:rPr lang="fr-BE" smtClean="0"/>
              <a:t>17/09/26</a:t>
            </a:fld>
            <a:endParaRPr lang="fr-BE"/>
          </a:p>
        </p:txBody>
      </p:sp>
      <p:sp>
        <p:nvSpPr>
          <p:cNvPr id="5" name="Espace réservé du pied de page 4"/>
          <p:cNvSpPr>
            <a:spLocks noGrp="1"/>
          </p:cNvSpPr>
          <p:nvPr>
            <p:ph type="ftr" sz="quarter" idx="3"/>
          </p:nvPr>
        </p:nvSpPr>
        <p:spPr>
          <a:xfrm>
            <a:off x="4751851"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C8955C-CD5B-48B6-8B6A-03B65A7B649E}" type="slidenum">
              <a:rPr lang="fr-BE" smtClean="0"/>
              <a:pPr/>
              <a:t>‹#›</a:t>
            </a:fld>
            <a:endParaRPr lang="fr-BE"/>
          </a:p>
        </p:txBody>
      </p:sp>
      <p:cxnSp>
        <p:nvCxnSpPr>
          <p:cNvPr id="8" name="Rechte verbindingslijn 7"/>
          <p:cNvCxnSpPr/>
          <p:nvPr/>
        </p:nvCxnSpPr>
        <p:spPr>
          <a:xfrm>
            <a:off x="335360" y="6741368"/>
            <a:ext cx="1152128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26" name="Picture 2" descr="C:\Users\shoira\Desktop\University studies\2012-2013 Master in Management\Management of IS\lsm logo\LSMseulPMS.emf"/>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07139" y="6021289"/>
            <a:ext cx="964325" cy="709234"/>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817" r:id="rId1"/>
    <p:sldLayoutId id="2147483818" r:id="rId2"/>
    <p:sldLayoutId id="214748382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33" r:id="rId13"/>
    <p:sldLayoutId id="2147483834" r:id="rId14"/>
    <p:sldLayoutId id="2147483836" r:id="rId15"/>
  </p:sldLayoutIdLst>
  <p:hf hdr="0" ftr="0" dt="0"/>
  <p:txStyles>
    <p:titleStyle>
      <a:lvl1pPr algn="ctr" defTabSz="914400" rtl="0" eaLnBrk="1" latinLnBrk="0" hangingPunct="1">
        <a:spcBef>
          <a:spcPct val="0"/>
        </a:spcBef>
        <a:buNone/>
        <a:defRPr lang="fr-BE" sz="3600" b="1" kern="1200">
          <a:solidFill>
            <a:schemeClr val="bg1"/>
          </a:solidFill>
          <a:latin typeface="+mn-lt"/>
          <a:ea typeface="+mn-ea"/>
          <a:cs typeface="Kokila" pitchFamily="34" charset="0"/>
        </a:defRPr>
      </a:lvl1pPr>
    </p:titleStyle>
    <p:bodyStyle>
      <a:lvl1pPr marL="457200" indent="-457200" algn="l" defTabSz="914400" rtl="0" eaLnBrk="1" latinLnBrk="0" hangingPunct="1">
        <a:spcBef>
          <a:spcPct val="20000"/>
        </a:spcBef>
        <a:buClr>
          <a:srgbClr val="8D8A00"/>
        </a:buClr>
        <a:buSzPct val="80000"/>
        <a:buFont typeface="Courier New" pitchFamily="49" charset="0"/>
        <a:buChar char="o"/>
        <a:defRPr lang="fr-FR" sz="2000" b="1" kern="1200" dirty="0" smtClean="0">
          <a:solidFill>
            <a:schemeClr val="dk1"/>
          </a:solidFill>
          <a:latin typeface="+mn-lt"/>
          <a:ea typeface="+mn-ea"/>
          <a:cs typeface="+mn-cs"/>
        </a:defRPr>
      </a:lvl1pPr>
      <a:lvl2pPr marL="971550" indent="-514350" algn="l" defTabSz="914400" rtl="0" eaLnBrk="1" latinLnBrk="0" hangingPunct="1">
        <a:spcBef>
          <a:spcPct val="20000"/>
        </a:spcBef>
        <a:buClr>
          <a:srgbClr val="8D8A00"/>
        </a:buClr>
        <a:buFont typeface="Courier New" pitchFamily="49" charset="0"/>
        <a:buChar char="o"/>
        <a:defRPr lang="fr-FR" sz="2800" kern="1200" dirty="0" smtClean="0">
          <a:solidFill>
            <a:schemeClr val="dk1"/>
          </a:solidFill>
          <a:latin typeface="+mn-lt"/>
          <a:ea typeface="+mn-ea"/>
          <a:cs typeface="+mn-cs"/>
        </a:defRPr>
      </a:lvl2pPr>
      <a:lvl3pPr marL="1371600" indent="-457200" algn="l" defTabSz="914400" rtl="0" eaLnBrk="1" latinLnBrk="0" hangingPunct="1">
        <a:spcBef>
          <a:spcPct val="20000"/>
        </a:spcBef>
        <a:buClr>
          <a:srgbClr val="8D8A00"/>
        </a:buClr>
        <a:buFont typeface="Courier New" pitchFamily="49" charset="0"/>
        <a:buChar char="o"/>
        <a:defRPr lang="fr-FR" sz="2400" kern="1200" dirty="0" smtClean="0">
          <a:solidFill>
            <a:schemeClr val="dk1"/>
          </a:solidFill>
          <a:latin typeface="+mn-lt"/>
          <a:ea typeface="+mn-ea"/>
          <a:cs typeface="+mn-cs"/>
        </a:defRPr>
      </a:lvl3pPr>
      <a:lvl4pPr marL="1828800" indent="-457200" algn="l" defTabSz="914400" rtl="0" eaLnBrk="1" latinLnBrk="0" hangingPunct="1">
        <a:spcBef>
          <a:spcPct val="20000"/>
        </a:spcBef>
        <a:buClr>
          <a:srgbClr val="8D8A00"/>
        </a:buClr>
        <a:buFont typeface="Courier New" pitchFamily="49" charset="0"/>
        <a:buChar char="o"/>
        <a:defRPr lang="fr-FR" sz="2000" kern="1200" dirty="0" smtClean="0">
          <a:solidFill>
            <a:schemeClr val="dk1"/>
          </a:solidFill>
          <a:latin typeface="+mn-lt"/>
          <a:ea typeface="+mn-ea"/>
          <a:cs typeface="+mn-cs"/>
        </a:defRPr>
      </a:lvl4pPr>
      <a:lvl5pPr marL="2286000" indent="-457200" algn="l" defTabSz="914400" rtl="0" eaLnBrk="1" latinLnBrk="0" hangingPunct="1">
        <a:spcBef>
          <a:spcPct val="20000"/>
        </a:spcBef>
        <a:buClr>
          <a:srgbClr val="8D8A00"/>
        </a:buClr>
        <a:buFont typeface="Courier New" pitchFamily="49" charset="0"/>
        <a:buChar char="o"/>
        <a:defRPr lang="fr-BE" sz="2000" kern="1200" dirty="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7.gif"/></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10.jpe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nvSpPr>
        <p:spPr bwMode="auto">
          <a:xfrm>
            <a:off x="-714375" y="-1855788"/>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FR">
              <a:latin typeface="Arial" pitchFamily="34" charset="0"/>
            </a:endParaRPr>
          </a:p>
        </p:txBody>
      </p:sp>
      <p:sp>
        <p:nvSpPr>
          <p:cNvPr id="3" name="Titel 2"/>
          <p:cNvSpPr>
            <a:spLocks noGrp="1"/>
          </p:cNvSpPr>
          <p:nvPr>
            <p:ph type="ctrTitle"/>
          </p:nvPr>
        </p:nvSpPr>
        <p:spPr>
          <a:xfrm>
            <a:off x="2209800" y="1844824"/>
            <a:ext cx="7772400" cy="1512168"/>
          </a:xfrm>
        </p:spPr>
        <p:txBody>
          <a:bodyPr>
            <a:normAutofit fontScale="90000"/>
          </a:bodyPr>
          <a:lstStyle/>
          <a:p>
            <a:r>
              <a:rPr lang="en-US" dirty="0"/>
              <a:t>Information Systems and IT Project Management</a:t>
            </a:r>
            <a:br>
              <a:rPr lang="en-US" dirty="0"/>
            </a:br>
            <a:endParaRPr lang="en-US" dirty="0"/>
          </a:p>
        </p:txBody>
      </p:sp>
      <p:sp>
        <p:nvSpPr>
          <p:cNvPr id="2" name="Rectangle 1">
            <a:extLst>
              <a:ext uri="{FF2B5EF4-FFF2-40B4-BE49-F238E27FC236}">
                <a16:creationId xmlns:a16="http://schemas.microsoft.com/office/drawing/2014/main" id="{5904E593-8A76-1C49-98A8-7079F0322695}"/>
              </a:ext>
            </a:extLst>
          </p:cNvPr>
          <p:cNvSpPr/>
          <p:nvPr/>
        </p:nvSpPr>
        <p:spPr>
          <a:xfrm>
            <a:off x="4363984" y="5229200"/>
            <a:ext cx="3595407" cy="830997"/>
          </a:xfrm>
          <a:prstGeom prst="rect">
            <a:avLst/>
          </a:prstGeom>
        </p:spPr>
        <p:txBody>
          <a:bodyPr wrap="none">
            <a:spAutoFit/>
          </a:bodyPr>
          <a:lstStyle/>
          <a:p>
            <a:pPr algn="ctr"/>
            <a:r>
              <a:rPr lang="en-US" sz="2400" dirty="0"/>
              <a:t>Manuel KOLP</a:t>
            </a:r>
          </a:p>
          <a:p>
            <a:pPr algn="ctr"/>
            <a:r>
              <a:rPr lang="en-US" sz="2400" dirty="0" err="1"/>
              <a:t>manuel.kolp@uclouvain.be</a:t>
            </a:r>
            <a:endParaRPr lang="en-BE" sz="2400" dirty="0"/>
          </a:p>
        </p:txBody>
      </p:sp>
    </p:spTree>
    <p:extLst>
      <p:ext uri="{BB962C8B-B14F-4D97-AF65-F5344CB8AC3E}">
        <p14:creationId xmlns:p14="http://schemas.microsoft.com/office/powerpoint/2010/main" val="1944235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Footer Placeholder 4">
            <a:extLst>
              <a:ext uri="{FF2B5EF4-FFF2-40B4-BE49-F238E27FC236}">
                <a16:creationId xmlns:a16="http://schemas.microsoft.com/office/drawing/2014/main" id="{D40F3417-0DA7-4D62-A3AB-FD1DCB798D24}"/>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a:p>
            <a:pPr algn="ctr" eaLnBrk="1" hangingPunct="1"/>
            <a:endParaRPr lang="en-US" altLang="fr-FR" sz="900"/>
          </a:p>
        </p:txBody>
      </p:sp>
      <p:sp>
        <p:nvSpPr>
          <p:cNvPr id="20482" name="Slide Number Placeholder 5">
            <a:extLst>
              <a:ext uri="{FF2B5EF4-FFF2-40B4-BE49-F238E27FC236}">
                <a16:creationId xmlns:a16="http://schemas.microsoft.com/office/drawing/2014/main" id="{9BA17414-D60F-4986-82C8-AEE7D667C50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C58335E-BC3B-4933-B766-1FFA4CA354CD}" type="slidenum">
              <a:rPr lang="en-US" altLang="fr-FR" sz="900"/>
              <a:pPr eaLnBrk="1" hangingPunct="1"/>
              <a:t>2</a:t>
            </a:fld>
            <a:endParaRPr lang="en-US" altLang="fr-FR" sz="900"/>
          </a:p>
        </p:txBody>
      </p:sp>
      <p:sp>
        <p:nvSpPr>
          <p:cNvPr id="20483" name="Rectangle 2">
            <a:extLst>
              <a:ext uri="{FF2B5EF4-FFF2-40B4-BE49-F238E27FC236}">
                <a16:creationId xmlns:a16="http://schemas.microsoft.com/office/drawing/2014/main" id="{0A1B937B-88F9-469C-8D74-EAFD78ECF8E6}"/>
              </a:ext>
            </a:extLst>
          </p:cNvPr>
          <p:cNvSpPr>
            <a:spLocks noGrp="1" noChangeArrowheads="1"/>
          </p:cNvSpPr>
          <p:nvPr>
            <p:ph type="title"/>
          </p:nvPr>
        </p:nvSpPr>
        <p:spPr>
          <a:xfrm>
            <a:off x="2133600" y="274638"/>
            <a:ext cx="8077200" cy="944562"/>
          </a:xfrm>
        </p:spPr>
        <p:txBody>
          <a:bodyPr/>
          <a:lstStyle/>
          <a:p>
            <a:pPr eaLnBrk="1" hangingPunct="1"/>
            <a:r>
              <a:rPr lang="en-US" altLang="fr-FR"/>
              <a:t>Enterprise Systems in Organizations</a:t>
            </a:r>
          </a:p>
        </p:txBody>
      </p:sp>
      <p:sp>
        <p:nvSpPr>
          <p:cNvPr id="20484" name="Rectangle 3">
            <a:extLst>
              <a:ext uri="{FF2B5EF4-FFF2-40B4-BE49-F238E27FC236}">
                <a16:creationId xmlns:a16="http://schemas.microsoft.com/office/drawing/2014/main" id="{3B619230-A141-4D27-8730-80A1366CF4AA}"/>
              </a:ext>
            </a:extLst>
          </p:cNvPr>
          <p:cNvSpPr>
            <a:spLocks noGrp="1" noChangeArrowheads="1"/>
          </p:cNvSpPr>
          <p:nvPr>
            <p:ph type="body" idx="1"/>
          </p:nvPr>
        </p:nvSpPr>
        <p:spPr>
          <a:xfrm>
            <a:off x="2057400" y="1143000"/>
            <a:ext cx="8153400" cy="5181600"/>
          </a:xfrm>
        </p:spPr>
        <p:txBody>
          <a:bodyPr/>
          <a:lstStyle/>
          <a:p>
            <a:pPr>
              <a:lnSpc>
                <a:spcPct val="80000"/>
              </a:lnSpc>
              <a:spcBef>
                <a:spcPts val="300"/>
              </a:spcBef>
            </a:pPr>
            <a:r>
              <a:rPr lang="en-US" altLang="fr-FR"/>
              <a:t>Business organizations have become very complex and their business needs can no longer be supported by one single information system.</a:t>
            </a:r>
          </a:p>
          <a:p>
            <a:pPr>
              <a:lnSpc>
                <a:spcPct val="80000"/>
              </a:lnSpc>
              <a:spcBef>
                <a:spcPts val="300"/>
              </a:spcBef>
            </a:pPr>
            <a:endParaRPr lang="en-US" altLang="fr-FR"/>
          </a:p>
          <a:p>
            <a:pPr>
              <a:lnSpc>
                <a:spcPct val="80000"/>
              </a:lnSpc>
              <a:spcBef>
                <a:spcPts val="300"/>
              </a:spcBef>
            </a:pPr>
            <a:r>
              <a:rPr lang="en-US" altLang="fr-FR"/>
              <a:t>Information Systems are a critical component of a successful organization today.</a:t>
            </a:r>
          </a:p>
          <a:p>
            <a:pPr>
              <a:lnSpc>
                <a:spcPct val="80000"/>
              </a:lnSpc>
              <a:spcBef>
                <a:spcPts val="300"/>
              </a:spcBef>
            </a:pPr>
            <a:endParaRPr lang="en-US" altLang="fr-FR"/>
          </a:p>
          <a:p>
            <a:pPr>
              <a:lnSpc>
                <a:spcPct val="80000"/>
              </a:lnSpc>
              <a:spcBef>
                <a:spcPts val="300"/>
              </a:spcBef>
            </a:pPr>
            <a:r>
              <a:rPr lang="en-US" altLang="fr-FR"/>
              <a:t>Management is generally categorized into three levels: Strategic, Mid-Management and Operational.</a:t>
            </a:r>
          </a:p>
          <a:p>
            <a:pPr>
              <a:lnSpc>
                <a:spcPct val="80000"/>
              </a:lnSpc>
              <a:spcBef>
                <a:spcPts val="300"/>
              </a:spcBef>
              <a:buNone/>
            </a:pPr>
            <a:r>
              <a:rPr lang="en-US" altLang="fr-FR"/>
              <a:t> </a:t>
            </a:r>
          </a:p>
          <a:p>
            <a:pPr>
              <a:lnSpc>
                <a:spcPct val="80000"/>
              </a:lnSpc>
              <a:spcBef>
                <a:spcPts val="300"/>
              </a:spcBef>
            </a:pPr>
            <a:r>
              <a:rPr lang="en-US" altLang="fr-FR"/>
              <a:t>Information Systems provide a high level of computer automation to support business functions such as:</a:t>
            </a:r>
          </a:p>
          <a:p>
            <a:pPr eaLnBrk="1" hangingPunct="1">
              <a:lnSpc>
                <a:spcPct val="80000"/>
              </a:lnSpc>
            </a:pPr>
            <a:endParaRPr lang="en-US" altLang="fr-FR"/>
          </a:p>
        </p:txBody>
      </p:sp>
      <p:graphicFrame>
        <p:nvGraphicFramePr>
          <p:cNvPr id="6" name="Table 5">
            <a:extLst>
              <a:ext uri="{FF2B5EF4-FFF2-40B4-BE49-F238E27FC236}">
                <a16:creationId xmlns:a16="http://schemas.microsoft.com/office/drawing/2014/main" id="{BD1B5EE6-3AFE-4BC0-AB2B-A17A12A225BB}"/>
              </a:ext>
            </a:extLst>
          </p:cNvPr>
          <p:cNvGraphicFramePr>
            <a:graphicFrameLocks noGrp="1"/>
          </p:cNvGraphicFramePr>
          <p:nvPr/>
        </p:nvGraphicFramePr>
        <p:xfrm>
          <a:off x="2590800" y="5059364"/>
          <a:ext cx="7391400" cy="1114425"/>
        </p:xfrm>
        <a:graphic>
          <a:graphicData uri="http://schemas.openxmlformats.org/drawingml/2006/table">
            <a:tbl>
              <a:tblPr/>
              <a:tblGrid>
                <a:gridCol w="3695700">
                  <a:extLst>
                    <a:ext uri="{9D8B030D-6E8A-4147-A177-3AD203B41FA5}">
                      <a16:colId xmlns:a16="http://schemas.microsoft.com/office/drawing/2014/main" val="20000"/>
                    </a:ext>
                  </a:extLst>
                </a:gridCol>
                <a:gridCol w="3695700">
                  <a:extLst>
                    <a:ext uri="{9D8B030D-6E8A-4147-A177-3AD203B41FA5}">
                      <a16:colId xmlns:a16="http://schemas.microsoft.com/office/drawing/2014/main" val="20001"/>
                    </a:ext>
                  </a:extLst>
                </a:gridCol>
              </a:tblGrid>
              <a:tr h="371475">
                <a:tc>
                  <a:txBody>
                    <a:bodyPr/>
                    <a:lstStyle/>
                    <a:p>
                      <a:pPr marL="0" marR="0" lvl="1" indent="0" algn="l" defTabSz="914400" rtl="0" eaLnBrk="1" fontAlgn="base" latinLnBrk="0" hangingPunct="1">
                        <a:lnSpc>
                          <a:spcPct val="80000"/>
                        </a:lnSpc>
                        <a:spcBef>
                          <a:spcPct val="0"/>
                        </a:spcBef>
                        <a:spcAft>
                          <a:spcPct val="0"/>
                        </a:spcAft>
                        <a:buClrTx/>
                        <a:buSzTx/>
                        <a:buFont typeface="Arial" charset="0"/>
                        <a:buChar char="•"/>
                        <a:tabLst/>
                      </a:pPr>
                      <a:r>
                        <a:rPr kumimoji="0" lang="en-US" sz="1800" b="0" i="0" u="none" strike="noStrike" cap="none" normalizeH="0" baseline="0">
                          <a:ln>
                            <a:noFill/>
                          </a:ln>
                          <a:solidFill>
                            <a:schemeClr val="tx1"/>
                          </a:solidFill>
                          <a:effectLst/>
                          <a:latin typeface="Arial" charset="0"/>
                          <a:ea typeface="ＭＳ Ｐゴシック" charset="0"/>
                          <a:cs typeface="ＭＳ Ｐゴシック" charset="0"/>
                        </a:rPr>
                        <a:t>Accounting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1" indent="0" algn="l" defTabSz="914400" rtl="0" eaLnBrk="1" fontAlgn="base" latinLnBrk="0" hangingPunct="1">
                        <a:lnSpc>
                          <a:spcPct val="100000"/>
                        </a:lnSpc>
                        <a:spcBef>
                          <a:spcPct val="0"/>
                        </a:spcBef>
                        <a:spcAft>
                          <a:spcPct val="0"/>
                        </a:spcAft>
                        <a:buClrTx/>
                        <a:buSzTx/>
                        <a:buFont typeface="Arial" charset="0"/>
                        <a:buChar char="•"/>
                        <a:tabLst/>
                      </a:pPr>
                      <a:r>
                        <a:rPr kumimoji="0" lang="en-US" sz="1800" b="0" i="0" u="none" strike="noStrike" cap="none" normalizeH="0" baseline="0">
                          <a:ln>
                            <a:noFill/>
                          </a:ln>
                          <a:solidFill>
                            <a:schemeClr val="tx1"/>
                          </a:solidFill>
                          <a:effectLst/>
                          <a:latin typeface="Arial" charset="0"/>
                          <a:ea typeface="ＭＳ Ｐゴシック" charset="0"/>
                          <a:cs typeface="ＭＳ Ｐゴシック" charset="0"/>
                        </a:rPr>
                        <a:t>Finance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1" indent="0" algn="l" defTabSz="914400" rtl="0" eaLnBrk="1" fontAlgn="base" latinLnBrk="0" hangingPunct="1">
                        <a:lnSpc>
                          <a:spcPct val="100000"/>
                        </a:lnSpc>
                        <a:spcBef>
                          <a:spcPct val="0"/>
                        </a:spcBef>
                        <a:spcAft>
                          <a:spcPct val="0"/>
                        </a:spcAft>
                        <a:buClrTx/>
                        <a:buSzTx/>
                        <a:buFont typeface="Arial" charset="0"/>
                        <a:buChar char="•"/>
                        <a:tabLst/>
                      </a:pPr>
                      <a:r>
                        <a:rPr kumimoji="0" lang="en-US" sz="1800" b="0" i="0" u="none" strike="noStrike" cap="none" normalizeH="0" baseline="0">
                          <a:ln>
                            <a:noFill/>
                          </a:ln>
                          <a:solidFill>
                            <a:srgbClr val="000000"/>
                          </a:solidFill>
                          <a:effectLst/>
                          <a:latin typeface="Arial" charset="0"/>
                          <a:ea typeface="ＭＳ Ｐゴシック" charset="0"/>
                          <a:cs typeface="ＭＳ Ｐゴシック" charset="0"/>
                        </a:rPr>
                        <a:t>Human Resource Management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1" indent="0" algn="l" defTabSz="914400" rtl="0" eaLnBrk="1" fontAlgn="base" latinLnBrk="0" hangingPunct="1">
                        <a:lnSpc>
                          <a:spcPct val="100000"/>
                        </a:lnSpc>
                        <a:spcBef>
                          <a:spcPct val="0"/>
                        </a:spcBef>
                        <a:spcAft>
                          <a:spcPct val="0"/>
                        </a:spcAft>
                        <a:buClrTx/>
                        <a:buSzTx/>
                        <a:buFont typeface="Arial" charset="0"/>
                        <a:buChar char="•"/>
                        <a:tabLst/>
                      </a:pPr>
                      <a:r>
                        <a:rPr kumimoji="0" lang="en-US" sz="1800" b="0" i="0" u="none" strike="noStrike" cap="none" normalizeH="0" baseline="0">
                          <a:ln>
                            <a:noFill/>
                          </a:ln>
                          <a:solidFill>
                            <a:srgbClr val="000000"/>
                          </a:solidFill>
                          <a:effectLst/>
                          <a:latin typeface="Arial" charset="0"/>
                          <a:ea typeface="ＭＳ Ｐゴシック" charset="0"/>
                          <a:cs typeface="ＭＳ Ｐゴシック" charset="0"/>
                        </a:rPr>
                        <a:t>Customer Service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1475">
                <a:tc>
                  <a:txBody>
                    <a:bodyPr/>
                    <a:lstStyle/>
                    <a:p>
                      <a:pPr marL="0" marR="0" lvl="1" indent="0" algn="l" defTabSz="914400" rtl="0" eaLnBrk="1" fontAlgn="base" latinLnBrk="0" hangingPunct="1">
                        <a:lnSpc>
                          <a:spcPct val="100000"/>
                        </a:lnSpc>
                        <a:spcBef>
                          <a:spcPct val="0"/>
                        </a:spcBef>
                        <a:spcAft>
                          <a:spcPct val="0"/>
                        </a:spcAft>
                        <a:buClrTx/>
                        <a:buSzTx/>
                        <a:buFont typeface="Arial" charset="0"/>
                        <a:buChar char="•"/>
                        <a:tabLst/>
                      </a:pPr>
                      <a:r>
                        <a:rPr kumimoji="0" lang="en-US" sz="1800" b="0" i="0" u="none" strike="noStrike" cap="none" normalizeH="0" baseline="0">
                          <a:ln>
                            <a:noFill/>
                          </a:ln>
                          <a:solidFill>
                            <a:srgbClr val="000000"/>
                          </a:solidFill>
                          <a:effectLst/>
                          <a:latin typeface="Arial" charset="0"/>
                          <a:ea typeface="ＭＳ Ｐゴシック" charset="0"/>
                          <a:cs typeface="ＭＳ Ｐゴシック" charset="0"/>
                        </a:rPr>
                        <a:t>Marketing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1" indent="0" algn="l" defTabSz="914400" rtl="0" eaLnBrk="1" fontAlgn="base" latinLnBrk="0" hangingPunct="1">
                        <a:lnSpc>
                          <a:spcPct val="100000"/>
                        </a:lnSpc>
                        <a:spcBef>
                          <a:spcPct val="0"/>
                        </a:spcBef>
                        <a:spcAft>
                          <a:spcPct val="0"/>
                        </a:spcAft>
                        <a:buClrTx/>
                        <a:buSzTx/>
                        <a:buFont typeface="Arial" charset="0"/>
                        <a:buChar char="•"/>
                        <a:tabLst/>
                      </a:pPr>
                      <a:r>
                        <a:rPr kumimoji="0" lang="en-US" sz="1800" b="0" i="0" u="none" strike="noStrike" cap="none" normalizeH="0" baseline="0">
                          <a:ln>
                            <a:noFill/>
                          </a:ln>
                          <a:solidFill>
                            <a:srgbClr val="000000"/>
                          </a:solidFill>
                          <a:effectLst/>
                          <a:latin typeface="Arial" charset="0"/>
                          <a:ea typeface="ＭＳ Ｐゴシック" charset="0"/>
                          <a:cs typeface="ＭＳ Ｐゴシック" charset="0"/>
                        </a:rPr>
                        <a:t>Operations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oter Placeholder 4">
            <a:extLst>
              <a:ext uri="{FF2B5EF4-FFF2-40B4-BE49-F238E27FC236}">
                <a16:creationId xmlns:a16="http://schemas.microsoft.com/office/drawing/2014/main" id="{240284CB-F08D-4BC6-9D79-C8030A2B7070}"/>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a:p>
            <a:pPr algn="ctr" eaLnBrk="1" hangingPunct="1"/>
            <a:endParaRPr lang="en-US" altLang="fr-FR" sz="900"/>
          </a:p>
        </p:txBody>
      </p:sp>
      <p:sp>
        <p:nvSpPr>
          <p:cNvPr id="21506" name="Slide Number Placeholder 5">
            <a:extLst>
              <a:ext uri="{FF2B5EF4-FFF2-40B4-BE49-F238E27FC236}">
                <a16:creationId xmlns:a16="http://schemas.microsoft.com/office/drawing/2014/main" id="{DF282591-705A-4288-881A-6D3CF206A9E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1345A30-2420-415D-99DB-1EDF017E2291}" type="slidenum">
              <a:rPr lang="en-US" altLang="fr-FR" sz="900"/>
              <a:pPr eaLnBrk="1" hangingPunct="1"/>
              <a:t>3</a:t>
            </a:fld>
            <a:endParaRPr lang="en-US" altLang="fr-FR" sz="900"/>
          </a:p>
        </p:txBody>
      </p:sp>
      <p:sp>
        <p:nvSpPr>
          <p:cNvPr id="21507" name="Rectangle 2">
            <a:extLst>
              <a:ext uri="{FF2B5EF4-FFF2-40B4-BE49-F238E27FC236}">
                <a16:creationId xmlns:a16="http://schemas.microsoft.com/office/drawing/2014/main" id="{F0BE4922-F491-4C4D-9388-63C7D1B58D65}"/>
              </a:ext>
            </a:extLst>
          </p:cNvPr>
          <p:cNvSpPr>
            <a:spLocks noGrp="1" noChangeArrowheads="1"/>
          </p:cNvSpPr>
          <p:nvPr>
            <p:ph type="title"/>
          </p:nvPr>
        </p:nvSpPr>
        <p:spPr/>
        <p:txBody>
          <a:bodyPr>
            <a:noAutofit/>
          </a:bodyPr>
          <a:lstStyle/>
          <a:p>
            <a:pPr eaLnBrk="1" hangingPunct="1"/>
            <a:r>
              <a:rPr lang="en-US" altLang="fr-FR" sz="2800" dirty="0"/>
              <a:t>Management Pyramid with Information Requirements</a:t>
            </a:r>
          </a:p>
        </p:txBody>
      </p:sp>
      <p:graphicFrame>
        <p:nvGraphicFramePr>
          <p:cNvPr id="21508" name="Object 5">
            <a:extLst>
              <a:ext uri="{FF2B5EF4-FFF2-40B4-BE49-F238E27FC236}">
                <a16:creationId xmlns:a16="http://schemas.microsoft.com/office/drawing/2014/main" id="{C8D21831-329B-4F33-8AF1-CD26A6A154A6}"/>
              </a:ext>
            </a:extLst>
          </p:cNvPr>
          <p:cNvGraphicFramePr>
            <a:graphicFrameLocks noGrp="1" noChangeAspect="1"/>
          </p:cNvGraphicFramePr>
          <p:nvPr>
            <p:ph idx="1"/>
          </p:nvPr>
        </p:nvGraphicFramePr>
        <p:xfrm>
          <a:off x="2333626" y="1600201"/>
          <a:ext cx="7599363" cy="4525963"/>
        </p:xfrm>
        <a:graphic>
          <a:graphicData uri="http://schemas.openxmlformats.org/presentationml/2006/ole">
            <mc:AlternateContent xmlns:mc="http://schemas.openxmlformats.org/markup-compatibility/2006">
              <mc:Choice xmlns:v="urn:schemas-microsoft-com:vml" Requires="v">
                <p:oleObj name="Photo Editor Photo" r:id="rId3" imgW="8047417" imgH="4793395" progId="MSPhotoEd.3">
                  <p:embed/>
                </p:oleObj>
              </mc:Choice>
              <mc:Fallback>
                <p:oleObj name="Photo Editor Photo" r:id="rId3" imgW="8047417" imgH="4793395" progId="MSPhotoEd.3">
                  <p:embed/>
                  <p:pic>
                    <p:nvPicPr>
                      <p:cNvPr id="21508" name="Object 5">
                        <a:extLst>
                          <a:ext uri="{FF2B5EF4-FFF2-40B4-BE49-F238E27FC236}">
                            <a16:creationId xmlns:a16="http://schemas.microsoft.com/office/drawing/2014/main" id="{C8D21831-329B-4F33-8AF1-CD26A6A15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3626" y="1600201"/>
                        <a:ext cx="759936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Footer Placeholder 4">
            <a:extLst>
              <a:ext uri="{FF2B5EF4-FFF2-40B4-BE49-F238E27FC236}">
                <a16:creationId xmlns:a16="http://schemas.microsoft.com/office/drawing/2014/main" id="{ADF62F2D-F47B-44A2-8C72-3E56EB56BC9D}"/>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a:p>
            <a:pPr algn="ctr" eaLnBrk="1" hangingPunct="1"/>
            <a:endParaRPr lang="en-US" altLang="fr-FR" sz="900"/>
          </a:p>
        </p:txBody>
      </p:sp>
      <p:sp>
        <p:nvSpPr>
          <p:cNvPr id="22530" name="Slide Number Placeholder 5">
            <a:extLst>
              <a:ext uri="{FF2B5EF4-FFF2-40B4-BE49-F238E27FC236}">
                <a16:creationId xmlns:a16="http://schemas.microsoft.com/office/drawing/2014/main" id="{29A194B4-A7BD-4C98-AA85-77A23FE3630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1465B88-B7CF-486A-A118-94DABD495FA3}" type="slidenum">
              <a:rPr lang="en-US" altLang="fr-FR" sz="900"/>
              <a:pPr eaLnBrk="1" hangingPunct="1"/>
              <a:t>4</a:t>
            </a:fld>
            <a:endParaRPr lang="en-US" altLang="fr-FR" sz="900"/>
          </a:p>
        </p:txBody>
      </p:sp>
      <p:sp>
        <p:nvSpPr>
          <p:cNvPr id="22531" name="Rectangle 2">
            <a:extLst>
              <a:ext uri="{FF2B5EF4-FFF2-40B4-BE49-F238E27FC236}">
                <a16:creationId xmlns:a16="http://schemas.microsoft.com/office/drawing/2014/main" id="{2E696F21-EE7C-4E14-919B-FA9AB06C0739}"/>
              </a:ext>
            </a:extLst>
          </p:cNvPr>
          <p:cNvSpPr>
            <a:spLocks noGrp="1" noChangeArrowheads="1"/>
          </p:cNvSpPr>
          <p:nvPr>
            <p:ph type="title"/>
          </p:nvPr>
        </p:nvSpPr>
        <p:spPr/>
        <p:txBody>
          <a:bodyPr/>
          <a:lstStyle/>
          <a:p>
            <a:pPr eaLnBrk="1" hangingPunct="1"/>
            <a:r>
              <a:rPr lang="en-US" altLang="fr-FR"/>
              <a:t>Information Silos and Systems Integration</a:t>
            </a:r>
          </a:p>
        </p:txBody>
      </p:sp>
      <p:sp>
        <p:nvSpPr>
          <p:cNvPr id="22532" name="Rectangle 3">
            <a:extLst>
              <a:ext uri="{FF2B5EF4-FFF2-40B4-BE49-F238E27FC236}">
                <a16:creationId xmlns:a16="http://schemas.microsoft.com/office/drawing/2014/main" id="{513481D7-180E-4A8F-9CC9-3830E4FD37F1}"/>
              </a:ext>
            </a:extLst>
          </p:cNvPr>
          <p:cNvSpPr>
            <a:spLocks noGrp="1" noChangeArrowheads="1"/>
          </p:cNvSpPr>
          <p:nvPr>
            <p:ph type="body" idx="1"/>
          </p:nvPr>
        </p:nvSpPr>
        <p:spPr>
          <a:xfrm>
            <a:off x="1905000" y="1219200"/>
            <a:ext cx="8153400" cy="4953000"/>
          </a:xfrm>
        </p:spPr>
        <p:txBody>
          <a:bodyPr/>
          <a:lstStyle/>
          <a:p>
            <a:pPr eaLnBrk="1" hangingPunct="1">
              <a:lnSpc>
                <a:spcPct val="90000"/>
              </a:lnSpc>
            </a:pPr>
            <a:r>
              <a:rPr lang="en-US" altLang="fr-FR"/>
              <a:t>Over time, Information Systems create a hodgepodge of independent nonintegrated systems ultimately creating bottlenecks and interfering with productivity.</a:t>
            </a:r>
          </a:p>
          <a:p>
            <a:pPr eaLnBrk="1" hangingPunct="1">
              <a:lnSpc>
                <a:spcPct val="90000"/>
              </a:lnSpc>
            </a:pPr>
            <a:endParaRPr lang="en-US" altLang="fr-FR"/>
          </a:p>
          <a:p>
            <a:pPr eaLnBrk="1" hangingPunct="1">
              <a:lnSpc>
                <a:spcPct val="90000"/>
              </a:lnSpc>
            </a:pPr>
            <a:r>
              <a:rPr lang="en-US" altLang="fr-FR"/>
              <a:t>Organizations need to be agile and flexible and will require their information systems to have integrated data, applications, and resources from across the organization.</a:t>
            </a:r>
          </a:p>
          <a:p>
            <a:pPr eaLnBrk="1" hangingPunct="1">
              <a:lnSpc>
                <a:spcPct val="90000"/>
              </a:lnSpc>
            </a:pPr>
            <a:endParaRPr lang="en-US" altLang="fr-FR"/>
          </a:p>
          <a:p>
            <a:pPr eaLnBrk="1" hangingPunct="1">
              <a:lnSpc>
                <a:spcPct val="90000"/>
              </a:lnSpc>
            </a:pPr>
            <a:r>
              <a:rPr lang="en-US" altLang="fr-FR"/>
              <a:t>To compete effectively, organizations have to be customer focused.</a:t>
            </a:r>
          </a:p>
          <a:p>
            <a:pPr lvl="1" eaLnBrk="1" hangingPunct="1">
              <a:lnSpc>
                <a:spcPct val="90000"/>
              </a:lnSpc>
            </a:pPr>
            <a:r>
              <a:rPr lang="en-US" altLang="fr-FR"/>
              <a:t>This requires cross-functional integration among the accounting, marketing and other departments of the organization.</a:t>
            </a:r>
            <a:endParaRPr lang="en-US" altLang="fr-FR" b="1"/>
          </a:p>
          <a:p>
            <a:pPr eaLnBrk="1" hangingPunct="1">
              <a:lnSpc>
                <a:spcPct val="90000"/>
              </a:lnSpc>
            </a:pPr>
            <a:endParaRPr lang="en-US" alt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Footer Placeholder 4">
            <a:extLst>
              <a:ext uri="{FF2B5EF4-FFF2-40B4-BE49-F238E27FC236}">
                <a16:creationId xmlns:a16="http://schemas.microsoft.com/office/drawing/2014/main" id="{D173ACEC-FBC0-492A-ABC9-C8606D50AF0E}"/>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a:p>
            <a:pPr algn="ctr" eaLnBrk="1" hangingPunct="1"/>
            <a:endParaRPr lang="en-US" altLang="fr-FR" sz="900"/>
          </a:p>
        </p:txBody>
      </p:sp>
      <p:sp>
        <p:nvSpPr>
          <p:cNvPr id="23554" name="Slide Number Placeholder 5">
            <a:extLst>
              <a:ext uri="{FF2B5EF4-FFF2-40B4-BE49-F238E27FC236}">
                <a16:creationId xmlns:a16="http://schemas.microsoft.com/office/drawing/2014/main" id="{9F9D4A9E-A48A-4959-821C-2A815288AAD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D70BC90-30D6-4651-A6F6-CAFB6DF33839}" type="slidenum">
              <a:rPr lang="en-US" altLang="fr-FR" sz="900"/>
              <a:pPr eaLnBrk="1" hangingPunct="1"/>
              <a:t>5</a:t>
            </a:fld>
            <a:endParaRPr lang="en-US" altLang="fr-FR" sz="900"/>
          </a:p>
        </p:txBody>
      </p:sp>
      <p:sp>
        <p:nvSpPr>
          <p:cNvPr id="23555" name="Rectangle 2">
            <a:extLst>
              <a:ext uri="{FF2B5EF4-FFF2-40B4-BE49-F238E27FC236}">
                <a16:creationId xmlns:a16="http://schemas.microsoft.com/office/drawing/2014/main" id="{55EB57E7-8936-4E61-A581-F48D64A24D4B}"/>
              </a:ext>
            </a:extLst>
          </p:cNvPr>
          <p:cNvSpPr>
            <a:spLocks noGrp="1" noChangeArrowheads="1"/>
          </p:cNvSpPr>
          <p:nvPr>
            <p:ph type="title"/>
          </p:nvPr>
        </p:nvSpPr>
        <p:spPr/>
        <p:txBody>
          <a:bodyPr/>
          <a:lstStyle/>
          <a:p>
            <a:pPr eaLnBrk="1" hangingPunct="1"/>
            <a:r>
              <a:rPr lang="en-US" altLang="fr-FR" dirty="0"/>
              <a:t>Information Systems</a:t>
            </a:r>
          </a:p>
        </p:txBody>
      </p:sp>
      <p:sp>
        <p:nvSpPr>
          <p:cNvPr id="23556" name="Rectangle 3">
            <a:extLst>
              <a:ext uri="{FF2B5EF4-FFF2-40B4-BE49-F238E27FC236}">
                <a16:creationId xmlns:a16="http://schemas.microsoft.com/office/drawing/2014/main" id="{23F089FC-1D3C-4BDA-BAC5-C7F0EFA64FFE}"/>
              </a:ext>
            </a:extLst>
          </p:cNvPr>
          <p:cNvSpPr>
            <a:spLocks noGrp="1" noChangeArrowheads="1"/>
          </p:cNvSpPr>
          <p:nvPr>
            <p:ph type="body" idx="1"/>
          </p:nvPr>
        </p:nvSpPr>
        <p:spPr>
          <a:xfrm>
            <a:off x="2057400" y="1371601"/>
            <a:ext cx="8153400" cy="4754563"/>
          </a:xfrm>
        </p:spPr>
        <p:txBody>
          <a:bodyPr/>
          <a:lstStyle/>
          <a:p>
            <a:pPr>
              <a:lnSpc>
                <a:spcPct val="80000"/>
              </a:lnSpc>
              <a:spcAft>
                <a:spcPts val="600"/>
              </a:spcAft>
              <a:buNone/>
            </a:pPr>
            <a:r>
              <a:rPr lang="en-US" altLang="fr-FR" sz="2000" dirty="0"/>
              <a:t>WHAT IS AN INFORMATION SYSTEM?</a:t>
            </a:r>
          </a:p>
          <a:p>
            <a:pPr eaLnBrk="1" hangingPunct="1">
              <a:lnSpc>
                <a:spcPct val="80000"/>
              </a:lnSpc>
            </a:pPr>
            <a:r>
              <a:rPr lang="en-US" altLang="fr-FR" dirty="0"/>
              <a:t>Enterprise Resource Planning Systems are the first generation of enterprise systems meant to integrate data and support all the major functions of organizations. </a:t>
            </a:r>
          </a:p>
          <a:p>
            <a:pPr eaLnBrk="1" hangingPunct="1">
              <a:lnSpc>
                <a:spcPct val="80000"/>
              </a:lnSpc>
            </a:pPr>
            <a:endParaRPr lang="en-US" altLang="fr-FR" dirty="0"/>
          </a:p>
          <a:p>
            <a:pPr eaLnBrk="1" hangingPunct="1">
              <a:lnSpc>
                <a:spcPct val="80000"/>
              </a:lnSpc>
            </a:pPr>
            <a:r>
              <a:rPr lang="en-US" altLang="fr-FR" dirty="0"/>
              <a:t>Information systems such as ERP/E-business integrate various functional aspects of the organization as well as systems within the organization of its partners and suppliers.</a:t>
            </a:r>
          </a:p>
          <a:p>
            <a:pPr eaLnBrk="1" hangingPunct="1">
              <a:lnSpc>
                <a:spcPct val="80000"/>
              </a:lnSpc>
            </a:pPr>
            <a:endParaRPr lang="en-US" altLang="fr-FR" dirty="0"/>
          </a:p>
          <a:p>
            <a:pPr eaLnBrk="1" hangingPunct="1">
              <a:lnSpc>
                <a:spcPct val="80000"/>
              </a:lnSpc>
            </a:pPr>
            <a:r>
              <a:rPr lang="en-US" altLang="fr-FR" dirty="0"/>
              <a:t>The goal of an information system is to make the information flow dynamic and immediate, therefore, increasing its usefulness and value.</a:t>
            </a:r>
          </a:p>
          <a:p>
            <a:pPr eaLnBrk="1" hangingPunct="1">
              <a:lnSpc>
                <a:spcPct val="80000"/>
              </a:lnSpc>
            </a:pPr>
            <a:endParaRPr lang="en-US" altLang="fr-FR" dirty="0"/>
          </a:p>
          <a:p>
            <a:pPr eaLnBrk="1" hangingPunct="1">
              <a:lnSpc>
                <a:spcPct val="80000"/>
              </a:lnSpc>
            </a:pPr>
            <a:endParaRPr lang="en-US" altLang="fr-FR"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oter Placeholder 4">
            <a:extLst>
              <a:ext uri="{FF2B5EF4-FFF2-40B4-BE49-F238E27FC236}">
                <a16:creationId xmlns:a16="http://schemas.microsoft.com/office/drawing/2014/main" id="{D84B9825-416C-4998-A70C-058620CAF786}"/>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a:p>
            <a:pPr algn="ctr" eaLnBrk="1" hangingPunct="1"/>
            <a:endParaRPr lang="en-US" altLang="fr-FR" sz="900"/>
          </a:p>
        </p:txBody>
      </p:sp>
      <p:sp>
        <p:nvSpPr>
          <p:cNvPr id="24578" name="Slide Number Placeholder 5">
            <a:extLst>
              <a:ext uri="{FF2B5EF4-FFF2-40B4-BE49-F238E27FC236}">
                <a16:creationId xmlns:a16="http://schemas.microsoft.com/office/drawing/2014/main" id="{00212570-FAAF-4444-9D26-FC2686E228A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567FCD7-AF73-4FA1-9B75-F4B76A771663}" type="slidenum">
              <a:rPr lang="en-US" altLang="fr-FR" sz="900"/>
              <a:pPr eaLnBrk="1" hangingPunct="1"/>
              <a:t>6</a:t>
            </a:fld>
            <a:endParaRPr lang="en-US" altLang="fr-FR" sz="900"/>
          </a:p>
        </p:txBody>
      </p:sp>
      <p:sp>
        <p:nvSpPr>
          <p:cNvPr id="24579" name="Rectangle 2">
            <a:extLst>
              <a:ext uri="{FF2B5EF4-FFF2-40B4-BE49-F238E27FC236}">
                <a16:creationId xmlns:a16="http://schemas.microsoft.com/office/drawing/2014/main" id="{55C9B06D-A71A-42B4-A343-CE4B2B249F05}"/>
              </a:ext>
            </a:extLst>
          </p:cNvPr>
          <p:cNvSpPr>
            <a:spLocks noGrp="1" noChangeArrowheads="1"/>
          </p:cNvSpPr>
          <p:nvPr>
            <p:ph type="title"/>
          </p:nvPr>
        </p:nvSpPr>
        <p:spPr/>
        <p:txBody>
          <a:bodyPr/>
          <a:lstStyle/>
          <a:p>
            <a:pPr eaLnBrk="1" hangingPunct="1"/>
            <a:r>
              <a:rPr lang="en-US" altLang="fr-FR" dirty="0"/>
              <a:t>Integrated Systems </a:t>
            </a:r>
          </a:p>
        </p:txBody>
      </p:sp>
      <p:graphicFrame>
        <p:nvGraphicFramePr>
          <p:cNvPr id="24580" name="Object 5">
            <a:extLst>
              <a:ext uri="{FF2B5EF4-FFF2-40B4-BE49-F238E27FC236}">
                <a16:creationId xmlns:a16="http://schemas.microsoft.com/office/drawing/2014/main" id="{1C0021EC-8E86-43A9-8BE3-83EA5B9E3816}"/>
              </a:ext>
            </a:extLst>
          </p:cNvPr>
          <p:cNvGraphicFramePr>
            <a:graphicFrameLocks noGrp="1" noChangeAspect="1"/>
          </p:cNvGraphicFramePr>
          <p:nvPr>
            <p:ph idx="1"/>
          </p:nvPr>
        </p:nvGraphicFramePr>
        <p:xfrm>
          <a:off x="4035425" y="1600201"/>
          <a:ext cx="4197350" cy="4525963"/>
        </p:xfrm>
        <a:graphic>
          <a:graphicData uri="http://schemas.openxmlformats.org/presentationml/2006/ole">
            <mc:AlternateContent xmlns:mc="http://schemas.openxmlformats.org/markup-compatibility/2006">
              <mc:Choice xmlns:v="urn:schemas-microsoft-com:vml" Requires="v">
                <p:oleObj name="Photo Editor Photo" r:id="rId2" imgW="5646909" imgH="6088908" progId="MSPhotoEd.3">
                  <p:embed/>
                </p:oleObj>
              </mc:Choice>
              <mc:Fallback>
                <p:oleObj name="Photo Editor Photo" r:id="rId2" imgW="5646909" imgH="6088908" progId="MSPhotoEd.3">
                  <p:embed/>
                  <p:pic>
                    <p:nvPicPr>
                      <p:cNvPr id="24580" name="Object 5">
                        <a:extLst>
                          <a:ext uri="{FF2B5EF4-FFF2-40B4-BE49-F238E27FC236}">
                            <a16:creationId xmlns:a16="http://schemas.microsoft.com/office/drawing/2014/main" id="{1C0021EC-8E86-43A9-8BE3-83EA5B9E38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5425" y="1600201"/>
                        <a:ext cx="419735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333999A3-C38B-45EE-8065-E98ECA70F524}"/>
              </a:ext>
            </a:extLst>
          </p:cNvPr>
          <p:cNvSpPr>
            <a:spLocks noGrp="1"/>
          </p:cNvSpPr>
          <p:nvPr>
            <p:ph type="title"/>
          </p:nvPr>
        </p:nvSpPr>
        <p:spPr/>
        <p:txBody>
          <a:bodyPr/>
          <a:lstStyle/>
          <a:p>
            <a:r>
              <a:rPr lang="en-US" altLang="fr-FR" dirty="0"/>
              <a:t>Business Processes and IS</a:t>
            </a:r>
          </a:p>
        </p:txBody>
      </p:sp>
      <p:sp>
        <p:nvSpPr>
          <p:cNvPr id="26626" name="Content Placeholder 2">
            <a:extLst>
              <a:ext uri="{FF2B5EF4-FFF2-40B4-BE49-F238E27FC236}">
                <a16:creationId xmlns:a16="http://schemas.microsoft.com/office/drawing/2014/main" id="{2B52CBAD-9544-4E53-972D-79FC09B75BB1}"/>
              </a:ext>
            </a:extLst>
          </p:cNvPr>
          <p:cNvSpPr>
            <a:spLocks noGrp="1"/>
          </p:cNvSpPr>
          <p:nvPr>
            <p:ph idx="1"/>
          </p:nvPr>
        </p:nvSpPr>
        <p:spPr>
          <a:xfrm>
            <a:off x="2057400" y="1447801"/>
            <a:ext cx="8153400" cy="4678363"/>
          </a:xfrm>
        </p:spPr>
        <p:txBody>
          <a:bodyPr>
            <a:normAutofit lnSpcReduction="10000"/>
          </a:bodyPr>
          <a:lstStyle/>
          <a:p>
            <a:r>
              <a:rPr lang="en-US" altLang="fr-FR" dirty="0"/>
              <a:t>A crucial role of IS in business is to better position the organization to change its business processes.</a:t>
            </a:r>
          </a:p>
          <a:p>
            <a:endParaRPr lang="en-US" altLang="fr-FR" dirty="0"/>
          </a:p>
          <a:p>
            <a:r>
              <a:rPr lang="en-US" altLang="fr-FR" dirty="0"/>
              <a:t>IS software have hundreds of business processes built into the logic of the system which may or may not agree with current processes of an organization.</a:t>
            </a:r>
          </a:p>
          <a:p>
            <a:endParaRPr lang="en-US" altLang="fr-FR" dirty="0"/>
          </a:p>
          <a:p>
            <a:r>
              <a:rPr lang="en-US" altLang="fr-FR" dirty="0"/>
              <a:t>When implementing an IS system, organizations have two choices:</a:t>
            </a:r>
          </a:p>
          <a:p>
            <a:pPr lvl="1"/>
            <a:r>
              <a:rPr lang="en-US" altLang="fr-FR" dirty="0"/>
              <a:t>Change business processes to match the software functionality.</a:t>
            </a:r>
          </a:p>
          <a:p>
            <a:pPr lvl="1"/>
            <a:r>
              <a:rPr lang="en-US" altLang="fr-FR" dirty="0"/>
              <a:t>Modify the IS software to match the business processes.</a:t>
            </a:r>
          </a:p>
          <a:p>
            <a:endParaRPr lang="en-US" altLang="fr-FR" dirty="0"/>
          </a:p>
          <a:p>
            <a:endParaRPr lang="en-US" altLang="fr-FR" dirty="0"/>
          </a:p>
        </p:txBody>
      </p:sp>
      <p:sp>
        <p:nvSpPr>
          <p:cNvPr id="26627" name="Footer Placeholder 3">
            <a:extLst>
              <a:ext uri="{FF2B5EF4-FFF2-40B4-BE49-F238E27FC236}">
                <a16:creationId xmlns:a16="http://schemas.microsoft.com/office/drawing/2014/main" id="{0653E56A-6F4D-4B23-99D1-DB69BC0CF888}"/>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a:p>
            <a:pPr eaLnBrk="1" hangingPunct="1"/>
            <a:endParaRPr lang="en-US" altLang="fr-FR" sz="900"/>
          </a:p>
        </p:txBody>
      </p:sp>
      <p:sp>
        <p:nvSpPr>
          <p:cNvPr id="26628" name="Slide Number Placeholder 4">
            <a:extLst>
              <a:ext uri="{FF2B5EF4-FFF2-40B4-BE49-F238E27FC236}">
                <a16:creationId xmlns:a16="http://schemas.microsoft.com/office/drawing/2014/main" id="{89F742C9-475E-45FA-A4D3-EF5860EB40F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B698D13-ED7F-4969-B8D7-6ADB557E7F5F}" type="slidenum">
              <a:rPr lang="en-US" altLang="fr-FR" sz="900"/>
              <a:pPr eaLnBrk="1" hangingPunct="1"/>
              <a:t>7</a:t>
            </a:fld>
            <a:endParaRPr lang="en-US" altLang="fr-FR" sz="9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448737"/>
            <a:ext cx="8229600" cy="646331"/>
          </a:xfrm>
        </p:spPr>
        <p:txBody>
          <a:bodyPr>
            <a:spAutoFit/>
          </a:bodyPr>
          <a:lstStyle/>
          <a:p>
            <a:r>
              <a:rPr lang="en-IN" altLang="en-US" dirty="0"/>
              <a:t>Business Processes</a:t>
            </a:r>
            <a:endParaRPr lang="en-US" sz="2800" dirty="0"/>
          </a:p>
        </p:txBody>
      </p:sp>
      <p:sp>
        <p:nvSpPr>
          <p:cNvPr id="5" name="Content Placeholder 4"/>
          <p:cNvSpPr>
            <a:spLocks noGrp="1"/>
          </p:cNvSpPr>
          <p:nvPr>
            <p:ph idx="1"/>
          </p:nvPr>
        </p:nvSpPr>
        <p:spPr>
          <a:xfrm>
            <a:off x="1981200" y="1295401"/>
            <a:ext cx="8229600" cy="4007251"/>
          </a:xfrm>
        </p:spPr>
        <p:txBody>
          <a:bodyPr>
            <a:spAutoFit/>
          </a:bodyPr>
          <a:lstStyle/>
          <a:p>
            <a:pPr>
              <a:defRPr/>
            </a:pPr>
            <a:r>
              <a:rPr lang="en-US" dirty="0">
                <a:cs typeface="ＭＳ Ｐゴシック" charset="0"/>
              </a:rPr>
              <a:t>Examples of functional business processes</a:t>
            </a:r>
          </a:p>
          <a:p>
            <a:pPr lvl="1">
              <a:defRPr/>
            </a:pPr>
            <a:r>
              <a:rPr lang="en-US" sz="2400" dirty="0"/>
              <a:t>Manufacturing and production</a:t>
            </a:r>
          </a:p>
          <a:p>
            <a:pPr lvl="2">
              <a:defRPr/>
            </a:pPr>
            <a:r>
              <a:rPr lang="en-US" sz="2400" dirty="0"/>
              <a:t>Assembling the product</a:t>
            </a:r>
          </a:p>
          <a:p>
            <a:pPr lvl="1">
              <a:defRPr/>
            </a:pPr>
            <a:r>
              <a:rPr lang="en-US" sz="2400" dirty="0"/>
              <a:t>Sales and marketing</a:t>
            </a:r>
          </a:p>
          <a:p>
            <a:pPr lvl="2">
              <a:defRPr/>
            </a:pPr>
            <a:r>
              <a:rPr lang="en-US" sz="2400" dirty="0"/>
              <a:t>Identifying customers</a:t>
            </a:r>
          </a:p>
          <a:p>
            <a:pPr lvl="1">
              <a:defRPr/>
            </a:pPr>
            <a:r>
              <a:rPr lang="en-US" sz="2400" dirty="0"/>
              <a:t>Finance and accounting</a:t>
            </a:r>
          </a:p>
          <a:p>
            <a:pPr lvl="2">
              <a:defRPr/>
            </a:pPr>
            <a:r>
              <a:rPr lang="en-US" sz="2400" dirty="0"/>
              <a:t>Creating financial statements</a:t>
            </a:r>
          </a:p>
          <a:p>
            <a:pPr lvl="1">
              <a:defRPr/>
            </a:pPr>
            <a:r>
              <a:rPr lang="en-US" sz="2400" dirty="0"/>
              <a:t>Human resources</a:t>
            </a:r>
          </a:p>
          <a:p>
            <a:pPr lvl="2">
              <a:defRPr/>
            </a:pPr>
            <a:r>
              <a:rPr lang="en-US" sz="2400" dirty="0"/>
              <a:t>Hiring employees</a:t>
            </a:r>
          </a:p>
        </p:txBody>
      </p:sp>
    </p:spTree>
    <p:extLst>
      <p:ext uri="{BB962C8B-B14F-4D97-AF65-F5344CB8AC3E}">
        <p14:creationId xmlns:p14="http://schemas.microsoft.com/office/powerpoint/2010/main" val="655982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446128"/>
            <a:ext cx="8229600" cy="646331"/>
          </a:xfrm>
        </p:spPr>
        <p:txBody>
          <a:bodyPr>
            <a:spAutoFit/>
          </a:bodyPr>
          <a:lstStyle/>
          <a:p>
            <a:r>
              <a:rPr lang="en-US" dirty="0"/>
              <a:t>The Order Fulfillment Process</a:t>
            </a:r>
            <a:endParaRPr lang="en-US" sz="2800" dirty="0"/>
          </a:p>
        </p:txBody>
      </p:sp>
      <p:pic>
        <p:nvPicPr>
          <p:cNvPr id="1026" name="Picture 2" descr="1. Sales&#10;a. Generate order&#10;b. Submit order&#10;2. Accounting&#10;c. Check credit&#10;d. Approve credit; two arrows forward, one to,&#10;e. Generate invoice; and the other to,&#10;3. Manufacturing and production&#10;f. Assemble product&#10;g. Ship product&#10;"/>
          <p:cNvPicPr>
            <a:picLocks noChangeAspect="1" noChangeArrowheads="1"/>
          </p:cNvPicPr>
          <p:nvPr/>
        </p:nvPicPr>
        <p:blipFill rotWithShape="1">
          <a:blip r:embed="rId3">
            <a:extLst>
              <a:ext uri="{28A0092B-C50C-407E-A947-70E740481C1C}">
                <a14:useLocalDpi xmlns:a14="http://schemas.microsoft.com/office/drawing/2010/main" val="0"/>
              </a:ext>
            </a:extLst>
          </a:blip>
          <a:srcRect b="5503"/>
          <a:stretch/>
        </p:blipFill>
        <p:spPr bwMode="auto">
          <a:xfrm>
            <a:off x="2336763" y="1752601"/>
            <a:ext cx="7518477" cy="4412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504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Footer Placeholder 5">
            <a:extLst>
              <a:ext uri="{FF2B5EF4-FFF2-40B4-BE49-F238E27FC236}">
                <a16:creationId xmlns:a16="http://schemas.microsoft.com/office/drawing/2014/main" id="{405CB0F1-260C-4EF8-99E7-5D2D372E8528}"/>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a:p>
            <a:pPr algn="ctr" eaLnBrk="1" hangingPunct="1"/>
            <a:endParaRPr lang="en-US" altLang="fr-FR" sz="900"/>
          </a:p>
        </p:txBody>
      </p:sp>
      <p:sp>
        <p:nvSpPr>
          <p:cNvPr id="27650" name="Slide Number Placeholder 6">
            <a:extLst>
              <a:ext uri="{FF2B5EF4-FFF2-40B4-BE49-F238E27FC236}">
                <a16:creationId xmlns:a16="http://schemas.microsoft.com/office/drawing/2014/main" id="{34EA7167-CC7E-46B4-BD88-9A435F1B7CC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5BF96C8-C553-45B3-8EC4-BC056CB12699}" type="slidenum">
              <a:rPr lang="en-US" altLang="fr-FR" sz="900"/>
              <a:pPr eaLnBrk="1" hangingPunct="1"/>
              <a:t>10</a:t>
            </a:fld>
            <a:endParaRPr lang="en-US" altLang="fr-FR" sz="900"/>
          </a:p>
        </p:txBody>
      </p:sp>
      <p:sp>
        <p:nvSpPr>
          <p:cNvPr id="27651" name="Rectangle 2">
            <a:extLst>
              <a:ext uri="{FF2B5EF4-FFF2-40B4-BE49-F238E27FC236}">
                <a16:creationId xmlns:a16="http://schemas.microsoft.com/office/drawing/2014/main" id="{40CC3A89-5BCB-4B42-81A7-17F43A157DB4}"/>
              </a:ext>
            </a:extLst>
          </p:cNvPr>
          <p:cNvSpPr>
            <a:spLocks noGrp="1" noChangeArrowheads="1"/>
          </p:cNvSpPr>
          <p:nvPr>
            <p:ph type="title"/>
          </p:nvPr>
        </p:nvSpPr>
        <p:spPr/>
        <p:txBody>
          <a:bodyPr/>
          <a:lstStyle/>
          <a:p>
            <a:pPr eaLnBrk="1" hangingPunct="1"/>
            <a:r>
              <a:rPr lang="en-US" altLang="fr-FR" dirty="0"/>
              <a:t>Info Systems Components</a:t>
            </a:r>
          </a:p>
        </p:txBody>
      </p:sp>
      <p:sp>
        <p:nvSpPr>
          <p:cNvPr id="27652" name="Rectangle 3">
            <a:extLst>
              <a:ext uri="{FF2B5EF4-FFF2-40B4-BE49-F238E27FC236}">
                <a16:creationId xmlns:a16="http://schemas.microsoft.com/office/drawing/2014/main" id="{2BD6AA93-695E-4DD2-BCB2-CB6765060500}"/>
              </a:ext>
            </a:extLst>
          </p:cNvPr>
          <p:cNvSpPr>
            <a:spLocks noGrp="1" noChangeArrowheads="1"/>
          </p:cNvSpPr>
          <p:nvPr>
            <p:ph type="body" sz="half" idx="1"/>
          </p:nvPr>
        </p:nvSpPr>
        <p:spPr>
          <a:xfrm>
            <a:off x="2279576" y="1535832"/>
            <a:ext cx="6477000" cy="381000"/>
          </a:xfrm>
        </p:spPr>
        <p:txBody>
          <a:bodyPr/>
          <a:lstStyle/>
          <a:p>
            <a:pPr eaLnBrk="1" hangingPunct="1">
              <a:lnSpc>
                <a:spcPct val="90000"/>
              </a:lnSpc>
            </a:pPr>
            <a:r>
              <a:rPr lang="en-US" altLang="fr-FR" dirty="0"/>
              <a:t>An info system consists of:</a:t>
            </a:r>
          </a:p>
          <a:p>
            <a:pPr eaLnBrk="1" hangingPunct="1">
              <a:lnSpc>
                <a:spcPct val="90000"/>
              </a:lnSpc>
            </a:pPr>
            <a:endParaRPr lang="en-US" altLang="fr-FR" dirty="0"/>
          </a:p>
        </p:txBody>
      </p:sp>
      <p:graphicFrame>
        <p:nvGraphicFramePr>
          <p:cNvPr id="95236" name="Group 4">
            <a:extLst>
              <a:ext uri="{FF2B5EF4-FFF2-40B4-BE49-F238E27FC236}">
                <a16:creationId xmlns:a16="http://schemas.microsoft.com/office/drawing/2014/main" id="{F8DF471A-C639-453A-B96C-9D383028669E}"/>
              </a:ext>
            </a:extLst>
          </p:cNvPr>
          <p:cNvGraphicFramePr>
            <a:graphicFrameLocks noGrp="1"/>
          </p:cNvGraphicFramePr>
          <p:nvPr>
            <p:ph sz="half" idx="2"/>
            <p:extLst>
              <p:ext uri="{D42A27DB-BD31-4B8C-83A1-F6EECF244321}">
                <p14:modId xmlns:p14="http://schemas.microsoft.com/office/powerpoint/2010/main" val="1273982323"/>
              </p:ext>
            </p:extLst>
          </p:nvPr>
        </p:nvGraphicFramePr>
        <p:xfrm>
          <a:off x="2286000" y="2060848"/>
          <a:ext cx="7338392" cy="4065316"/>
        </p:xfrm>
        <a:graphic>
          <a:graphicData uri="http://schemas.openxmlformats.org/drawingml/2006/table">
            <a:tbl>
              <a:tblPr/>
              <a:tblGrid>
                <a:gridCol w="2850390">
                  <a:extLst>
                    <a:ext uri="{9D8B030D-6E8A-4147-A177-3AD203B41FA5}">
                      <a16:colId xmlns:a16="http://schemas.microsoft.com/office/drawing/2014/main" val="20000"/>
                    </a:ext>
                  </a:extLst>
                </a:gridCol>
                <a:gridCol w="4488002">
                  <a:extLst>
                    <a:ext uri="{9D8B030D-6E8A-4147-A177-3AD203B41FA5}">
                      <a16:colId xmlns:a16="http://schemas.microsoft.com/office/drawing/2014/main" val="20001"/>
                    </a:ext>
                  </a:extLst>
                </a:gridCol>
              </a:tblGrid>
              <a:tr h="72437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cs typeface="ＭＳ Ｐゴシック" charset="0"/>
                        </a:rPr>
                        <a:t>Hardware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cs typeface="ＭＳ Ｐゴシック" charset="0"/>
                        </a:rPr>
                        <a:t>Servers and peripherals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594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cs typeface="ＭＳ Ｐゴシック" charset="0"/>
                        </a:rPr>
                        <a:t>Software Process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cs typeface="ＭＳ Ｐゴシック" charset="0"/>
                        </a:rPr>
                        <a:t>Operating systems and database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66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ea typeface="ＭＳ Ｐゴシック" charset="0"/>
                          <a:cs typeface="ＭＳ Ｐゴシック" charset="0"/>
                        </a:rPr>
                        <a:t>Information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cs typeface="ＭＳ Ｐゴシック" charset="0"/>
                        </a:rPr>
                        <a:t>Organizational data from internal and external sources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1401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cs typeface="ＭＳ Ｐゴシック" charset="0"/>
                        </a:rPr>
                        <a:t>Process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cs typeface="ＭＳ Ｐゴシック" charset="0"/>
                        </a:rPr>
                        <a:t>Business processes, procedures, and policies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1401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cs typeface="ＭＳ Ｐゴシック" charset="0"/>
                        </a:rPr>
                        <a:t>People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ea typeface="ＭＳ Ｐゴシック" charset="0"/>
                          <a:cs typeface="ＭＳ Ｐゴシック" charset="0"/>
                        </a:rPr>
                        <a:t>End users and IT staff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Footer Placeholder 4">
            <a:extLst>
              <a:ext uri="{FF2B5EF4-FFF2-40B4-BE49-F238E27FC236}">
                <a16:creationId xmlns:a16="http://schemas.microsoft.com/office/drawing/2014/main" id="{C408C264-4254-483E-91A1-FF831D7CC49F}"/>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a:p>
            <a:pPr algn="ctr" eaLnBrk="1" hangingPunct="1"/>
            <a:endParaRPr lang="en-US" altLang="fr-FR" sz="900"/>
          </a:p>
        </p:txBody>
      </p:sp>
      <p:sp>
        <p:nvSpPr>
          <p:cNvPr id="30722" name="Slide Number Placeholder 5">
            <a:extLst>
              <a:ext uri="{FF2B5EF4-FFF2-40B4-BE49-F238E27FC236}">
                <a16:creationId xmlns:a16="http://schemas.microsoft.com/office/drawing/2014/main" id="{2DA60BF9-46FE-477B-8367-991867530EC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1D6ECCD-6C1B-44FE-BC72-299C15FF5DD4}" type="slidenum">
              <a:rPr lang="en-US" altLang="fr-FR" sz="900"/>
              <a:pPr eaLnBrk="1" hangingPunct="1"/>
              <a:t>11</a:t>
            </a:fld>
            <a:endParaRPr lang="en-US" altLang="fr-FR" sz="900"/>
          </a:p>
        </p:txBody>
      </p:sp>
      <p:sp>
        <p:nvSpPr>
          <p:cNvPr id="30723" name="Rectangle 2">
            <a:extLst>
              <a:ext uri="{FF2B5EF4-FFF2-40B4-BE49-F238E27FC236}">
                <a16:creationId xmlns:a16="http://schemas.microsoft.com/office/drawing/2014/main" id="{CED44CCD-29A2-4F87-8D63-E13EB01629AF}"/>
              </a:ext>
            </a:extLst>
          </p:cNvPr>
          <p:cNvSpPr>
            <a:spLocks noGrp="1" noChangeArrowheads="1"/>
          </p:cNvSpPr>
          <p:nvPr>
            <p:ph type="title"/>
          </p:nvPr>
        </p:nvSpPr>
        <p:spPr/>
        <p:txBody>
          <a:bodyPr/>
          <a:lstStyle/>
          <a:p>
            <a:pPr eaLnBrk="1" hangingPunct="1"/>
            <a:r>
              <a:rPr lang="en-US" altLang="fr-FR" dirty="0"/>
              <a:t>Architecture</a:t>
            </a:r>
          </a:p>
        </p:txBody>
      </p:sp>
      <p:sp>
        <p:nvSpPr>
          <p:cNvPr id="30724" name="Rectangle 3">
            <a:extLst>
              <a:ext uri="{FF2B5EF4-FFF2-40B4-BE49-F238E27FC236}">
                <a16:creationId xmlns:a16="http://schemas.microsoft.com/office/drawing/2014/main" id="{045E9860-1088-4654-AAC0-D536B3BB3C23}"/>
              </a:ext>
            </a:extLst>
          </p:cNvPr>
          <p:cNvSpPr>
            <a:spLocks noGrp="1" noChangeArrowheads="1"/>
          </p:cNvSpPr>
          <p:nvPr>
            <p:ph type="body" idx="1"/>
          </p:nvPr>
        </p:nvSpPr>
        <p:spPr>
          <a:xfrm>
            <a:off x="2057400" y="1295400"/>
            <a:ext cx="8153400" cy="5105400"/>
          </a:xfrm>
        </p:spPr>
        <p:txBody>
          <a:bodyPr/>
          <a:lstStyle/>
          <a:p>
            <a:pPr eaLnBrk="1" hangingPunct="1">
              <a:lnSpc>
                <a:spcPct val="90000"/>
              </a:lnSpc>
            </a:pPr>
            <a:r>
              <a:rPr lang="en-US" altLang="fr-FR" dirty="0"/>
              <a:t>The architecture of an info system influences the cost, maintenance, and the use of the system.</a:t>
            </a:r>
          </a:p>
          <a:p>
            <a:pPr eaLnBrk="1" hangingPunct="1">
              <a:lnSpc>
                <a:spcPct val="90000"/>
              </a:lnSpc>
            </a:pPr>
            <a:endParaRPr lang="en-US" altLang="fr-FR" dirty="0"/>
          </a:p>
          <a:p>
            <a:pPr eaLnBrk="1" hangingPunct="1">
              <a:lnSpc>
                <a:spcPct val="90000"/>
              </a:lnSpc>
            </a:pPr>
            <a:r>
              <a:rPr lang="en-US" altLang="fr-FR" dirty="0"/>
              <a:t>A flexible architecture is best – it allows for scalability as needs change and grow.</a:t>
            </a:r>
          </a:p>
          <a:p>
            <a:pPr eaLnBrk="1" hangingPunct="1">
              <a:lnSpc>
                <a:spcPct val="90000"/>
              </a:lnSpc>
            </a:pPr>
            <a:endParaRPr lang="en-US" altLang="fr-FR" dirty="0"/>
          </a:p>
          <a:p>
            <a:pPr eaLnBrk="1" hangingPunct="1">
              <a:lnSpc>
                <a:spcPct val="90000"/>
              </a:lnSpc>
            </a:pPr>
            <a:r>
              <a:rPr lang="en-US" altLang="fr-FR" dirty="0"/>
              <a:t>A system</a:t>
            </a:r>
            <a:r>
              <a:rPr lang="ja-JP" altLang="en-US" dirty="0"/>
              <a:t>’</a:t>
            </a:r>
            <a:r>
              <a:rPr lang="en-US" altLang="ja-JP" dirty="0"/>
              <a:t>s architecture is a blueprint of the actual system and helps the implementation team build the system.</a:t>
            </a:r>
          </a:p>
          <a:p>
            <a:pPr eaLnBrk="1" hangingPunct="1">
              <a:lnSpc>
                <a:spcPct val="90000"/>
              </a:lnSpc>
            </a:pPr>
            <a:endParaRPr lang="en-US" altLang="fr-FR" dirty="0"/>
          </a:p>
          <a:p>
            <a:r>
              <a:rPr lang="en-US" altLang="fr-FR" dirty="0"/>
              <a:t>If purchased, system architecture is often driven by the vendor but other IT architectures are driven by organizational strategy and business processes.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oter Placeholder 4">
            <a:extLst>
              <a:ext uri="{FF2B5EF4-FFF2-40B4-BE49-F238E27FC236}">
                <a16:creationId xmlns:a16="http://schemas.microsoft.com/office/drawing/2014/main" id="{1800FFD7-F9AF-4A24-B7D6-6ACF341F3942}"/>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a:p>
            <a:pPr algn="ctr" eaLnBrk="1" hangingPunct="1"/>
            <a:endParaRPr lang="en-US" altLang="fr-FR" sz="900"/>
          </a:p>
        </p:txBody>
      </p:sp>
      <p:sp>
        <p:nvSpPr>
          <p:cNvPr id="31746" name="Slide Number Placeholder 5">
            <a:extLst>
              <a:ext uri="{FF2B5EF4-FFF2-40B4-BE49-F238E27FC236}">
                <a16:creationId xmlns:a16="http://schemas.microsoft.com/office/drawing/2014/main" id="{7B854B90-7CBD-4E99-AC9C-0A37F05DEA5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08FCA12-701B-49A9-9625-1537B337379E}" type="slidenum">
              <a:rPr lang="en-US" altLang="fr-FR" sz="900"/>
              <a:pPr eaLnBrk="1" hangingPunct="1"/>
              <a:t>12</a:t>
            </a:fld>
            <a:endParaRPr lang="en-US" altLang="fr-FR" sz="900"/>
          </a:p>
        </p:txBody>
      </p:sp>
      <p:sp>
        <p:nvSpPr>
          <p:cNvPr id="31747" name="Rectangle 2">
            <a:extLst>
              <a:ext uri="{FF2B5EF4-FFF2-40B4-BE49-F238E27FC236}">
                <a16:creationId xmlns:a16="http://schemas.microsoft.com/office/drawing/2014/main" id="{90CF53DB-A130-4C99-91EA-70520EB7B47C}"/>
              </a:ext>
            </a:extLst>
          </p:cNvPr>
          <p:cNvSpPr>
            <a:spLocks noGrp="1" noChangeArrowheads="1"/>
          </p:cNvSpPr>
          <p:nvPr>
            <p:ph type="title"/>
          </p:nvPr>
        </p:nvSpPr>
        <p:spPr/>
        <p:txBody>
          <a:bodyPr/>
          <a:lstStyle/>
          <a:p>
            <a:pPr eaLnBrk="1" hangingPunct="1"/>
            <a:r>
              <a:rPr lang="en-US" altLang="fr-FR" dirty="0"/>
              <a:t>Architecture</a:t>
            </a:r>
          </a:p>
        </p:txBody>
      </p:sp>
      <p:graphicFrame>
        <p:nvGraphicFramePr>
          <p:cNvPr id="31748" name="Object 5">
            <a:extLst>
              <a:ext uri="{FF2B5EF4-FFF2-40B4-BE49-F238E27FC236}">
                <a16:creationId xmlns:a16="http://schemas.microsoft.com/office/drawing/2014/main" id="{504DE85B-5714-4C82-9553-F696D1C8C93D}"/>
              </a:ext>
            </a:extLst>
          </p:cNvPr>
          <p:cNvGraphicFramePr>
            <a:graphicFrameLocks noGrp="1" noChangeAspect="1"/>
          </p:cNvGraphicFramePr>
          <p:nvPr>
            <p:ph idx="1"/>
            <p:extLst>
              <p:ext uri="{D42A27DB-BD31-4B8C-83A1-F6EECF244321}">
                <p14:modId xmlns:p14="http://schemas.microsoft.com/office/powerpoint/2010/main" val="658677978"/>
              </p:ext>
            </p:extLst>
          </p:nvPr>
        </p:nvGraphicFramePr>
        <p:xfrm>
          <a:off x="4038600" y="1752600"/>
          <a:ext cx="4361656" cy="4062435"/>
        </p:xfrm>
        <a:graphic>
          <a:graphicData uri="http://schemas.openxmlformats.org/presentationml/2006/ole">
            <mc:AlternateContent xmlns:mc="http://schemas.openxmlformats.org/markup-compatibility/2006">
              <mc:Choice xmlns:v="urn:schemas-microsoft-com:vml" Requires="v">
                <p:oleObj name="Photo Editor Photo" r:id="rId2" imgW="3772227" imgH="3513124" progId="MSPhotoEd.3">
                  <p:embed/>
                </p:oleObj>
              </mc:Choice>
              <mc:Fallback>
                <p:oleObj name="Photo Editor Photo" r:id="rId2" imgW="3772227" imgH="3513124" progId="MSPhotoEd.3">
                  <p:embed/>
                  <p:pic>
                    <p:nvPicPr>
                      <p:cNvPr id="31748" name="Object 5">
                        <a:extLst>
                          <a:ext uri="{FF2B5EF4-FFF2-40B4-BE49-F238E27FC236}">
                            <a16:creationId xmlns:a16="http://schemas.microsoft.com/office/drawing/2014/main" id="{504DE85B-5714-4C82-9553-F696D1C8C9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52600"/>
                        <a:ext cx="4361656" cy="4062435"/>
                      </a:xfrm>
                      <a:prstGeom prst="rect">
                        <a:avLst/>
                      </a:prstGeom>
                      <a:noFill/>
                      <a:ln>
                        <a:noFill/>
                      </a:ln>
                      <a:effec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Footer Placeholder 4">
            <a:extLst>
              <a:ext uri="{FF2B5EF4-FFF2-40B4-BE49-F238E27FC236}">
                <a16:creationId xmlns:a16="http://schemas.microsoft.com/office/drawing/2014/main" id="{06F097C3-6E38-4E56-B524-6FAD3828E0F6}"/>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a:p>
            <a:pPr algn="ctr" eaLnBrk="1" hangingPunct="1"/>
            <a:endParaRPr lang="en-US" altLang="fr-FR" sz="900"/>
          </a:p>
        </p:txBody>
      </p:sp>
      <p:sp>
        <p:nvSpPr>
          <p:cNvPr id="35842" name="Slide Number Placeholder 5">
            <a:extLst>
              <a:ext uri="{FF2B5EF4-FFF2-40B4-BE49-F238E27FC236}">
                <a16:creationId xmlns:a16="http://schemas.microsoft.com/office/drawing/2014/main" id="{B125CC90-C114-44E7-8DE2-0EA4F30ED71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5DBF774-879B-4791-8751-33F2CD81A47D}" type="slidenum">
              <a:rPr lang="en-US" altLang="fr-FR" sz="900"/>
              <a:pPr eaLnBrk="1" hangingPunct="1"/>
              <a:t>13</a:t>
            </a:fld>
            <a:endParaRPr lang="en-US" altLang="fr-FR" sz="900"/>
          </a:p>
        </p:txBody>
      </p:sp>
      <p:sp>
        <p:nvSpPr>
          <p:cNvPr id="35843" name="Rectangle 2">
            <a:extLst>
              <a:ext uri="{FF2B5EF4-FFF2-40B4-BE49-F238E27FC236}">
                <a16:creationId xmlns:a16="http://schemas.microsoft.com/office/drawing/2014/main" id="{8B5FC18F-F47D-4EB8-BFDC-9BFA5618B45E}"/>
              </a:ext>
            </a:extLst>
          </p:cNvPr>
          <p:cNvSpPr>
            <a:spLocks noGrp="1" noChangeArrowheads="1"/>
          </p:cNvSpPr>
          <p:nvPr>
            <p:ph type="title"/>
          </p:nvPr>
        </p:nvSpPr>
        <p:spPr>
          <a:xfrm>
            <a:off x="2133600" y="274638"/>
            <a:ext cx="8077200" cy="562074"/>
          </a:xfrm>
        </p:spPr>
        <p:txBody>
          <a:bodyPr>
            <a:normAutofit fontScale="90000"/>
          </a:bodyPr>
          <a:lstStyle/>
          <a:p>
            <a:pPr eaLnBrk="1" hangingPunct="1"/>
            <a:r>
              <a:rPr lang="en-US" altLang="fr-FR" dirty="0"/>
              <a:t>Benefits of an Info System</a:t>
            </a:r>
          </a:p>
        </p:txBody>
      </p:sp>
      <p:sp>
        <p:nvSpPr>
          <p:cNvPr id="35844" name="Rectangle 3">
            <a:extLst>
              <a:ext uri="{FF2B5EF4-FFF2-40B4-BE49-F238E27FC236}">
                <a16:creationId xmlns:a16="http://schemas.microsoft.com/office/drawing/2014/main" id="{02A69B49-0A76-4CF3-93CD-AB292F85C4BE}"/>
              </a:ext>
            </a:extLst>
          </p:cNvPr>
          <p:cNvSpPr>
            <a:spLocks noGrp="1" noChangeArrowheads="1"/>
          </p:cNvSpPr>
          <p:nvPr>
            <p:ph type="body" idx="1"/>
          </p:nvPr>
        </p:nvSpPr>
        <p:spPr>
          <a:xfrm>
            <a:off x="2133600" y="966936"/>
            <a:ext cx="8305800" cy="5486400"/>
          </a:xfrm>
        </p:spPr>
        <p:txBody>
          <a:bodyPr/>
          <a:lstStyle/>
          <a:p>
            <a:pPr eaLnBrk="1" hangingPunct="1">
              <a:lnSpc>
                <a:spcPct val="90000"/>
              </a:lnSpc>
            </a:pPr>
            <a:r>
              <a:rPr lang="en-US" altLang="fr-FR" dirty="0"/>
              <a:t>Integration of data and applications across functional areas (i.e., data can be entered once and used by all applications; thus improving accuracy and quality of the data).</a:t>
            </a:r>
          </a:p>
          <a:p>
            <a:pPr eaLnBrk="1" hangingPunct="1">
              <a:lnSpc>
                <a:spcPct val="90000"/>
              </a:lnSpc>
            </a:pPr>
            <a:endParaRPr lang="en-US" altLang="fr-FR" dirty="0"/>
          </a:p>
          <a:p>
            <a:pPr eaLnBrk="1" hangingPunct="1">
              <a:lnSpc>
                <a:spcPct val="90000"/>
              </a:lnSpc>
            </a:pPr>
            <a:r>
              <a:rPr lang="en-US" altLang="fr-FR" dirty="0"/>
              <a:t>Improvements in maintenance and support as IT staff is centralized.</a:t>
            </a:r>
          </a:p>
          <a:p>
            <a:pPr marL="0" indent="0" eaLnBrk="1" hangingPunct="1">
              <a:lnSpc>
                <a:spcPct val="90000"/>
              </a:lnSpc>
              <a:buNone/>
            </a:pPr>
            <a:endParaRPr lang="en-US" altLang="fr-FR" dirty="0"/>
          </a:p>
          <a:p>
            <a:pPr eaLnBrk="1" hangingPunct="1">
              <a:lnSpc>
                <a:spcPct val="90000"/>
              </a:lnSpc>
            </a:pPr>
            <a:r>
              <a:rPr lang="en-US" altLang="fr-FR" dirty="0"/>
              <a:t>Consistency of the user interface across various  applications means less employee training, better productivity, and cross-functional job movements.</a:t>
            </a:r>
          </a:p>
          <a:p>
            <a:pPr eaLnBrk="1" hangingPunct="1">
              <a:lnSpc>
                <a:spcPct val="90000"/>
              </a:lnSpc>
            </a:pPr>
            <a:endParaRPr lang="en-US" altLang="fr-FR" dirty="0"/>
          </a:p>
          <a:p>
            <a:pPr eaLnBrk="1" hangingPunct="1">
              <a:lnSpc>
                <a:spcPct val="90000"/>
              </a:lnSpc>
            </a:pPr>
            <a:r>
              <a:rPr lang="en-US" altLang="fr-FR" dirty="0"/>
              <a:t>Security of data and applications is enhanced due to better controls and centralization of hardware.</a:t>
            </a:r>
          </a:p>
          <a:p>
            <a:pPr eaLnBrk="1" hangingPunct="1">
              <a:lnSpc>
                <a:spcPct val="90000"/>
              </a:lnSpc>
            </a:pPr>
            <a:endParaRPr lang="en-US" altLang="fr-F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Footer Placeholder 4">
            <a:extLst>
              <a:ext uri="{FF2B5EF4-FFF2-40B4-BE49-F238E27FC236}">
                <a16:creationId xmlns:a16="http://schemas.microsoft.com/office/drawing/2014/main" id="{3D03F530-305E-43CE-A840-FE6D2AA45EF7}"/>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a:p>
            <a:pPr algn="ctr" eaLnBrk="1" hangingPunct="1"/>
            <a:endParaRPr lang="en-US" altLang="fr-FR" sz="900"/>
          </a:p>
        </p:txBody>
      </p:sp>
      <p:sp>
        <p:nvSpPr>
          <p:cNvPr id="36866" name="Slide Number Placeholder 5">
            <a:extLst>
              <a:ext uri="{FF2B5EF4-FFF2-40B4-BE49-F238E27FC236}">
                <a16:creationId xmlns:a16="http://schemas.microsoft.com/office/drawing/2014/main" id="{873DE56D-7025-4208-B382-88EAE500752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9BCA9FC-0960-4B72-A928-ECD03F0A8D86}" type="slidenum">
              <a:rPr lang="en-US" altLang="fr-FR" sz="900"/>
              <a:pPr eaLnBrk="1" hangingPunct="1"/>
              <a:t>14</a:t>
            </a:fld>
            <a:endParaRPr lang="en-US" altLang="fr-FR" sz="900"/>
          </a:p>
        </p:txBody>
      </p:sp>
      <p:sp>
        <p:nvSpPr>
          <p:cNvPr id="36867" name="Rectangle 2">
            <a:extLst>
              <a:ext uri="{FF2B5EF4-FFF2-40B4-BE49-F238E27FC236}">
                <a16:creationId xmlns:a16="http://schemas.microsoft.com/office/drawing/2014/main" id="{B9B92B37-6C6F-4ECF-9C9E-5B9DC710B826}"/>
              </a:ext>
            </a:extLst>
          </p:cNvPr>
          <p:cNvSpPr>
            <a:spLocks noGrp="1" noChangeArrowheads="1"/>
          </p:cNvSpPr>
          <p:nvPr>
            <p:ph type="title"/>
          </p:nvPr>
        </p:nvSpPr>
        <p:spPr/>
        <p:txBody>
          <a:bodyPr/>
          <a:lstStyle/>
          <a:p>
            <a:pPr eaLnBrk="1" hangingPunct="1"/>
            <a:r>
              <a:rPr lang="en-US" altLang="fr-FR" dirty="0"/>
              <a:t>Limitations of an Info System</a:t>
            </a:r>
          </a:p>
        </p:txBody>
      </p:sp>
      <p:sp>
        <p:nvSpPr>
          <p:cNvPr id="36868" name="Rectangle 3">
            <a:extLst>
              <a:ext uri="{FF2B5EF4-FFF2-40B4-BE49-F238E27FC236}">
                <a16:creationId xmlns:a16="http://schemas.microsoft.com/office/drawing/2014/main" id="{278E8EBE-0448-407B-B3DA-F033507E7427}"/>
              </a:ext>
            </a:extLst>
          </p:cNvPr>
          <p:cNvSpPr>
            <a:spLocks noGrp="1" noChangeArrowheads="1"/>
          </p:cNvSpPr>
          <p:nvPr>
            <p:ph type="body" idx="1"/>
          </p:nvPr>
        </p:nvSpPr>
        <p:spPr/>
        <p:txBody>
          <a:bodyPr>
            <a:normAutofit/>
          </a:bodyPr>
          <a:lstStyle/>
          <a:p>
            <a:pPr eaLnBrk="1" hangingPunct="1">
              <a:lnSpc>
                <a:spcPct val="90000"/>
              </a:lnSpc>
            </a:pPr>
            <a:r>
              <a:rPr lang="en-US" altLang="fr-FR"/>
              <a:t>Complexity of installing, configuring, and maintaining the system increases, thus requiring specialized IT staff, hardware, and network facilities.</a:t>
            </a:r>
          </a:p>
          <a:p>
            <a:pPr eaLnBrk="1" hangingPunct="1">
              <a:lnSpc>
                <a:spcPct val="90000"/>
              </a:lnSpc>
            </a:pPr>
            <a:endParaRPr lang="en-US" altLang="fr-FR"/>
          </a:p>
          <a:p>
            <a:pPr eaLnBrk="1" hangingPunct="1">
              <a:lnSpc>
                <a:spcPct val="90000"/>
              </a:lnSpc>
            </a:pPr>
            <a:r>
              <a:rPr lang="en-US" altLang="fr-FR"/>
              <a:t>Consolidation of IT hardware, software, and people resources can be cumbersome and difficult to attain.</a:t>
            </a:r>
          </a:p>
          <a:p>
            <a:pPr eaLnBrk="1" hangingPunct="1">
              <a:lnSpc>
                <a:spcPct val="90000"/>
              </a:lnSpc>
            </a:pPr>
            <a:endParaRPr lang="en-US" altLang="fr-FR"/>
          </a:p>
          <a:p>
            <a:pPr eaLnBrk="1" hangingPunct="1">
              <a:lnSpc>
                <a:spcPct val="90000"/>
              </a:lnSpc>
            </a:pPr>
            <a:r>
              <a:rPr lang="en-US" altLang="fr-FR"/>
              <a:t>Data conversion and transformation from an old system to a new one can be a tedious and complex process.</a:t>
            </a:r>
          </a:p>
          <a:p>
            <a:pPr eaLnBrk="1" hangingPunct="1">
              <a:lnSpc>
                <a:spcPct val="90000"/>
              </a:lnSpc>
            </a:pPr>
            <a:endParaRPr lang="en-US" altLang="fr-FR"/>
          </a:p>
          <a:p>
            <a:pPr eaLnBrk="1" hangingPunct="1">
              <a:lnSpc>
                <a:spcPct val="90000"/>
              </a:lnSpc>
            </a:pPr>
            <a:r>
              <a:rPr lang="en-US" altLang="fr-FR"/>
              <a:t>Retraining of IT staff and end users of the new system can produce resistance and reduce productivity.</a:t>
            </a:r>
            <a:r>
              <a:rPr lang="en-US" altLang="fr-FR" b="1"/>
              <a:t> </a:t>
            </a:r>
          </a:p>
          <a:p>
            <a:pPr eaLnBrk="1" hangingPunct="1">
              <a:lnSpc>
                <a:spcPct val="90000"/>
              </a:lnSpc>
            </a:pPr>
            <a:endParaRPr lang="en-US" altLang="fr-F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a:extLst>
              <a:ext uri="{FF2B5EF4-FFF2-40B4-BE49-F238E27FC236}">
                <a16:creationId xmlns:a16="http://schemas.microsoft.com/office/drawing/2014/main" id="{5D590CB7-FA98-1CFC-1BA9-3E0FA4BC7A29}"/>
              </a:ext>
            </a:extLst>
          </p:cNvPr>
          <p:cNvSpPr txBox="1">
            <a:spLocks noChangeArrowheads="1"/>
          </p:cNvSpPr>
          <p:nvPr/>
        </p:nvSpPr>
        <p:spPr bwMode="auto">
          <a:xfrm>
            <a:off x="609600" y="274638"/>
            <a:ext cx="10972800" cy="706090"/>
          </a:xfrm>
          <a:prstGeom prst="rect">
            <a:avLst/>
          </a:prstGeom>
          <a:solidFill>
            <a:schemeClr val="accent1"/>
          </a:solidFill>
          <a:ln>
            <a:noFill/>
          </a:ln>
          <a:effectLst>
            <a:outerShdw blurRad="149987" dist="250190" dir="8460000" algn="ctr">
              <a:srgbClr val="000000">
                <a:alpha val="28000"/>
              </a:srgbClr>
            </a:outerShdw>
            <a:reflection blurRad="6350" stA="52000" endA="300" endPos="35000" dir="5400000" sy="-100000" algn="bl" rotWithShape="0"/>
          </a:effectLst>
          <a:scene3d>
            <a:camera prst="orthographicFront">
              <a:rot lat="0" lon="0" rev="0"/>
            </a:camera>
            <a:lightRig rig="contrasting" dir="t">
              <a:rot lat="0" lon="0" rev="1500000"/>
            </a:lightRig>
          </a:scene3d>
          <a:sp3d prstMaterial="metal"/>
        </p:spPr>
        <p:txBody>
          <a:bodyPr>
            <a:normAutofit/>
          </a:bodyPr>
          <a:lstStyle>
            <a:defPPr>
              <a:defRPr lang="fr-FR"/>
            </a:defPPr>
            <a:lvl1pPr algn="ctr">
              <a:spcBef>
                <a:spcPct val="0"/>
              </a:spcBef>
              <a:buNone/>
              <a:defRPr sz="36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altLang="en-BE" sz="3600" b="1" i="0" u="none" strike="noStrike" kern="1200" cap="none" spc="0" normalizeH="0" baseline="0" noProof="0" dirty="0">
                <a:ln>
                  <a:noFill/>
                </a:ln>
                <a:solidFill>
                  <a:prstClr val="white"/>
                </a:solidFill>
                <a:effectLst/>
                <a:uLnTx/>
                <a:uFillTx/>
                <a:latin typeface="Calibri"/>
                <a:ea typeface="+mn-ea"/>
                <a:cs typeface="+mn-cs"/>
              </a:rPr>
              <a:t>Intelligent Techniques</a:t>
            </a:r>
            <a:endParaRPr kumimoji="0" lang="en-US" altLang="en-BE" sz="3600" b="1" i="0" u="none" strike="noStrike" kern="1200" cap="none" spc="0" normalizeH="0" baseline="0" noProof="0">
              <a:ln>
                <a:noFill/>
              </a:ln>
              <a:solidFill>
                <a:prstClr val="white"/>
              </a:solidFill>
              <a:effectLst/>
              <a:uLnTx/>
              <a:uFillTx/>
              <a:latin typeface="Calibri"/>
              <a:ea typeface="+mn-ea"/>
              <a:cs typeface="+mn-cs"/>
            </a:endParaRPr>
          </a:p>
        </p:txBody>
      </p:sp>
      <p:sp>
        <p:nvSpPr>
          <p:cNvPr id="39937" name="Text Box 1">
            <a:extLst>
              <a:ext uri="{FF2B5EF4-FFF2-40B4-BE49-F238E27FC236}">
                <a16:creationId xmlns:a16="http://schemas.microsoft.com/office/drawing/2014/main" id="{FB31F434-B79A-44B5-A089-90A88D682A89}"/>
              </a:ext>
            </a:extLst>
          </p:cNvPr>
          <p:cNvSpPr txBox="1">
            <a:spLocks noChangeArrowheads="1"/>
          </p:cNvSpPr>
          <p:nvPr/>
        </p:nvSpPr>
        <p:spPr bwMode="auto">
          <a:xfrm>
            <a:off x="609600" y="1772816"/>
            <a:ext cx="11175032" cy="4176464"/>
          </a:xfrm>
          <a:prstGeom prst="rect">
            <a:avLst/>
          </a:prstGeom>
          <a:solidFill>
            <a:schemeClr val="bg1">
              <a:lumMod val="95000"/>
            </a:schemeClr>
          </a:solidFill>
          <a:ln w="9525" cap="flat" cmpd="sng" algn="ctr">
            <a:solidFill>
              <a:schemeClr val="dk1">
                <a:shade val="95000"/>
                <a:satMod val="105000"/>
              </a:schemeClr>
            </a:solidFill>
            <a:prstDash val="soli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ormAutofit lnSpcReduction="10000"/>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000000"/>
                </a:solidFill>
                <a:latin typeface="Arial" panose="020B0604020202020204" pitchFamily="34" charset="0"/>
                <a:ea typeface="MS PGothic" panose="020B0600070205080204" pitchFamily="34" charset="-128"/>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000000"/>
                </a:solidFill>
                <a:latin typeface="Arial" panose="020B0604020202020204" pitchFamily="34" charset="0"/>
                <a:ea typeface="MS PGothic" panose="020B0600070205080204"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000000"/>
                </a:solidFill>
                <a:latin typeface="Arial" panose="020B0604020202020204" pitchFamily="34" charset="0"/>
                <a:ea typeface="MS PGothic" panose="020B0600070205080204"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000000"/>
                </a:solidFill>
                <a:latin typeface="Arial" panose="020B0604020202020204" pitchFamily="34" charset="0"/>
                <a:ea typeface="MS PGothic" panose="020B0600070205080204"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000000"/>
                </a:solidFill>
                <a:latin typeface="Arial" panose="020B0604020202020204" pitchFamily="34" charset="0"/>
                <a:ea typeface="MS PGothic" panose="020B0600070205080204" pitchFamily="34" charset="-128"/>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000000"/>
                </a:solidFill>
                <a:latin typeface="Arial" panose="020B0604020202020204" pitchFamily="34" charset="0"/>
                <a:ea typeface="MS PGothic" panose="020B0600070205080204" pitchFamily="34" charset="-128"/>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000000"/>
                </a:solidFill>
                <a:latin typeface="Arial" panose="020B0604020202020204" pitchFamily="34" charset="0"/>
                <a:ea typeface="MS PGothic" panose="020B0600070205080204" pitchFamily="34" charset="-128"/>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000000"/>
                </a:solidFill>
                <a:latin typeface="Arial" panose="020B0604020202020204" pitchFamily="34" charset="0"/>
                <a:ea typeface="MS PGothic" panose="020B0600070205080204" pitchFamily="34" charset="-128"/>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000000"/>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20000"/>
              </a:spcBef>
              <a:spcAft>
                <a:spcPts val="800"/>
              </a:spcAft>
              <a:buClr>
                <a:srgbClr val="8D8A00"/>
              </a:buClr>
              <a:buSzPct val="8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kumimoji="0" lang="en-US" altLang="en-BE" sz="2800" b="1" i="0" u="none" strike="noStrike" kern="1200" cap="none" spc="0" normalizeH="0" baseline="0" noProof="0" dirty="0">
                <a:ln>
                  <a:noFill/>
                </a:ln>
                <a:solidFill>
                  <a:srgbClr val="19171C"/>
                </a:solidFill>
                <a:effectLst/>
                <a:uLnTx/>
                <a:uFillTx/>
                <a:latin typeface="Calibri"/>
                <a:ea typeface="MS PGothic" panose="020B0600070205080204" pitchFamily="34" charset="-128"/>
                <a:cs typeface="+mn-cs"/>
              </a:rPr>
              <a:t>Neural networks</a:t>
            </a:r>
          </a:p>
          <a:p>
            <a:pPr marL="457200" marR="0" lvl="1" indent="-457200" algn="l" defTabSz="914400" rtl="0" eaLnBrk="1" fontAlgn="auto" latinLnBrk="0" hangingPunct="1">
              <a:lnSpc>
                <a:spcPct val="100000"/>
              </a:lnSpc>
              <a:spcBef>
                <a:spcPct val="20000"/>
              </a:spcBef>
              <a:spcAft>
                <a:spcPts val="600"/>
              </a:spcAft>
              <a:buClr>
                <a:srgbClr val="8D8A00"/>
              </a:buClr>
              <a:buSzPct val="80000"/>
              <a:buFont typeface="Courier New" pitchFamily="49" charset="0"/>
              <a:buChar char="o"/>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kumimoji="0" lang="en-US" altLang="en-BE" sz="2400" b="1" i="0" u="none" strike="noStrike" kern="1200" cap="none" spc="0" normalizeH="0" baseline="0" noProof="0" dirty="0">
                <a:ln>
                  <a:noFill/>
                </a:ln>
                <a:solidFill>
                  <a:srgbClr val="19171C"/>
                </a:solidFill>
                <a:effectLst/>
                <a:uLnTx/>
                <a:uFillTx/>
                <a:latin typeface="Calibri"/>
                <a:ea typeface="MS PGothic" panose="020B0600070205080204" pitchFamily="34" charset="-128"/>
                <a:cs typeface="+mn-cs"/>
              </a:rPr>
              <a:t>Find patterns and relationships in massive amounts of data too complicated for humans to analyze</a:t>
            </a:r>
          </a:p>
          <a:p>
            <a:pPr marL="457200" marR="0" lvl="1" indent="-457200" algn="l" defTabSz="914400" rtl="0" eaLnBrk="1" fontAlgn="auto" latinLnBrk="0" hangingPunct="1">
              <a:lnSpc>
                <a:spcPct val="100000"/>
              </a:lnSpc>
              <a:spcBef>
                <a:spcPct val="20000"/>
              </a:spcBef>
              <a:spcAft>
                <a:spcPts val="600"/>
              </a:spcAft>
              <a:buClr>
                <a:srgbClr val="8D8A00"/>
              </a:buClr>
              <a:buSzPct val="80000"/>
              <a:buFont typeface="Courier New" pitchFamily="49" charset="0"/>
              <a:buChar char="o"/>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kumimoji="0" lang="en-US" altLang="ja-JP" sz="2400" b="1" i="0" u="none" strike="noStrike" kern="1200" cap="none" spc="0" normalizeH="0" baseline="0" noProof="0" dirty="0">
                <a:ln>
                  <a:noFill/>
                </a:ln>
                <a:solidFill>
                  <a:srgbClr val="19171C"/>
                </a:solidFill>
                <a:effectLst/>
                <a:uLnTx/>
                <a:uFillTx/>
                <a:latin typeface="Calibri"/>
                <a:ea typeface="ＭＳ Ｐゴシック" panose="020B0600070205080204" pitchFamily="34" charset="-128"/>
                <a:cs typeface="+mn-cs"/>
              </a:rPr>
              <a:t>“</a:t>
            </a:r>
            <a:r>
              <a:rPr kumimoji="0" lang="en-US" altLang="en-BE" sz="2400" b="1" i="0" u="none" strike="noStrike" kern="1200" cap="none" spc="0" normalizeH="0" baseline="0" noProof="0" dirty="0">
                <a:ln>
                  <a:noFill/>
                </a:ln>
                <a:solidFill>
                  <a:srgbClr val="19171C"/>
                </a:solidFill>
                <a:effectLst/>
                <a:uLnTx/>
                <a:uFillTx/>
                <a:latin typeface="Calibri"/>
                <a:ea typeface="MS PGothic" panose="020B0600070205080204" pitchFamily="34" charset="-128"/>
                <a:cs typeface="+mn-cs"/>
              </a:rPr>
              <a:t>Learn</a:t>
            </a:r>
            <a:r>
              <a:rPr kumimoji="0" lang="en-US" altLang="ja-JP" sz="2400" b="1" i="0" u="none" strike="noStrike" kern="1200" cap="none" spc="0" normalizeH="0" baseline="0" noProof="0" dirty="0">
                <a:ln>
                  <a:noFill/>
                </a:ln>
                <a:solidFill>
                  <a:srgbClr val="19171C"/>
                </a:solidFill>
                <a:effectLst/>
                <a:uLnTx/>
                <a:uFillTx/>
                <a:latin typeface="Calibri"/>
                <a:ea typeface="ＭＳ Ｐゴシック" panose="020B0600070205080204" pitchFamily="34" charset="-128"/>
                <a:cs typeface="+mn-cs"/>
              </a:rPr>
              <a:t>”</a:t>
            </a:r>
            <a:r>
              <a:rPr kumimoji="0" lang="en-US" altLang="en-BE" sz="2400" b="1" i="0" u="none" strike="noStrike" kern="1200" cap="none" spc="0" normalizeH="0" baseline="0" noProof="0" dirty="0">
                <a:ln>
                  <a:noFill/>
                </a:ln>
                <a:solidFill>
                  <a:srgbClr val="19171C"/>
                </a:solidFill>
                <a:effectLst/>
                <a:uLnTx/>
                <a:uFillTx/>
                <a:latin typeface="Calibri"/>
                <a:ea typeface="MS PGothic" panose="020B0600070205080204" pitchFamily="34" charset="-128"/>
                <a:cs typeface="+mn-cs"/>
              </a:rPr>
              <a:t> patterns by searching for relationships, building models, and correcting over and over again</a:t>
            </a:r>
          </a:p>
          <a:p>
            <a:pPr marL="457200" marR="0" lvl="1" indent="-457200" algn="l" defTabSz="914400" rtl="0" eaLnBrk="1" fontAlgn="auto" latinLnBrk="0" hangingPunct="1">
              <a:lnSpc>
                <a:spcPct val="100000"/>
              </a:lnSpc>
              <a:spcBef>
                <a:spcPct val="20000"/>
              </a:spcBef>
              <a:spcAft>
                <a:spcPts val="600"/>
              </a:spcAft>
              <a:buClr>
                <a:srgbClr val="8D8A00"/>
              </a:buClr>
              <a:buSzPct val="80000"/>
              <a:buFont typeface="Courier New" pitchFamily="49" charset="0"/>
              <a:buChar char="o"/>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kumimoji="0" lang="en-US" altLang="en-BE" sz="2400" b="1" i="0" u="none" strike="noStrike" kern="1200" cap="none" spc="0" normalizeH="0" baseline="0" noProof="0" dirty="0">
                <a:ln>
                  <a:noFill/>
                </a:ln>
                <a:solidFill>
                  <a:srgbClr val="19171C"/>
                </a:solidFill>
                <a:effectLst/>
                <a:uLnTx/>
                <a:uFillTx/>
                <a:latin typeface="Calibri"/>
                <a:ea typeface="MS PGothic" panose="020B0600070205080204" pitchFamily="34" charset="-128"/>
                <a:cs typeface="+mn-cs"/>
              </a:rPr>
              <a:t>Humans </a:t>
            </a:r>
            <a:r>
              <a:rPr kumimoji="0" lang="en-US" altLang="ja-JP" sz="2400" b="1" i="0" u="none" strike="noStrike" kern="1200" cap="none" spc="0" normalizeH="0" baseline="0" noProof="0" dirty="0">
                <a:ln>
                  <a:noFill/>
                </a:ln>
                <a:solidFill>
                  <a:srgbClr val="19171C"/>
                </a:solidFill>
                <a:effectLst/>
                <a:uLnTx/>
                <a:uFillTx/>
                <a:latin typeface="Calibri"/>
                <a:ea typeface="ＭＳ Ｐゴシック" panose="020B0600070205080204" pitchFamily="34" charset="-128"/>
                <a:cs typeface="+mn-cs"/>
              </a:rPr>
              <a:t>“</a:t>
            </a:r>
            <a:r>
              <a:rPr kumimoji="0" lang="en-US" altLang="en-BE" sz="2400" b="1" i="0" u="none" strike="noStrike" kern="1200" cap="none" spc="0" normalizeH="0" baseline="0" noProof="0" dirty="0">
                <a:ln>
                  <a:noFill/>
                </a:ln>
                <a:solidFill>
                  <a:srgbClr val="19171C"/>
                </a:solidFill>
                <a:effectLst/>
                <a:uLnTx/>
                <a:uFillTx/>
                <a:latin typeface="Calibri"/>
                <a:ea typeface="MS PGothic" panose="020B0600070205080204" pitchFamily="34" charset="-128"/>
                <a:cs typeface="+mn-cs"/>
              </a:rPr>
              <a:t>train</a:t>
            </a:r>
            <a:r>
              <a:rPr kumimoji="0" lang="en-US" altLang="ja-JP" sz="2400" b="1" i="0" u="none" strike="noStrike" kern="1200" cap="none" spc="0" normalizeH="0" baseline="0" noProof="0" dirty="0">
                <a:ln>
                  <a:noFill/>
                </a:ln>
                <a:solidFill>
                  <a:srgbClr val="19171C"/>
                </a:solidFill>
                <a:effectLst/>
                <a:uLnTx/>
                <a:uFillTx/>
                <a:latin typeface="Calibri"/>
                <a:ea typeface="ＭＳ Ｐゴシック" panose="020B0600070205080204" pitchFamily="34" charset="-128"/>
                <a:cs typeface="+mn-cs"/>
              </a:rPr>
              <a:t>”</a:t>
            </a:r>
            <a:r>
              <a:rPr kumimoji="0" lang="en-US" altLang="en-BE" sz="2400" b="1" i="0" u="none" strike="noStrike" kern="1200" cap="none" spc="0" normalizeH="0" baseline="0" noProof="0" dirty="0">
                <a:ln>
                  <a:noFill/>
                </a:ln>
                <a:solidFill>
                  <a:srgbClr val="19171C"/>
                </a:solidFill>
                <a:effectLst/>
                <a:uLnTx/>
                <a:uFillTx/>
                <a:latin typeface="Calibri"/>
                <a:ea typeface="MS PGothic" panose="020B0600070205080204" pitchFamily="34" charset="-128"/>
                <a:cs typeface="+mn-cs"/>
              </a:rPr>
              <a:t> network by feeding it data inputs for which outputs are known, to help neural network learn solution by example </a:t>
            </a:r>
          </a:p>
          <a:p>
            <a:pPr marL="457200" marR="0" lvl="1" indent="-457200" algn="l" defTabSz="914400" rtl="0" eaLnBrk="1" fontAlgn="auto" latinLnBrk="0" hangingPunct="1">
              <a:lnSpc>
                <a:spcPct val="100000"/>
              </a:lnSpc>
              <a:spcBef>
                <a:spcPct val="20000"/>
              </a:spcBef>
              <a:spcAft>
                <a:spcPts val="600"/>
              </a:spcAft>
              <a:buClr>
                <a:srgbClr val="8D8A00"/>
              </a:buClr>
              <a:buSzPct val="80000"/>
              <a:buFont typeface="Courier New" pitchFamily="49" charset="0"/>
              <a:buChar char="o"/>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kumimoji="0" lang="en-US" altLang="en-BE" sz="2400" b="1" i="0" u="none" strike="noStrike" kern="1200" cap="none" spc="0" normalizeH="0" baseline="0" noProof="0" dirty="0">
                <a:ln>
                  <a:noFill/>
                </a:ln>
                <a:solidFill>
                  <a:srgbClr val="19171C"/>
                </a:solidFill>
                <a:effectLst/>
                <a:uLnTx/>
                <a:uFillTx/>
                <a:latin typeface="Calibri"/>
                <a:ea typeface="MS PGothic" panose="020B0600070205080204" pitchFamily="34" charset="-128"/>
                <a:cs typeface="+mn-cs"/>
              </a:rPr>
              <a:t>Used in medicine, science, and business for problems in pattern classification, prediction, financial analysis, image/video recognition, mobility, and control and optimization , … and of course </a:t>
            </a:r>
            <a:r>
              <a:rPr kumimoji="0" lang="en-US" altLang="en-BE" sz="2400" b="1" i="0" u="none" strike="noStrike" kern="1200" cap="none" spc="0" normalizeH="0" baseline="0" noProof="0" dirty="0">
                <a:ln>
                  <a:noFill/>
                </a:ln>
                <a:solidFill>
                  <a:srgbClr val="C00000"/>
                </a:solidFill>
                <a:effectLst/>
                <a:uLnTx/>
                <a:uFillTx/>
                <a:latin typeface="Calibri"/>
                <a:ea typeface="MS PGothic" panose="020B0600070205080204" pitchFamily="34" charset="-128"/>
                <a:cs typeface="+mn-cs"/>
              </a:rPr>
              <a:t>GenAI (Transformer), LLM (Large Language Models)</a:t>
            </a:r>
          </a:p>
        </p:txBody>
      </p:sp>
      <p:sp>
        <p:nvSpPr>
          <p:cNvPr id="39943" name="Slide Number Placeholder 3">
            <a:extLst>
              <a:ext uri="{FF2B5EF4-FFF2-40B4-BE49-F238E27FC236}">
                <a16:creationId xmlns:a16="http://schemas.microsoft.com/office/drawing/2014/main" id="{D03D2D75-CA2A-A63C-67C8-998807DB71FA}"/>
              </a:ext>
            </a:extLst>
          </p:cNvPr>
          <p:cNvSpPr>
            <a:spLocks noGrp="1"/>
          </p:cNvSpPr>
          <p:nvPr>
            <p:ph type="sldNum" sz="quarter" idx="12"/>
          </p:nvPr>
        </p:nvSpPr>
        <p:spPr>
          <a:xfrm>
            <a:off x="8737600" y="6356351"/>
            <a:ext cx="2844800"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C8955C-CD5B-48B6-8B6A-03B65A7B649E}" type="slidenum">
              <a:rPr kumimoji="0" lang="fr-BE" sz="1200" b="0" i="0" u="none" strike="noStrike" kern="1200" cap="none" spc="0" normalizeH="0" baseline="0" noProof="0" smtClean="0">
                <a:ln>
                  <a:noFill/>
                </a:ln>
                <a:solidFill>
                  <a:srgbClr val="19171C">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15</a:t>
            </a:fld>
            <a:endParaRPr kumimoji="0" lang="fr-BE" sz="1200" b="0" i="0" u="none" strike="noStrike" kern="1200" cap="none" spc="0" normalizeH="0" baseline="0" noProof="0">
              <a:ln>
                <a:noFill/>
              </a:ln>
              <a:solidFill>
                <a:srgbClr val="19171C">
                  <a:tint val="75000"/>
                </a:srgbClr>
              </a:solidFill>
              <a:effectLst/>
              <a:uLnTx/>
              <a:uFillTx/>
              <a:latin typeface="Calibri"/>
              <a:ea typeface="+mn-ea"/>
              <a:cs typeface="+mn-cs"/>
            </a:endParaRPr>
          </a:p>
        </p:txBody>
      </p:sp>
    </p:spTree>
  </p:cSld>
  <p:clrMapOvr>
    <a:masterClrMapping/>
  </p:clrMapOvr>
  <p:transition>
    <p:fade thruBlk="1"/>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E98F4-D0F4-C67A-DB77-C8528AEC3D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042F1E-F87D-ADAF-EDFD-ECC6AC5B09B8}"/>
              </a:ext>
            </a:extLst>
          </p:cNvPr>
          <p:cNvSpPr>
            <a:spLocks noGrp="1"/>
          </p:cNvSpPr>
          <p:nvPr>
            <p:ph type="title"/>
          </p:nvPr>
        </p:nvSpPr>
        <p:spPr>
          <a:xfrm>
            <a:off x="1981200" y="404664"/>
            <a:ext cx="8229600" cy="646331"/>
          </a:xfrm>
        </p:spPr>
        <p:txBody>
          <a:bodyPr>
            <a:spAutoFit/>
          </a:bodyPr>
          <a:lstStyle/>
          <a:p>
            <a:pPr>
              <a:spcBef>
                <a:spcPct val="50000"/>
              </a:spcBef>
            </a:pPr>
            <a:r>
              <a:rPr lang="en-US" altLang="en-BE" dirty="0">
                <a:cs typeface="Times New Roman" panose="02020603050405020304" pitchFamily="18" charset="0"/>
              </a:rPr>
              <a:t>Artificial Neural Networks</a:t>
            </a:r>
            <a:endParaRPr lang="en-US" altLang="en-BE" dirty="0">
              <a:solidFill>
                <a:srgbClr val="A50021"/>
              </a:solidFill>
              <a:cs typeface="Times New Roman" panose="02020603050405020304" pitchFamily="18" charset="0"/>
            </a:endParaRPr>
          </a:p>
        </p:txBody>
      </p:sp>
      <p:sp>
        <p:nvSpPr>
          <p:cNvPr id="2" name="Slide Number Placeholder 1">
            <a:extLst>
              <a:ext uri="{FF2B5EF4-FFF2-40B4-BE49-F238E27FC236}">
                <a16:creationId xmlns:a16="http://schemas.microsoft.com/office/drawing/2014/main" id="{FEB0A268-3A91-E48D-253C-2A77A714764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0B2350-5261-4F5C-9DF5-EF0D264FC8D2}" type="slidenum">
              <a:rPr kumimoji="0" lang="en-US" sz="1200" b="0" i="0" u="none" strike="noStrike" kern="1200" cap="none" spc="0" normalizeH="0" baseline="0" noProof="0" smtClean="0">
                <a:ln>
                  <a:noFill/>
                </a:ln>
                <a:solidFill>
                  <a:srgbClr val="19171C">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srgbClr val="19171C">
                  <a:tint val="75000"/>
                </a:srgbClr>
              </a:solidFill>
              <a:effectLst/>
              <a:uLnTx/>
              <a:uFillTx/>
              <a:latin typeface="Calibri"/>
              <a:ea typeface="+mn-ea"/>
              <a:cs typeface="+mn-cs"/>
            </a:endParaRPr>
          </a:p>
        </p:txBody>
      </p:sp>
      <p:pic>
        <p:nvPicPr>
          <p:cNvPr id="3074" name="Picture 2">
            <a:extLst>
              <a:ext uri="{FF2B5EF4-FFF2-40B4-BE49-F238E27FC236}">
                <a16:creationId xmlns:a16="http://schemas.microsoft.com/office/drawing/2014/main" id="{D9BA3FA7-68CF-0312-1A54-3E54F00E66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664" y="2288795"/>
            <a:ext cx="9001000" cy="44993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CA8E929-C917-0A7B-1176-5F9FC6AF07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376" y="1206878"/>
            <a:ext cx="3833742" cy="2366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544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600AA-38B1-A07D-7BB5-FA5CBECF715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704D3C1-AEEB-D836-5A2F-84E49564F43D}"/>
              </a:ext>
            </a:extLst>
          </p:cNvPr>
          <p:cNvSpPr>
            <a:spLocks noGrp="1"/>
          </p:cNvSpPr>
          <p:nvPr>
            <p:ph type="title"/>
          </p:nvPr>
        </p:nvSpPr>
        <p:spPr>
          <a:xfrm>
            <a:off x="1981200" y="404664"/>
            <a:ext cx="8229600" cy="646331"/>
          </a:xfrm>
        </p:spPr>
        <p:txBody>
          <a:bodyPr>
            <a:spAutoFit/>
          </a:bodyPr>
          <a:lstStyle/>
          <a:p>
            <a:pPr>
              <a:spcBef>
                <a:spcPct val="50000"/>
              </a:spcBef>
            </a:pPr>
            <a:r>
              <a:rPr lang="en-US" altLang="en-BE" dirty="0">
                <a:cs typeface="Times New Roman" panose="02020603050405020304" pitchFamily="18" charset="0"/>
              </a:rPr>
              <a:t>Layers and Non-Linear Activation </a:t>
            </a:r>
            <a:endParaRPr lang="en-US" altLang="en-BE" dirty="0">
              <a:solidFill>
                <a:srgbClr val="A50021"/>
              </a:solidFill>
              <a:cs typeface="Times New Roman" panose="02020603050405020304" pitchFamily="18" charset="0"/>
            </a:endParaRPr>
          </a:p>
        </p:txBody>
      </p:sp>
      <p:sp>
        <p:nvSpPr>
          <p:cNvPr id="2" name="Slide Number Placeholder 1">
            <a:extLst>
              <a:ext uri="{FF2B5EF4-FFF2-40B4-BE49-F238E27FC236}">
                <a16:creationId xmlns:a16="http://schemas.microsoft.com/office/drawing/2014/main" id="{691641DB-705B-DCD0-9ADB-285121F5B80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0B2350-5261-4F5C-9DF5-EF0D264FC8D2}" type="slidenum">
              <a:rPr kumimoji="0" lang="en-US" sz="1200" b="0" i="0" u="none" strike="noStrike" kern="1200" cap="none" spc="0" normalizeH="0" baseline="0" noProof="0" smtClean="0">
                <a:ln>
                  <a:noFill/>
                </a:ln>
                <a:solidFill>
                  <a:srgbClr val="19171C">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19171C">
                  <a:tint val="75000"/>
                </a:srgbClr>
              </a:solidFill>
              <a:effectLst/>
              <a:uLnTx/>
              <a:uFillTx/>
              <a:latin typeface="Calibri"/>
              <a:ea typeface="+mn-ea"/>
              <a:cs typeface="+mn-cs"/>
            </a:endParaRPr>
          </a:p>
        </p:txBody>
      </p:sp>
      <p:pic>
        <p:nvPicPr>
          <p:cNvPr id="3" name="Picture 4">
            <a:extLst>
              <a:ext uri="{FF2B5EF4-FFF2-40B4-BE49-F238E27FC236}">
                <a16:creationId xmlns:a16="http://schemas.microsoft.com/office/drawing/2014/main" id="{CAB9AAB7-1FBE-98B7-4883-A1B2E2D193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84" y="1052736"/>
            <a:ext cx="6137588" cy="35381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F995B39-B55D-1421-2B23-3D71E5D5DB33}"/>
              </a:ext>
            </a:extLst>
          </p:cNvPr>
          <p:cNvPicPr>
            <a:picLocks noChangeAspect="1"/>
          </p:cNvPicPr>
          <p:nvPr/>
        </p:nvPicPr>
        <p:blipFill>
          <a:blip r:embed="rId4"/>
          <a:stretch>
            <a:fillRect/>
          </a:stretch>
        </p:blipFill>
        <p:spPr>
          <a:xfrm>
            <a:off x="2224009" y="4518412"/>
            <a:ext cx="4143583" cy="2284364"/>
          </a:xfrm>
          <a:prstGeom prst="rect">
            <a:avLst/>
          </a:prstGeom>
        </p:spPr>
      </p:pic>
      <p:sp>
        <p:nvSpPr>
          <p:cNvPr id="6" name="TextBox 5">
            <a:extLst>
              <a:ext uri="{FF2B5EF4-FFF2-40B4-BE49-F238E27FC236}">
                <a16:creationId xmlns:a16="http://schemas.microsoft.com/office/drawing/2014/main" id="{13546154-A285-77E8-789F-4ABE89A647A3}"/>
              </a:ext>
            </a:extLst>
          </p:cNvPr>
          <p:cNvSpPr txBox="1"/>
          <p:nvPr/>
        </p:nvSpPr>
        <p:spPr>
          <a:xfrm>
            <a:off x="2423592" y="4149080"/>
            <a:ext cx="281019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dirty="0">
                <a:ln>
                  <a:noFill/>
                </a:ln>
                <a:solidFill>
                  <a:srgbClr val="19171C"/>
                </a:solidFill>
                <a:effectLst/>
                <a:uLnTx/>
                <a:uFillTx/>
                <a:latin typeface="Calibri"/>
                <a:ea typeface="+mn-ea"/>
                <a:cs typeface="+mn-cs"/>
              </a:rPr>
              <a:t>Why Non-Linear Activation?</a:t>
            </a:r>
          </a:p>
        </p:txBody>
      </p:sp>
      <p:pic>
        <p:nvPicPr>
          <p:cNvPr id="16386" name="Picture 2">
            <a:extLst>
              <a:ext uri="{FF2B5EF4-FFF2-40B4-BE49-F238E27FC236}">
                <a16:creationId xmlns:a16="http://schemas.microsoft.com/office/drawing/2014/main" id="{55A756CC-BDDF-FCD5-571D-9A37FF3D5E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6200" y="1182446"/>
            <a:ext cx="3977278" cy="4641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81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E98F4-D0F4-C67A-DB77-C8528AEC3D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042F1E-F87D-ADAF-EDFD-ECC6AC5B09B8}"/>
              </a:ext>
            </a:extLst>
          </p:cNvPr>
          <p:cNvSpPr>
            <a:spLocks noGrp="1"/>
          </p:cNvSpPr>
          <p:nvPr>
            <p:ph type="title"/>
          </p:nvPr>
        </p:nvSpPr>
        <p:spPr>
          <a:xfrm>
            <a:off x="609600" y="274638"/>
            <a:ext cx="10972800" cy="706090"/>
          </a:xfrm>
        </p:spPr>
        <p:txBody>
          <a:bodyPr>
            <a:normAutofit/>
          </a:bodyPr>
          <a:lstStyle/>
          <a:p>
            <a:pPr>
              <a:spcBef>
                <a:spcPct val="50000"/>
              </a:spcBef>
            </a:pPr>
            <a:r>
              <a:rPr lang="en-US" altLang="en-BE" dirty="0"/>
              <a:t>Model vs Human Interpretation</a:t>
            </a:r>
          </a:p>
        </p:txBody>
      </p:sp>
      <p:pic>
        <p:nvPicPr>
          <p:cNvPr id="15" name="Content Placeholder 14" descr="A diagram of a structure&#10;&#10;AI-generated content may be incorrect.">
            <a:extLst>
              <a:ext uri="{FF2B5EF4-FFF2-40B4-BE49-F238E27FC236}">
                <a16:creationId xmlns:a16="http://schemas.microsoft.com/office/drawing/2014/main" id="{770E16CB-594D-3965-5C36-13D3395D131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63201" y="1235539"/>
            <a:ext cx="9065598" cy="5303374"/>
          </a:xfrm>
          <a:noFill/>
        </p:spPr>
      </p:pic>
      <p:sp>
        <p:nvSpPr>
          <p:cNvPr id="20" name="Slide Number Placeholder 3">
            <a:extLst>
              <a:ext uri="{FF2B5EF4-FFF2-40B4-BE49-F238E27FC236}">
                <a16:creationId xmlns:a16="http://schemas.microsoft.com/office/drawing/2014/main" id="{EE2CF56A-AAB7-A5C1-F019-0934317F8E13}"/>
              </a:ext>
            </a:extLst>
          </p:cNvPr>
          <p:cNvSpPr>
            <a:spLocks noGrp="1"/>
          </p:cNvSpPr>
          <p:nvPr>
            <p:ph type="sldNum" sz="quarter" idx="12"/>
          </p:nvPr>
        </p:nvSpPr>
        <p:spPr>
          <a:xfrm>
            <a:off x="8737600" y="6356351"/>
            <a:ext cx="2844800"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C8955C-CD5B-48B6-8B6A-03B65A7B649E}" type="slidenum">
              <a:rPr kumimoji="0" lang="fr-BE" sz="1200" b="0" i="0" u="none" strike="noStrike" kern="1200" cap="none" spc="0" normalizeH="0" baseline="0" noProof="0" smtClean="0">
                <a:ln>
                  <a:noFill/>
                </a:ln>
                <a:solidFill>
                  <a:srgbClr val="19171C">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18</a:t>
            </a:fld>
            <a:endParaRPr kumimoji="0" lang="fr-BE" sz="1200" b="0" i="0" u="none" strike="noStrike" kern="1200" cap="none" spc="0" normalizeH="0" baseline="0" noProof="0">
              <a:ln>
                <a:noFill/>
              </a:ln>
              <a:solidFill>
                <a:srgbClr val="19171C">
                  <a:tint val="75000"/>
                </a:srgbClr>
              </a:solidFill>
              <a:effectLst/>
              <a:uLnTx/>
              <a:uFillTx/>
              <a:latin typeface="Calibri"/>
              <a:ea typeface="+mn-ea"/>
              <a:cs typeface="+mn-cs"/>
            </a:endParaRPr>
          </a:p>
        </p:txBody>
      </p:sp>
      <p:sp>
        <p:nvSpPr>
          <p:cNvPr id="2" name="Slide Number Placeholder 1" hidden="1">
            <a:extLst>
              <a:ext uri="{FF2B5EF4-FFF2-40B4-BE49-F238E27FC236}">
                <a16:creationId xmlns:a16="http://schemas.microsoft.com/office/drawing/2014/main" id="{FEB0A268-3A91-E48D-253C-2A77A7147643}"/>
              </a:ext>
            </a:extLst>
          </p:cNvPr>
          <p:cNvSpPr>
            <a:spLocks noGrp="1"/>
          </p:cNvSpPr>
          <p:nvPr>
            <p:ph type="sldNum" sz="quarter" idx="4294967295"/>
          </p:nvPr>
        </p:nvSpPr>
        <p:spPr>
          <a:xfrm>
            <a:off x="8737600" y="6356351"/>
            <a:ext cx="2844800"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00B2350-5261-4F5C-9DF5-EF0D264FC8D2}" type="slidenum">
              <a:rPr kumimoji="0" lang="en-US" sz="1200" b="0" i="0" u="none" strike="noStrike" kern="1200" cap="none" spc="0" normalizeH="0" baseline="0" noProof="0" smtClean="0">
                <a:ln>
                  <a:noFill/>
                </a:ln>
                <a:solidFill>
                  <a:srgbClr val="19171C">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18</a:t>
            </a:fld>
            <a:endParaRPr kumimoji="0" lang="en-US" sz="1200" b="0" i="0" u="none" strike="noStrike" kern="1200" cap="none" spc="0" normalizeH="0" baseline="0" noProof="0">
              <a:ln>
                <a:noFill/>
              </a:ln>
              <a:solidFill>
                <a:srgbClr val="19171C">
                  <a:tint val="75000"/>
                </a:srgbClr>
              </a:solidFill>
              <a:effectLst/>
              <a:uLnTx/>
              <a:uFillTx/>
              <a:latin typeface="Calibri"/>
              <a:ea typeface="+mn-ea"/>
              <a:cs typeface="+mn-cs"/>
            </a:endParaRPr>
          </a:p>
        </p:txBody>
      </p:sp>
    </p:spTree>
    <p:extLst>
      <p:ext uri="{BB962C8B-B14F-4D97-AF65-F5344CB8AC3E}">
        <p14:creationId xmlns:p14="http://schemas.microsoft.com/office/powerpoint/2010/main" val="3788088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B5941-3912-D91E-B738-40E70A091B7E}"/>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C6715DB8-53B6-48EA-42D2-0B43807B8B43}"/>
              </a:ext>
            </a:extLst>
          </p:cNvPr>
          <p:cNvPicPr>
            <a:picLocks noChangeAspect="1"/>
          </p:cNvPicPr>
          <p:nvPr/>
        </p:nvPicPr>
        <p:blipFill>
          <a:blip r:embed="rId3"/>
          <a:stretch>
            <a:fillRect/>
          </a:stretch>
        </p:blipFill>
        <p:spPr>
          <a:xfrm>
            <a:off x="6064168" y="2276872"/>
            <a:ext cx="6127832" cy="4006897"/>
          </a:xfrm>
          <a:prstGeom prst="rect">
            <a:avLst/>
          </a:prstGeom>
        </p:spPr>
      </p:pic>
      <p:sp>
        <p:nvSpPr>
          <p:cNvPr id="4" name="Title 3">
            <a:extLst>
              <a:ext uri="{FF2B5EF4-FFF2-40B4-BE49-F238E27FC236}">
                <a16:creationId xmlns:a16="http://schemas.microsoft.com/office/drawing/2014/main" id="{22241CB5-27E7-3F55-495F-9638C1D576A0}"/>
              </a:ext>
            </a:extLst>
          </p:cNvPr>
          <p:cNvSpPr>
            <a:spLocks noGrp="1"/>
          </p:cNvSpPr>
          <p:nvPr>
            <p:ph type="title"/>
          </p:nvPr>
        </p:nvSpPr>
        <p:spPr>
          <a:xfrm>
            <a:off x="609600" y="274638"/>
            <a:ext cx="10972800" cy="706090"/>
          </a:xfrm>
        </p:spPr>
        <p:txBody>
          <a:bodyPr>
            <a:normAutofit/>
          </a:bodyPr>
          <a:lstStyle/>
          <a:p>
            <a:pPr>
              <a:spcBef>
                <a:spcPct val="50000"/>
              </a:spcBef>
            </a:pPr>
            <a:r>
              <a:rPr lang="en-US" altLang="en-BE" dirty="0"/>
              <a:t>Numerical Representation vs Human Interpretation</a:t>
            </a:r>
          </a:p>
        </p:txBody>
      </p:sp>
      <p:sp>
        <p:nvSpPr>
          <p:cNvPr id="20" name="Slide Number Placeholder 3">
            <a:extLst>
              <a:ext uri="{FF2B5EF4-FFF2-40B4-BE49-F238E27FC236}">
                <a16:creationId xmlns:a16="http://schemas.microsoft.com/office/drawing/2014/main" id="{694801FF-52D8-B16A-A147-0283D01CE5F6}"/>
              </a:ext>
            </a:extLst>
          </p:cNvPr>
          <p:cNvSpPr>
            <a:spLocks noGrp="1"/>
          </p:cNvSpPr>
          <p:nvPr>
            <p:ph type="sldNum" sz="quarter" idx="12"/>
          </p:nvPr>
        </p:nvSpPr>
        <p:spPr>
          <a:xfrm>
            <a:off x="8737600" y="6356351"/>
            <a:ext cx="2844800"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C8955C-CD5B-48B6-8B6A-03B65A7B649E}" type="slidenum">
              <a:rPr kumimoji="0" lang="fr-BE" sz="1200" b="0" i="0" u="none" strike="noStrike" kern="1200" cap="none" spc="0" normalizeH="0" baseline="0" noProof="0" smtClean="0">
                <a:ln>
                  <a:noFill/>
                </a:ln>
                <a:solidFill>
                  <a:srgbClr val="19171C">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fr-BE" sz="1200" b="0" i="0" u="none" strike="noStrike" kern="1200" cap="none" spc="0" normalizeH="0" baseline="0" noProof="0">
              <a:ln>
                <a:noFill/>
              </a:ln>
              <a:solidFill>
                <a:srgbClr val="19171C">
                  <a:tint val="75000"/>
                </a:srgbClr>
              </a:solidFill>
              <a:effectLst/>
              <a:uLnTx/>
              <a:uFillTx/>
              <a:latin typeface="Calibri"/>
              <a:ea typeface="+mn-ea"/>
              <a:cs typeface="+mn-cs"/>
            </a:endParaRPr>
          </a:p>
        </p:txBody>
      </p:sp>
      <p:sp>
        <p:nvSpPr>
          <p:cNvPr id="2" name="Slide Number Placeholder 1" hidden="1">
            <a:extLst>
              <a:ext uri="{FF2B5EF4-FFF2-40B4-BE49-F238E27FC236}">
                <a16:creationId xmlns:a16="http://schemas.microsoft.com/office/drawing/2014/main" id="{65A392A2-F73E-817B-18E7-7D7D0AFB2265}"/>
              </a:ext>
            </a:extLst>
          </p:cNvPr>
          <p:cNvSpPr>
            <a:spLocks noGrp="1"/>
          </p:cNvSpPr>
          <p:nvPr>
            <p:ph type="sldNum" sz="quarter" idx="4294967295"/>
          </p:nvPr>
        </p:nvSpPr>
        <p:spPr>
          <a:xfrm>
            <a:off x="8737600" y="6356351"/>
            <a:ext cx="2844800"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00B2350-5261-4F5C-9DF5-EF0D264FC8D2}" type="slidenum">
              <a:rPr kumimoji="0" lang="en-US" sz="1200" b="0" i="0" u="none" strike="noStrike" kern="1200" cap="none" spc="0" normalizeH="0" baseline="0" noProof="0" smtClean="0">
                <a:ln>
                  <a:noFill/>
                </a:ln>
                <a:solidFill>
                  <a:srgbClr val="19171C">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en-US" sz="1200" b="0" i="0" u="none" strike="noStrike" kern="1200" cap="none" spc="0" normalizeH="0" baseline="0" noProof="0">
              <a:ln>
                <a:noFill/>
              </a:ln>
              <a:solidFill>
                <a:srgbClr val="19171C">
                  <a:tint val="75000"/>
                </a:srgbClr>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A77B2EB9-4A07-0A38-E9BC-DDC841446DB3}"/>
              </a:ext>
            </a:extLst>
          </p:cNvPr>
          <p:cNvPicPr>
            <a:picLocks noChangeAspect="1"/>
          </p:cNvPicPr>
          <p:nvPr/>
        </p:nvPicPr>
        <p:blipFill>
          <a:blip r:embed="rId4"/>
          <a:stretch>
            <a:fillRect/>
          </a:stretch>
        </p:blipFill>
        <p:spPr>
          <a:xfrm>
            <a:off x="585864" y="908720"/>
            <a:ext cx="1606339" cy="1693168"/>
          </a:xfrm>
          <a:prstGeom prst="rect">
            <a:avLst/>
          </a:prstGeom>
        </p:spPr>
      </p:pic>
      <p:pic>
        <p:nvPicPr>
          <p:cNvPr id="13" name="Picture 12">
            <a:extLst>
              <a:ext uri="{FF2B5EF4-FFF2-40B4-BE49-F238E27FC236}">
                <a16:creationId xmlns:a16="http://schemas.microsoft.com/office/drawing/2014/main" id="{AF130A57-7317-392C-0BCA-616F632EE714}"/>
              </a:ext>
            </a:extLst>
          </p:cNvPr>
          <p:cNvPicPr>
            <a:picLocks noChangeAspect="1"/>
          </p:cNvPicPr>
          <p:nvPr/>
        </p:nvPicPr>
        <p:blipFill>
          <a:blip r:embed="rId5"/>
          <a:stretch>
            <a:fillRect/>
          </a:stretch>
        </p:blipFill>
        <p:spPr>
          <a:xfrm>
            <a:off x="440755" y="2386336"/>
            <a:ext cx="5636771" cy="4471664"/>
          </a:xfrm>
          <a:prstGeom prst="rect">
            <a:avLst/>
          </a:prstGeom>
        </p:spPr>
      </p:pic>
    </p:spTree>
    <p:extLst>
      <p:ext uri="{BB962C8B-B14F-4D97-AF65-F5344CB8AC3E}">
        <p14:creationId xmlns:p14="http://schemas.microsoft.com/office/powerpoint/2010/main" val="1779221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AC909-1EDB-33CB-F9EC-7CFF7B4BE9E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4D6CBA-C064-4B4D-2156-7A4AF064254C}"/>
              </a:ext>
            </a:extLst>
          </p:cNvPr>
          <p:cNvSpPr>
            <a:spLocks noGrp="1"/>
          </p:cNvSpPr>
          <p:nvPr>
            <p:ph type="title"/>
          </p:nvPr>
        </p:nvSpPr>
        <p:spPr>
          <a:xfrm>
            <a:off x="1981200" y="404664"/>
            <a:ext cx="8229600" cy="646331"/>
          </a:xfrm>
        </p:spPr>
        <p:txBody>
          <a:bodyPr>
            <a:spAutoFit/>
          </a:bodyPr>
          <a:lstStyle/>
          <a:p>
            <a:pPr>
              <a:spcBef>
                <a:spcPct val="50000"/>
              </a:spcBef>
            </a:pPr>
            <a:r>
              <a:rPr lang="en-US" altLang="en-BE" dirty="0">
                <a:cs typeface="Times New Roman" panose="02020603050405020304" pitchFamily="18" charset="0"/>
              </a:rPr>
              <a:t>Back Propagation</a:t>
            </a:r>
            <a:endParaRPr lang="en-US" altLang="en-BE" dirty="0">
              <a:solidFill>
                <a:srgbClr val="A50021"/>
              </a:solidFill>
              <a:cs typeface="Times New Roman" panose="02020603050405020304" pitchFamily="18" charset="0"/>
            </a:endParaRPr>
          </a:p>
        </p:txBody>
      </p:sp>
      <p:sp>
        <p:nvSpPr>
          <p:cNvPr id="2" name="Slide Number Placeholder 1">
            <a:extLst>
              <a:ext uri="{FF2B5EF4-FFF2-40B4-BE49-F238E27FC236}">
                <a16:creationId xmlns:a16="http://schemas.microsoft.com/office/drawing/2014/main" id="{333A3464-92B3-0E4E-1CEB-B5FD062796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0B2350-5261-4F5C-9DF5-EF0D264FC8D2}" type="slidenum">
              <a:rPr kumimoji="0" lang="en-US" sz="1200" b="0" i="0" u="none" strike="noStrike" kern="1200" cap="none" spc="0" normalizeH="0" baseline="0" noProof="0" smtClean="0">
                <a:ln>
                  <a:noFill/>
                </a:ln>
                <a:solidFill>
                  <a:srgbClr val="19171C">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srgbClr val="19171C">
                  <a:tint val="75000"/>
                </a:srgbClr>
              </a:solidFill>
              <a:effectLst/>
              <a:uLnTx/>
              <a:uFillTx/>
              <a:latin typeface="Calibri"/>
              <a:ea typeface="+mn-ea"/>
              <a:cs typeface="+mn-cs"/>
            </a:endParaRPr>
          </a:p>
        </p:txBody>
      </p:sp>
      <p:pic>
        <p:nvPicPr>
          <p:cNvPr id="1026" name="Picture 2">
            <a:extLst>
              <a:ext uri="{FF2B5EF4-FFF2-40B4-BE49-F238E27FC236}">
                <a16:creationId xmlns:a16="http://schemas.microsoft.com/office/drawing/2014/main" id="{9DE5E498-4A4A-B2BA-A6A3-A5CD5918F5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352" y="1057520"/>
            <a:ext cx="9119784" cy="4963768"/>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a:extLst>
              <a:ext uri="{FF2B5EF4-FFF2-40B4-BE49-F238E27FC236}">
                <a16:creationId xmlns:a16="http://schemas.microsoft.com/office/drawing/2014/main" id="{1AECE9F8-E8EA-2A9A-332E-78922FCF01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9171" y="2841207"/>
            <a:ext cx="2797316" cy="1778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105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Footer Placeholder 4">
            <a:extLst>
              <a:ext uri="{FF2B5EF4-FFF2-40B4-BE49-F238E27FC236}">
                <a16:creationId xmlns:a16="http://schemas.microsoft.com/office/drawing/2014/main" id="{A82C7170-15C5-4842-BE51-2F7E20880AB0}"/>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a:p>
            <a:pPr eaLnBrk="1" hangingPunct="1"/>
            <a:endParaRPr lang="en-US" altLang="fr-FR" sz="900"/>
          </a:p>
        </p:txBody>
      </p:sp>
      <p:sp>
        <p:nvSpPr>
          <p:cNvPr id="17410" name="Slide Number Placeholder 5">
            <a:extLst>
              <a:ext uri="{FF2B5EF4-FFF2-40B4-BE49-F238E27FC236}">
                <a16:creationId xmlns:a16="http://schemas.microsoft.com/office/drawing/2014/main" id="{7F98ABA3-4755-4DCE-A563-D26CC9113DB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1315652-7AB7-479E-83CA-9C4252077B1F}" type="slidenum">
              <a:rPr lang="en-US" altLang="fr-FR" sz="900"/>
              <a:pPr eaLnBrk="1" hangingPunct="1"/>
              <a:t>21</a:t>
            </a:fld>
            <a:endParaRPr lang="en-US" altLang="fr-FR" sz="900"/>
          </a:p>
        </p:txBody>
      </p:sp>
      <p:sp>
        <p:nvSpPr>
          <p:cNvPr id="3" name="Titre 2">
            <a:extLst>
              <a:ext uri="{FF2B5EF4-FFF2-40B4-BE49-F238E27FC236}">
                <a16:creationId xmlns:a16="http://schemas.microsoft.com/office/drawing/2014/main" id="{57C32EEC-1263-4A68-90C4-351C84D0B1C0}"/>
              </a:ext>
            </a:extLst>
          </p:cNvPr>
          <p:cNvSpPr>
            <a:spLocks noGrp="1"/>
          </p:cNvSpPr>
          <p:nvPr>
            <p:ph type="ctrTitle"/>
          </p:nvPr>
        </p:nvSpPr>
        <p:spPr/>
        <p:txBody>
          <a:bodyPr/>
          <a:lstStyle/>
          <a:p>
            <a:r>
              <a:rPr lang="en-US" altLang="fr-FR" dirty="0"/>
              <a:t>SYSTEMS INTEGRATION</a:t>
            </a:r>
            <a:endParaRPr lang="fr-B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5BECCF11-E94D-42DF-A966-3DBC09618A70}"/>
              </a:ext>
            </a:extLst>
          </p:cNvPr>
          <p:cNvSpPr>
            <a:spLocks noGrp="1" noChangeArrowheads="1"/>
          </p:cNvSpPr>
          <p:nvPr>
            <p:ph type="title"/>
          </p:nvPr>
        </p:nvSpPr>
        <p:spPr>
          <a:xfrm>
            <a:off x="1981200" y="274638"/>
            <a:ext cx="8229600" cy="989012"/>
          </a:xfrm>
        </p:spPr>
        <p:txBody>
          <a:bodyPr>
            <a:normAutofit fontScale="90000"/>
          </a:bodyPr>
          <a:lstStyle/>
          <a:p>
            <a:pPr eaLnBrk="1" hangingPunct="1"/>
            <a:r>
              <a:rPr lang="en-US" altLang="fr-FR" dirty="0"/>
              <a:t>Components of the Enterprise Systems Architecture</a:t>
            </a:r>
          </a:p>
        </p:txBody>
      </p:sp>
      <p:sp>
        <p:nvSpPr>
          <p:cNvPr id="6147" name="Content Placeholder 2">
            <a:extLst>
              <a:ext uri="{FF2B5EF4-FFF2-40B4-BE49-F238E27FC236}">
                <a16:creationId xmlns:a16="http://schemas.microsoft.com/office/drawing/2014/main" id="{F4AC8AC6-8568-4B58-B23D-33E5DEFC675F}"/>
              </a:ext>
            </a:extLst>
          </p:cNvPr>
          <p:cNvSpPr>
            <a:spLocks noGrp="1" noChangeArrowheads="1"/>
          </p:cNvSpPr>
          <p:nvPr>
            <p:ph idx="1"/>
          </p:nvPr>
        </p:nvSpPr>
        <p:spPr>
          <a:xfrm>
            <a:off x="2057400" y="1600200"/>
            <a:ext cx="8153400" cy="4419600"/>
          </a:xfrm>
        </p:spPr>
        <p:txBody>
          <a:bodyPr>
            <a:normAutofit fontScale="92500"/>
          </a:bodyPr>
          <a:lstStyle/>
          <a:p>
            <a:pPr eaLnBrk="1" hangingPunct="1"/>
            <a:r>
              <a:rPr lang="en-US" altLang="fr-FR" dirty="0"/>
              <a:t>Functional</a:t>
            </a:r>
          </a:p>
          <a:p>
            <a:pPr lvl="1" eaLnBrk="1" hangingPunct="1"/>
            <a:r>
              <a:rPr lang="en-US" altLang="fr-FR" dirty="0"/>
              <a:t>Defines the </a:t>
            </a:r>
            <a:r>
              <a:rPr lang="en-US" altLang="fr-FR" i="1" dirty="0"/>
              <a:t>ERP modules that support the various business </a:t>
            </a:r>
            <a:r>
              <a:rPr lang="en-US" altLang="fr-FR" dirty="0"/>
              <a:t>functions of the organization. Examples include:</a:t>
            </a:r>
          </a:p>
          <a:p>
            <a:pPr lvl="2" eaLnBrk="1" hangingPunct="1"/>
            <a:r>
              <a:rPr lang="en-US" altLang="fr-FR" sz="1800" dirty="0"/>
              <a:t>Accounting </a:t>
            </a:r>
          </a:p>
          <a:p>
            <a:pPr lvl="2" eaLnBrk="1" hangingPunct="1"/>
            <a:r>
              <a:rPr lang="en-US" altLang="fr-FR" sz="1800" dirty="0"/>
              <a:t>Human Resources</a:t>
            </a:r>
          </a:p>
          <a:p>
            <a:pPr lvl="2" eaLnBrk="1" hangingPunct="1"/>
            <a:r>
              <a:rPr lang="en-US" altLang="fr-FR" sz="1800" dirty="0"/>
              <a:t>Procurement</a:t>
            </a:r>
          </a:p>
          <a:p>
            <a:pPr lvl="2" eaLnBrk="1" hangingPunct="1"/>
            <a:r>
              <a:rPr lang="en-US" altLang="fr-FR" sz="1800" dirty="0"/>
              <a:t>Fulfillment</a:t>
            </a:r>
          </a:p>
          <a:p>
            <a:pPr lvl="2" eaLnBrk="1" hangingPunct="1"/>
            <a:r>
              <a:rPr lang="en-US" altLang="fr-FR" sz="1800" dirty="0"/>
              <a:t>Etc.</a:t>
            </a:r>
          </a:p>
          <a:p>
            <a:pPr>
              <a:spcBef>
                <a:spcPts val="3600"/>
              </a:spcBef>
            </a:pPr>
            <a:r>
              <a:rPr lang="en-US" altLang="fr-FR" dirty="0"/>
              <a:t>System</a:t>
            </a:r>
          </a:p>
          <a:p>
            <a:pPr lvl="1" eaLnBrk="1" hangingPunct="1"/>
            <a:r>
              <a:rPr lang="en-US" altLang="fr-FR" dirty="0"/>
              <a:t>Defines the </a:t>
            </a:r>
            <a:r>
              <a:rPr lang="en-US" altLang="fr-FR" i="1" dirty="0"/>
              <a:t> architecture through </a:t>
            </a:r>
            <a:r>
              <a:rPr lang="en-US" altLang="fr-FR" dirty="0"/>
              <a:t>the physical components of hardware, software, and networking angle.</a:t>
            </a:r>
          </a:p>
        </p:txBody>
      </p:sp>
      <p:sp>
        <p:nvSpPr>
          <p:cNvPr id="6148" name="Footer Placeholder 3">
            <a:extLst>
              <a:ext uri="{FF2B5EF4-FFF2-40B4-BE49-F238E27FC236}">
                <a16:creationId xmlns:a16="http://schemas.microsoft.com/office/drawing/2014/main" id="{8E72D919-ECF6-40FE-A2B4-6653A68E9D2C}"/>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6149" name="Slide Number Placeholder 4">
            <a:extLst>
              <a:ext uri="{FF2B5EF4-FFF2-40B4-BE49-F238E27FC236}">
                <a16:creationId xmlns:a16="http://schemas.microsoft.com/office/drawing/2014/main" id="{B7AB8E46-2DE7-4A97-8FD4-987ED2889D1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B56ED7BA-0530-4F6D-BD92-5961EDE78483}" type="slidenum">
              <a:rPr lang="en-US" altLang="fr-FR" sz="900"/>
              <a:pPr>
                <a:spcBef>
                  <a:spcPct val="0"/>
                </a:spcBef>
                <a:buFontTx/>
                <a:buNone/>
              </a:pPr>
              <a:t>22</a:t>
            </a:fld>
            <a:endParaRPr lang="en-US" altLang="fr-FR" sz="9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4">
            <a:extLst>
              <a:ext uri="{FF2B5EF4-FFF2-40B4-BE49-F238E27FC236}">
                <a16:creationId xmlns:a16="http://schemas.microsoft.com/office/drawing/2014/main" id="{AED6AACB-9D4C-4E50-ACA9-356B3F64BE82}"/>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7171" name="Slide Number Placeholder 5">
            <a:extLst>
              <a:ext uri="{FF2B5EF4-FFF2-40B4-BE49-F238E27FC236}">
                <a16:creationId xmlns:a16="http://schemas.microsoft.com/office/drawing/2014/main" id="{327E1DE2-C12D-46DE-AA9E-A5C51F791F5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E47830EA-A04A-4904-8568-1AD829379DCF}" type="slidenum">
              <a:rPr lang="en-US" altLang="fr-FR" sz="900"/>
              <a:pPr>
                <a:spcBef>
                  <a:spcPct val="0"/>
                </a:spcBef>
                <a:buFontTx/>
                <a:buNone/>
              </a:pPr>
              <a:t>23</a:t>
            </a:fld>
            <a:endParaRPr lang="en-US" altLang="fr-FR" sz="900"/>
          </a:p>
        </p:txBody>
      </p:sp>
      <p:sp>
        <p:nvSpPr>
          <p:cNvPr id="7172" name="Rectangle 2">
            <a:extLst>
              <a:ext uri="{FF2B5EF4-FFF2-40B4-BE49-F238E27FC236}">
                <a16:creationId xmlns:a16="http://schemas.microsoft.com/office/drawing/2014/main" id="{58199D60-711C-4FF8-8837-D64EDCA762CE}"/>
              </a:ext>
            </a:extLst>
          </p:cNvPr>
          <p:cNvSpPr>
            <a:spLocks noGrp="1" noChangeArrowheads="1"/>
          </p:cNvSpPr>
          <p:nvPr>
            <p:ph type="title"/>
          </p:nvPr>
        </p:nvSpPr>
        <p:spPr/>
        <p:txBody>
          <a:bodyPr>
            <a:normAutofit/>
          </a:bodyPr>
          <a:lstStyle/>
          <a:p>
            <a:pPr eaLnBrk="1" hangingPunct="1"/>
            <a:r>
              <a:rPr lang="en-US" altLang="fr-FR" dirty="0"/>
              <a:t>Enterprise Systems Architecture (ESA) Model</a:t>
            </a:r>
          </a:p>
        </p:txBody>
      </p:sp>
      <p:graphicFrame>
        <p:nvGraphicFramePr>
          <p:cNvPr id="7173" name="Object 5">
            <a:extLst>
              <a:ext uri="{FF2B5EF4-FFF2-40B4-BE49-F238E27FC236}">
                <a16:creationId xmlns:a16="http://schemas.microsoft.com/office/drawing/2014/main" id="{273E2587-4E99-445C-A921-9AA184045FEE}"/>
              </a:ext>
            </a:extLst>
          </p:cNvPr>
          <p:cNvGraphicFramePr>
            <a:graphicFrameLocks noGrp="1" noChangeAspect="1"/>
          </p:cNvGraphicFramePr>
          <p:nvPr>
            <p:ph idx="1"/>
          </p:nvPr>
        </p:nvGraphicFramePr>
        <p:xfrm>
          <a:off x="3446464" y="1600201"/>
          <a:ext cx="5373687" cy="4525963"/>
        </p:xfrm>
        <a:graphic>
          <a:graphicData uri="http://schemas.openxmlformats.org/presentationml/2006/ole">
            <mc:AlternateContent xmlns:mc="http://schemas.openxmlformats.org/markup-compatibility/2006">
              <mc:Choice xmlns:v="urn:schemas-microsoft-com:vml" Requires="v">
                <p:oleObj name="Photo Editor Photo" r:id="rId2" imgW="6088908" imgH="5128704" progId="MSPhotoEd.3">
                  <p:embed/>
                </p:oleObj>
              </mc:Choice>
              <mc:Fallback>
                <p:oleObj name="Photo Editor Photo" r:id="rId2" imgW="6088908" imgH="5128704" progId="MSPhotoEd.3">
                  <p:embed/>
                  <p:pic>
                    <p:nvPicPr>
                      <p:cNvPr id="7173" name="Object 5">
                        <a:extLst>
                          <a:ext uri="{FF2B5EF4-FFF2-40B4-BE49-F238E27FC236}">
                            <a16:creationId xmlns:a16="http://schemas.microsoft.com/office/drawing/2014/main" id="{273E2587-4E99-445C-A921-9AA184045F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6464" y="1600201"/>
                        <a:ext cx="5373687" cy="45259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4">
            <a:extLst>
              <a:ext uri="{FF2B5EF4-FFF2-40B4-BE49-F238E27FC236}">
                <a16:creationId xmlns:a16="http://schemas.microsoft.com/office/drawing/2014/main" id="{694180BF-32D4-4985-9AA9-79768B32B04F}"/>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8195" name="Slide Number Placeholder 5">
            <a:extLst>
              <a:ext uri="{FF2B5EF4-FFF2-40B4-BE49-F238E27FC236}">
                <a16:creationId xmlns:a16="http://schemas.microsoft.com/office/drawing/2014/main" id="{4A2DE4CD-5939-4D35-BB2F-1E60DF8CA10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447C4764-5AFE-4E9B-A221-85C4F11556EE}" type="slidenum">
              <a:rPr lang="en-US" altLang="fr-FR" sz="900"/>
              <a:pPr>
                <a:spcBef>
                  <a:spcPct val="0"/>
                </a:spcBef>
                <a:buFontTx/>
                <a:buNone/>
              </a:pPr>
              <a:t>24</a:t>
            </a:fld>
            <a:endParaRPr lang="en-US" altLang="fr-FR" sz="900"/>
          </a:p>
        </p:txBody>
      </p:sp>
      <p:sp>
        <p:nvSpPr>
          <p:cNvPr id="8196" name="Rectangle 2">
            <a:extLst>
              <a:ext uri="{FF2B5EF4-FFF2-40B4-BE49-F238E27FC236}">
                <a16:creationId xmlns:a16="http://schemas.microsoft.com/office/drawing/2014/main" id="{D81953B2-842E-40C6-9F2F-2EA6CFFB3008}"/>
              </a:ext>
            </a:extLst>
          </p:cNvPr>
          <p:cNvSpPr>
            <a:spLocks noGrp="1" noChangeArrowheads="1"/>
          </p:cNvSpPr>
          <p:nvPr>
            <p:ph type="title"/>
          </p:nvPr>
        </p:nvSpPr>
        <p:spPr/>
        <p:txBody>
          <a:bodyPr/>
          <a:lstStyle/>
          <a:p>
            <a:pPr eaLnBrk="1" hangingPunct="1"/>
            <a:r>
              <a:rPr lang="en-US" altLang="fr-FR" dirty="0"/>
              <a:t>Functional Modules</a:t>
            </a:r>
          </a:p>
        </p:txBody>
      </p:sp>
      <p:sp>
        <p:nvSpPr>
          <p:cNvPr id="8197" name="Rectangle 3">
            <a:extLst>
              <a:ext uri="{FF2B5EF4-FFF2-40B4-BE49-F238E27FC236}">
                <a16:creationId xmlns:a16="http://schemas.microsoft.com/office/drawing/2014/main" id="{AD32E2E4-6296-41EB-A77D-80AC3ECADD27}"/>
              </a:ext>
            </a:extLst>
          </p:cNvPr>
          <p:cNvSpPr>
            <a:spLocks noGrp="1" noChangeArrowheads="1"/>
          </p:cNvSpPr>
          <p:nvPr>
            <p:ph type="body" idx="1"/>
          </p:nvPr>
        </p:nvSpPr>
        <p:spPr/>
        <p:txBody>
          <a:bodyPr>
            <a:normAutofit/>
          </a:bodyPr>
          <a:lstStyle/>
          <a:p>
            <a:pPr eaLnBrk="1" hangingPunct="1"/>
            <a:r>
              <a:rPr lang="en-US" altLang="fr-FR" dirty="0"/>
              <a:t>The key role of an info system is to provide support for such business functions as accounting, sales, inventory control, and production.</a:t>
            </a:r>
          </a:p>
          <a:p>
            <a:pPr eaLnBrk="1" hangingPunct="1">
              <a:buFontTx/>
              <a:buNone/>
            </a:pPr>
            <a:endParaRPr lang="en-US" altLang="fr-FR" dirty="0"/>
          </a:p>
          <a:p>
            <a:pPr eaLnBrk="1" hangingPunct="1"/>
            <a:r>
              <a:rPr lang="en-US" altLang="fr-FR" dirty="0"/>
              <a:t>Vendors, including SAP, Oracle, and Microsoft, Odoo etc. provide modules that support the major functional areas of a business.</a:t>
            </a:r>
          </a:p>
          <a:p>
            <a:pPr eaLnBrk="1" hangingPunct="1">
              <a:buFontTx/>
              <a:buNone/>
            </a:pPr>
            <a:endParaRPr lang="en-US" altLang="fr-FR" dirty="0"/>
          </a:p>
          <a:p>
            <a:pPr eaLnBrk="1" hangingPunct="1"/>
            <a:r>
              <a:rPr lang="en-US" altLang="fr-FR" dirty="0"/>
              <a:t>The ERP software embeds best business practices that implement the organization</a:t>
            </a:r>
            <a:r>
              <a:rPr lang="ja-JP" altLang="en-US"/>
              <a:t>’</a:t>
            </a:r>
            <a:r>
              <a:rPr lang="en-US" altLang="ja-JP" dirty="0"/>
              <a:t>s policy and procedure via business rules.</a:t>
            </a:r>
          </a:p>
          <a:p>
            <a:pPr eaLnBrk="1" hangingPunct="1"/>
            <a:endParaRPr lang="en-US" alt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4">
            <a:extLst>
              <a:ext uri="{FF2B5EF4-FFF2-40B4-BE49-F238E27FC236}">
                <a16:creationId xmlns:a16="http://schemas.microsoft.com/office/drawing/2014/main" id="{C263DD17-082F-493F-9F9D-C9D871FADA30}"/>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12291" name="Slide Number Placeholder 5">
            <a:extLst>
              <a:ext uri="{FF2B5EF4-FFF2-40B4-BE49-F238E27FC236}">
                <a16:creationId xmlns:a16="http://schemas.microsoft.com/office/drawing/2014/main" id="{C7A757AB-00D9-4898-98D8-B6D2FF50CA5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897A0899-F917-4D50-8556-191E1CDFEFAF}" type="slidenum">
              <a:rPr lang="en-US" altLang="fr-FR" sz="900"/>
              <a:pPr>
                <a:spcBef>
                  <a:spcPct val="0"/>
                </a:spcBef>
                <a:buFontTx/>
                <a:buNone/>
              </a:pPr>
              <a:t>25</a:t>
            </a:fld>
            <a:endParaRPr lang="en-US" altLang="fr-FR" sz="900"/>
          </a:p>
        </p:txBody>
      </p:sp>
      <p:sp>
        <p:nvSpPr>
          <p:cNvPr id="12292" name="Rectangle 2">
            <a:extLst>
              <a:ext uri="{FF2B5EF4-FFF2-40B4-BE49-F238E27FC236}">
                <a16:creationId xmlns:a16="http://schemas.microsoft.com/office/drawing/2014/main" id="{03992D82-936B-4DE8-94CB-537560EE6776}"/>
              </a:ext>
            </a:extLst>
          </p:cNvPr>
          <p:cNvSpPr>
            <a:spLocks noGrp="1" noChangeArrowheads="1"/>
          </p:cNvSpPr>
          <p:nvPr>
            <p:ph type="title"/>
          </p:nvPr>
        </p:nvSpPr>
        <p:spPr/>
        <p:txBody>
          <a:bodyPr/>
          <a:lstStyle/>
          <a:p>
            <a:pPr eaLnBrk="1" hangingPunct="1"/>
            <a:r>
              <a:rPr lang="en-US" altLang="fr-FR"/>
              <a:t>Overview of Modules</a:t>
            </a:r>
          </a:p>
        </p:txBody>
      </p:sp>
      <p:sp>
        <p:nvSpPr>
          <p:cNvPr id="12293" name="Rectangle 3">
            <a:extLst>
              <a:ext uri="{FF2B5EF4-FFF2-40B4-BE49-F238E27FC236}">
                <a16:creationId xmlns:a16="http://schemas.microsoft.com/office/drawing/2014/main" id="{BFAF30A0-8FFA-4B09-AA7B-ADECD67ED080}"/>
              </a:ext>
            </a:extLst>
          </p:cNvPr>
          <p:cNvSpPr>
            <a:spLocks noGrp="1" noChangeArrowheads="1"/>
          </p:cNvSpPr>
          <p:nvPr>
            <p:ph type="body" idx="1"/>
          </p:nvPr>
        </p:nvSpPr>
        <p:spPr>
          <a:xfrm>
            <a:off x="2057400" y="1219201"/>
            <a:ext cx="8153400" cy="4906963"/>
          </a:xfrm>
        </p:spPr>
        <p:txBody>
          <a:bodyPr>
            <a:normAutofit lnSpcReduction="10000"/>
          </a:bodyPr>
          <a:lstStyle/>
          <a:p>
            <a:pPr eaLnBrk="1" hangingPunct="1"/>
            <a:r>
              <a:rPr lang="en-US" altLang="fr-FR" b="1"/>
              <a:t>Production</a:t>
            </a:r>
          </a:p>
          <a:p>
            <a:pPr lvl="1" eaLnBrk="1" hangingPunct="1"/>
            <a:r>
              <a:rPr lang="en-US" altLang="fr-FR"/>
              <a:t>Helps in the planning and optimizing of the manufacturing capacity, parts, components, and material resources using historical production data and sales forecasting.</a:t>
            </a:r>
          </a:p>
          <a:p>
            <a:pPr>
              <a:spcBef>
                <a:spcPts val="2400"/>
              </a:spcBef>
            </a:pPr>
            <a:r>
              <a:rPr lang="en-US" altLang="fr-FR" b="1"/>
              <a:t>Purchasing</a:t>
            </a:r>
          </a:p>
          <a:p>
            <a:pPr lvl="1" eaLnBrk="1" hangingPunct="1"/>
            <a:r>
              <a:rPr lang="en-US" altLang="fr-FR"/>
              <a:t>Streamlines the procurement process of required raw materials and other supplies.</a:t>
            </a:r>
          </a:p>
          <a:p>
            <a:pPr>
              <a:spcBef>
                <a:spcPts val="2400"/>
              </a:spcBef>
            </a:pPr>
            <a:r>
              <a:rPr lang="en-US" altLang="fr-FR" b="1"/>
              <a:t>Inventory Management</a:t>
            </a:r>
          </a:p>
          <a:p>
            <a:pPr lvl="1" eaLnBrk="1" hangingPunct="1"/>
            <a:r>
              <a:rPr lang="en-US" altLang="fr-FR"/>
              <a:t>Facilitates the processes of maintaining the appropriate level of stock in a warehouse.</a:t>
            </a:r>
          </a:p>
          <a:p>
            <a:pPr eaLnBrk="1" hangingPunct="1"/>
            <a:endParaRPr lang="en-US" altLang="fr-F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4">
            <a:extLst>
              <a:ext uri="{FF2B5EF4-FFF2-40B4-BE49-F238E27FC236}">
                <a16:creationId xmlns:a16="http://schemas.microsoft.com/office/drawing/2014/main" id="{E21DE8A0-FF1E-40C6-9F84-6F300DF3D70F}"/>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13315" name="Slide Number Placeholder 5">
            <a:extLst>
              <a:ext uri="{FF2B5EF4-FFF2-40B4-BE49-F238E27FC236}">
                <a16:creationId xmlns:a16="http://schemas.microsoft.com/office/drawing/2014/main" id="{EA74D500-97F4-4ADA-B275-1AEE9E60D85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C7C6D421-4D0F-471C-92DA-E75188C1E1F4}" type="slidenum">
              <a:rPr lang="en-US" altLang="fr-FR" sz="900"/>
              <a:pPr>
                <a:spcBef>
                  <a:spcPct val="0"/>
                </a:spcBef>
                <a:buFontTx/>
                <a:buNone/>
              </a:pPr>
              <a:t>26</a:t>
            </a:fld>
            <a:endParaRPr lang="en-US" altLang="fr-FR" sz="900"/>
          </a:p>
        </p:txBody>
      </p:sp>
      <p:sp>
        <p:nvSpPr>
          <p:cNvPr id="13316" name="Rectangle 2">
            <a:extLst>
              <a:ext uri="{FF2B5EF4-FFF2-40B4-BE49-F238E27FC236}">
                <a16:creationId xmlns:a16="http://schemas.microsoft.com/office/drawing/2014/main" id="{BE1E67D0-E008-4D13-A589-8C7360DDEFF7}"/>
              </a:ext>
            </a:extLst>
          </p:cNvPr>
          <p:cNvSpPr>
            <a:spLocks noGrp="1" noChangeArrowheads="1"/>
          </p:cNvSpPr>
          <p:nvPr>
            <p:ph type="title"/>
          </p:nvPr>
        </p:nvSpPr>
        <p:spPr/>
        <p:txBody>
          <a:bodyPr/>
          <a:lstStyle/>
          <a:p>
            <a:pPr eaLnBrk="1" hangingPunct="1"/>
            <a:r>
              <a:rPr lang="en-US" altLang="fr-FR"/>
              <a:t>Overview of Modules (Cont</a:t>
            </a:r>
            <a:r>
              <a:rPr lang="ja-JP" altLang="en-US"/>
              <a:t>’</a:t>
            </a:r>
            <a:r>
              <a:rPr lang="en-US" altLang="ja-JP"/>
              <a:t>d)</a:t>
            </a:r>
            <a:endParaRPr lang="en-US" altLang="fr-FR"/>
          </a:p>
        </p:txBody>
      </p:sp>
      <p:sp>
        <p:nvSpPr>
          <p:cNvPr id="13317" name="Rectangle 3">
            <a:extLst>
              <a:ext uri="{FF2B5EF4-FFF2-40B4-BE49-F238E27FC236}">
                <a16:creationId xmlns:a16="http://schemas.microsoft.com/office/drawing/2014/main" id="{BAF2C06C-8895-4C94-B7AD-5141D982CC73}"/>
              </a:ext>
            </a:extLst>
          </p:cNvPr>
          <p:cNvSpPr>
            <a:spLocks noGrp="1" noChangeArrowheads="1"/>
          </p:cNvSpPr>
          <p:nvPr>
            <p:ph type="body" idx="1"/>
          </p:nvPr>
        </p:nvSpPr>
        <p:spPr>
          <a:xfrm>
            <a:off x="2057400" y="1219200"/>
            <a:ext cx="8153400" cy="5105400"/>
          </a:xfrm>
        </p:spPr>
        <p:txBody>
          <a:bodyPr>
            <a:normAutofit fontScale="92500" lnSpcReduction="10000"/>
          </a:bodyPr>
          <a:lstStyle/>
          <a:p>
            <a:pPr eaLnBrk="1" hangingPunct="1"/>
            <a:r>
              <a:rPr lang="en-US" altLang="fr-FR" b="1"/>
              <a:t>Sales and Marketing</a:t>
            </a:r>
          </a:p>
          <a:p>
            <a:pPr lvl="1" eaLnBrk="1" hangingPunct="1"/>
            <a:r>
              <a:rPr lang="en-US" altLang="fr-FR"/>
              <a:t>Implements functions of order placement, order scheduling, shipping, and invoicing.</a:t>
            </a:r>
          </a:p>
          <a:p>
            <a:pPr>
              <a:spcBef>
                <a:spcPts val="2400"/>
              </a:spcBef>
            </a:pPr>
            <a:r>
              <a:rPr lang="en-US" altLang="fr-FR" b="1"/>
              <a:t>Finance</a:t>
            </a:r>
          </a:p>
          <a:p>
            <a:pPr lvl="1" eaLnBrk="1" hangingPunct="1"/>
            <a:r>
              <a:rPr lang="en-US" altLang="fr-FR"/>
              <a:t>Can gather financial data from various functional departments and generate valuable financial reports.</a:t>
            </a:r>
          </a:p>
          <a:p>
            <a:pPr>
              <a:spcBef>
                <a:spcPts val="2400"/>
              </a:spcBef>
            </a:pPr>
            <a:r>
              <a:rPr lang="en-US" altLang="fr-FR" b="1"/>
              <a:t>Human Resource</a:t>
            </a:r>
          </a:p>
          <a:p>
            <a:pPr lvl="1" eaLnBrk="1" hangingPunct="1"/>
            <a:r>
              <a:rPr lang="en-US" altLang="fr-FR"/>
              <a:t>Streamlines the management of human resources and human capitals.</a:t>
            </a:r>
          </a:p>
          <a:p>
            <a:pPr>
              <a:spcBef>
                <a:spcPts val="2400"/>
              </a:spcBef>
            </a:pPr>
            <a:r>
              <a:rPr lang="en-US" altLang="fr-FR" b="1"/>
              <a:t>Miscellaneous Modules</a:t>
            </a:r>
          </a:p>
          <a:p>
            <a:pPr lvl="1" eaLnBrk="1" hangingPunct="1"/>
            <a:r>
              <a:rPr lang="en-US" altLang="fr-FR"/>
              <a:t>Nontraditional modules such as business intelligence, self-service, project management, and e-commerce.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4">
            <a:extLst>
              <a:ext uri="{FF2B5EF4-FFF2-40B4-BE49-F238E27FC236}">
                <a16:creationId xmlns:a16="http://schemas.microsoft.com/office/drawing/2014/main" id="{24C0D6A8-319C-45D4-A176-661DB654A02A}"/>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15363" name="Slide Number Placeholder 5">
            <a:extLst>
              <a:ext uri="{FF2B5EF4-FFF2-40B4-BE49-F238E27FC236}">
                <a16:creationId xmlns:a16="http://schemas.microsoft.com/office/drawing/2014/main" id="{DCC84203-D20C-4BC4-BAAD-C698B165255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3F40994B-0858-4951-8C2D-912196BB1CE4}" type="slidenum">
              <a:rPr lang="en-US" altLang="fr-FR" sz="900"/>
              <a:pPr>
                <a:spcBef>
                  <a:spcPct val="0"/>
                </a:spcBef>
                <a:buFontTx/>
                <a:buNone/>
              </a:pPr>
              <a:t>27</a:t>
            </a:fld>
            <a:endParaRPr lang="en-US" altLang="fr-FR" sz="900"/>
          </a:p>
        </p:txBody>
      </p:sp>
      <p:sp>
        <p:nvSpPr>
          <p:cNvPr id="15364" name="Rectangle 2">
            <a:extLst>
              <a:ext uri="{FF2B5EF4-FFF2-40B4-BE49-F238E27FC236}">
                <a16:creationId xmlns:a16="http://schemas.microsoft.com/office/drawing/2014/main" id="{96B3F0DB-1AF9-44CB-8BBB-8EFC5BF0D736}"/>
              </a:ext>
            </a:extLst>
          </p:cNvPr>
          <p:cNvSpPr>
            <a:spLocks noGrp="1" noChangeArrowheads="1"/>
          </p:cNvSpPr>
          <p:nvPr>
            <p:ph type="title"/>
          </p:nvPr>
        </p:nvSpPr>
        <p:spPr/>
        <p:txBody>
          <a:bodyPr/>
          <a:lstStyle/>
          <a:p>
            <a:pPr eaLnBrk="1" hangingPunct="1"/>
            <a:r>
              <a:rPr lang="en-US" altLang="fr-FR" dirty="0"/>
              <a:t>IS Architecture</a:t>
            </a:r>
          </a:p>
        </p:txBody>
      </p:sp>
      <p:sp>
        <p:nvSpPr>
          <p:cNvPr id="15365" name="Rectangle 3">
            <a:extLst>
              <a:ext uri="{FF2B5EF4-FFF2-40B4-BE49-F238E27FC236}">
                <a16:creationId xmlns:a16="http://schemas.microsoft.com/office/drawing/2014/main" id="{81C380B6-B0A1-452F-B047-B42CE62FA54C}"/>
              </a:ext>
            </a:extLst>
          </p:cNvPr>
          <p:cNvSpPr>
            <a:spLocks noGrp="1" noChangeArrowheads="1"/>
          </p:cNvSpPr>
          <p:nvPr>
            <p:ph type="body" idx="1"/>
          </p:nvPr>
        </p:nvSpPr>
        <p:spPr>
          <a:xfrm>
            <a:off x="2057400" y="1371601"/>
            <a:ext cx="8153400" cy="4525963"/>
          </a:xfrm>
        </p:spPr>
        <p:txBody>
          <a:bodyPr>
            <a:normAutofit lnSpcReduction="10000"/>
          </a:bodyPr>
          <a:lstStyle/>
          <a:p>
            <a:pPr eaLnBrk="1" hangingPunct="1"/>
            <a:r>
              <a:rPr lang="en-US" altLang="fr-FR" dirty="0" err="1"/>
              <a:t>Ifo</a:t>
            </a:r>
            <a:r>
              <a:rPr lang="en-US" altLang="fr-FR" dirty="0"/>
              <a:t> system architecture is organized in layers or tiers to manage system complexity in order to provide scalability and flexibility.</a:t>
            </a:r>
          </a:p>
          <a:p>
            <a:pPr eaLnBrk="1" hangingPunct="1"/>
            <a:endParaRPr lang="en-US" altLang="fr-FR" dirty="0"/>
          </a:p>
          <a:p>
            <a:pPr eaLnBrk="1" hangingPunct="1"/>
            <a:r>
              <a:rPr lang="en-US" altLang="fr-FR" dirty="0"/>
              <a:t>Web or 4-layer architecture (</a:t>
            </a:r>
            <a:r>
              <a:rPr lang="en-US" altLang="fr-FR" i="1" dirty="0"/>
              <a:t>the most reliable, flexible, and scalable architecture</a:t>
            </a:r>
            <a:r>
              <a:rPr lang="en-US" altLang="fr-FR" dirty="0"/>
              <a:t>) is the most prevalent today and includes:</a:t>
            </a:r>
          </a:p>
          <a:p>
            <a:pPr lvl="1" eaLnBrk="1" hangingPunct="1"/>
            <a:r>
              <a:rPr lang="en-US" altLang="fr-FR" dirty="0"/>
              <a:t>Clients</a:t>
            </a:r>
          </a:p>
          <a:p>
            <a:pPr lvl="1" eaLnBrk="1" hangingPunct="1"/>
            <a:r>
              <a:rPr lang="en-US" altLang="fr-FR" dirty="0"/>
              <a:t>Web Servers.</a:t>
            </a:r>
          </a:p>
          <a:p>
            <a:pPr lvl="1" eaLnBrk="1" hangingPunct="1"/>
            <a:r>
              <a:rPr lang="en-US" altLang="fr-FR" dirty="0"/>
              <a:t>Application Servers.</a:t>
            </a:r>
          </a:p>
          <a:p>
            <a:pPr lvl="1" eaLnBrk="1" hangingPunct="1"/>
            <a:r>
              <a:rPr lang="en-US" altLang="fr-FR" dirty="0"/>
              <a:t>Database Servers.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4">
            <a:extLst>
              <a:ext uri="{FF2B5EF4-FFF2-40B4-BE49-F238E27FC236}">
                <a16:creationId xmlns:a16="http://schemas.microsoft.com/office/drawing/2014/main" id="{8187403B-0A91-4291-A9A2-96D268E1559E}"/>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19459" name="Slide Number Placeholder 5">
            <a:extLst>
              <a:ext uri="{FF2B5EF4-FFF2-40B4-BE49-F238E27FC236}">
                <a16:creationId xmlns:a16="http://schemas.microsoft.com/office/drawing/2014/main" id="{27BDAC73-6ACE-4300-BC1C-11462E920FE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CC39E996-D9FD-403B-BE4F-961172E4BADD}" type="slidenum">
              <a:rPr lang="en-US" altLang="fr-FR" sz="900"/>
              <a:pPr>
                <a:spcBef>
                  <a:spcPct val="0"/>
                </a:spcBef>
                <a:buFontTx/>
                <a:buNone/>
              </a:pPr>
              <a:t>28</a:t>
            </a:fld>
            <a:endParaRPr lang="en-US" altLang="fr-FR" sz="900"/>
          </a:p>
        </p:txBody>
      </p:sp>
      <p:sp>
        <p:nvSpPr>
          <p:cNvPr id="19460" name="Rectangle 2">
            <a:extLst>
              <a:ext uri="{FF2B5EF4-FFF2-40B4-BE49-F238E27FC236}">
                <a16:creationId xmlns:a16="http://schemas.microsoft.com/office/drawing/2014/main" id="{CBDD5FC5-E76E-4352-AA54-5921B9EDE13A}"/>
              </a:ext>
            </a:extLst>
          </p:cNvPr>
          <p:cNvSpPr>
            <a:spLocks noGrp="1" noChangeArrowheads="1"/>
          </p:cNvSpPr>
          <p:nvPr>
            <p:ph type="title"/>
          </p:nvPr>
        </p:nvSpPr>
        <p:spPr>
          <a:xfrm>
            <a:off x="2133600" y="274638"/>
            <a:ext cx="8077200" cy="792162"/>
          </a:xfrm>
        </p:spPr>
        <p:txBody>
          <a:bodyPr/>
          <a:lstStyle/>
          <a:p>
            <a:pPr eaLnBrk="1" hangingPunct="1">
              <a:lnSpc>
                <a:spcPct val="90000"/>
              </a:lnSpc>
            </a:pPr>
            <a:r>
              <a:rPr lang="en-US" altLang="fr-FR"/>
              <a:t>Three-Tier Architecture</a:t>
            </a:r>
          </a:p>
        </p:txBody>
      </p:sp>
      <p:sp>
        <p:nvSpPr>
          <p:cNvPr id="19461" name="Rectangle 3">
            <a:extLst>
              <a:ext uri="{FF2B5EF4-FFF2-40B4-BE49-F238E27FC236}">
                <a16:creationId xmlns:a16="http://schemas.microsoft.com/office/drawing/2014/main" id="{C80E1804-9CA8-4319-9087-09CF920C1FB9}"/>
              </a:ext>
            </a:extLst>
          </p:cNvPr>
          <p:cNvSpPr>
            <a:spLocks noGrp="1" noChangeArrowheads="1"/>
          </p:cNvSpPr>
          <p:nvPr>
            <p:ph type="body" idx="1"/>
          </p:nvPr>
        </p:nvSpPr>
        <p:spPr>
          <a:xfrm>
            <a:off x="2057400" y="1066801"/>
            <a:ext cx="8153400" cy="5059363"/>
          </a:xfrm>
        </p:spPr>
        <p:txBody>
          <a:bodyPr>
            <a:normAutofit fontScale="92500" lnSpcReduction="10000"/>
          </a:bodyPr>
          <a:lstStyle/>
          <a:p>
            <a:pPr eaLnBrk="1" hangingPunct="1"/>
            <a:r>
              <a:rPr lang="en-US" altLang="fr-FR"/>
              <a:t>Most of the current ERP implementations follow a </a:t>
            </a:r>
            <a:r>
              <a:rPr lang="en-US" altLang="fr-FR" i="1"/>
              <a:t>three-tiered architecture, which consists of a Client tier, an application tier, and a data tier.</a:t>
            </a:r>
          </a:p>
          <a:p>
            <a:pPr eaLnBrk="1" hangingPunct="1"/>
            <a:r>
              <a:rPr lang="en-US" altLang="fr-FR"/>
              <a:t>Benefits</a:t>
            </a:r>
          </a:p>
          <a:p>
            <a:pPr lvl="1" eaLnBrk="1" hangingPunct="1">
              <a:lnSpc>
                <a:spcPct val="90000"/>
              </a:lnSpc>
            </a:pPr>
            <a:r>
              <a:rPr lang="en-US" altLang="fr-FR"/>
              <a:t>Scalability - Easier to add, change, and remove applications.</a:t>
            </a:r>
          </a:p>
          <a:p>
            <a:pPr lvl="1" eaLnBrk="1" hangingPunct="1">
              <a:lnSpc>
                <a:spcPct val="90000"/>
              </a:lnSpc>
            </a:pPr>
            <a:r>
              <a:rPr lang="en-US" altLang="fr-FR"/>
              <a:t>Reliability - Implementing multiple levels of redundancy.</a:t>
            </a:r>
          </a:p>
          <a:p>
            <a:pPr lvl="1" eaLnBrk="1" hangingPunct="1">
              <a:lnSpc>
                <a:spcPct val="90000"/>
              </a:lnSpc>
            </a:pPr>
            <a:r>
              <a:rPr lang="en-US" altLang="fr-FR"/>
              <a:t>Flexibility - Flexibility in partitioning is very simple.</a:t>
            </a:r>
          </a:p>
          <a:p>
            <a:pPr lvl="1" eaLnBrk="1" hangingPunct="1">
              <a:lnSpc>
                <a:spcPct val="90000"/>
              </a:lnSpc>
            </a:pPr>
            <a:r>
              <a:rPr lang="en-US" altLang="fr-FR"/>
              <a:t>Maintainability - Support and maintenance costs are less on one server.</a:t>
            </a:r>
          </a:p>
          <a:p>
            <a:pPr lvl="1" eaLnBrk="1" hangingPunct="1">
              <a:lnSpc>
                <a:spcPct val="90000"/>
              </a:lnSpc>
            </a:pPr>
            <a:r>
              <a:rPr lang="en-US" altLang="fr-FR"/>
              <a:t>Reusability - Easier to implement reusable components.</a:t>
            </a:r>
          </a:p>
          <a:p>
            <a:pPr lvl="1" eaLnBrk="1" hangingPunct="1">
              <a:lnSpc>
                <a:spcPct val="90000"/>
              </a:lnSpc>
            </a:pPr>
            <a:r>
              <a:rPr lang="en-US" altLang="fr-FR"/>
              <a:t>Security - IT staff has more control system to provide higher security.</a:t>
            </a:r>
          </a:p>
          <a:p>
            <a:pPr>
              <a:lnSpc>
                <a:spcPct val="90000"/>
              </a:lnSpc>
              <a:spcBef>
                <a:spcPts val="1200"/>
              </a:spcBef>
            </a:pPr>
            <a:r>
              <a:rPr lang="en-US" altLang="fr-FR"/>
              <a:t>Limitations</a:t>
            </a:r>
          </a:p>
          <a:p>
            <a:pPr lvl="1" eaLnBrk="1" hangingPunct="1">
              <a:lnSpc>
                <a:spcPct val="90000"/>
              </a:lnSpc>
            </a:pPr>
            <a:r>
              <a:rPr lang="en-US" altLang="fr-FR"/>
              <a:t>Can be very expensive and complex.</a:t>
            </a:r>
          </a:p>
          <a:p>
            <a:pPr eaLnBrk="1" hangingPunct="1">
              <a:lnSpc>
                <a:spcPct val="90000"/>
              </a:lnSpc>
            </a:pPr>
            <a:endParaRPr lang="en-US" altLang="fr-FR" sz="20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4">
            <a:extLst>
              <a:ext uri="{FF2B5EF4-FFF2-40B4-BE49-F238E27FC236}">
                <a16:creationId xmlns:a16="http://schemas.microsoft.com/office/drawing/2014/main" id="{4E67F51F-2BF1-433D-A7C0-10CE1D4A4D31}"/>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0483" name="Slide Number Placeholder 5">
            <a:extLst>
              <a:ext uri="{FF2B5EF4-FFF2-40B4-BE49-F238E27FC236}">
                <a16:creationId xmlns:a16="http://schemas.microsoft.com/office/drawing/2014/main" id="{B660C2E4-15BB-41F6-B465-FB62F68E376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71E7C0C5-743B-40E2-B242-27E2D5C97535}" type="slidenum">
              <a:rPr lang="en-US" altLang="fr-FR" sz="900"/>
              <a:pPr>
                <a:spcBef>
                  <a:spcPct val="0"/>
                </a:spcBef>
                <a:buFontTx/>
                <a:buNone/>
              </a:pPr>
              <a:t>29</a:t>
            </a:fld>
            <a:endParaRPr lang="en-US" altLang="fr-FR" sz="900"/>
          </a:p>
        </p:txBody>
      </p:sp>
      <p:sp>
        <p:nvSpPr>
          <p:cNvPr id="20484" name="Rectangle 2">
            <a:extLst>
              <a:ext uri="{FF2B5EF4-FFF2-40B4-BE49-F238E27FC236}">
                <a16:creationId xmlns:a16="http://schemas.microsoft.com/office/drawing/2014/main" id="{1A1F96C2-BBA3-43B8-8BF8-F1677494D618}"/>
              </a:ext>
            </a:extLst>
          </p:cNvPr>
          <p:cNvSpPr>
            <a:spLocks noGrp="1" noChangeArrowheads="1"/>
          </p:cNvSpPr>
          <p:nvPr>
            <p:ph type="title"/>
          </p:nvPr>
        </p:nvSpPr>
        <p:spPr/>
        <p:txBody>
          <a:bodyPr/>
          <a:lstStyle/>
          <a:p>
            <a:pPr eaLnBrk="1" hangingPunct="1"/>
            <a:r>
              <a:rPr lang="en-US" altLang="fr-FR"/>
              <a:t>Figure 3-4  A Three-Tier ERP Architecture</a:t>
            </a:r>
          </a:p>
        </p:txBody>
      </p:sp>
      <p:graphicFrame>
        <p:nvGraphicFramePr>
          <p:cNvPr id="20485" name="Object 5">
            <a:extLst>
              <a:ext uri="{FF2B5EF4-FFF2-40B4-BE49-F238E27FC236}">
                <a16:creationId xmlns:a16="http://schemas.microsoft.com/office/drawing/2014/main" id="{ECB27DD7-124B-4FDD-A4E1-9ABFA7390403}"/>
              </a:ext>
            </a:extLst>
          </p:cNvPr>
          <p:cNvGraphicFramePr>
            <a:graphicFrameLocks noGrp="1" noChangeAspect="1"/>
          </p:cNvGraphicFramePr>
          <p:nvPr>
            <p:ph idx="1"/>
          </p:nvPr>
        </p:nvGraphicFramePr>
        <p:xfrm>
          <a:off x="2667000" y="2133601"/>
          <a:ext cx="6965950" cy="3063875"/>
        </p:xfrm>
        <a:graphic>
          <a:graphicData uri="http://schemas.openxmlformats.org/presentationml/2006/ole">
            <mc:AlternateContent xmlns:mc="http://schemas.openxmlformats.org/markup-compatibility/2006">
              <mc:Choice xmlns:v="urn:schemas-microsoft-com:vml" Requires="v">
                <p:oleObj name="Photo Editor Photo" r:id="rId2" imgW="6965284" imgH="3063506" progId="MSPhotoEd.3">
                  <p:embed/>
                </p:oleObj>
              </mc:Choice>
              <mc:Fallback>
                <p:oleObj name="Photo Editor Photo" r:id="rId2" imgW="6965284" imgH="3063506" progId="MSPhotoEd.3">
                  <p:embed/>
                  <p:pic>
                    <p:nvPicPr>
                      <p:cNvPr id="20485" name="Object 5">
                        <a:extLst>
                          <a:ext uri="{FF2B5EF4-FFF2-40B4-BE49-F238E27FC236}">
                            <a16:creationId xmlns:a16="http://schemas.microsoft.com/office/drawing/2014/main" id="{ECB27DD7-124B-4FDD-A4E1-9ABFA73904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133601"/>
                        <a:ext cx="6965950" cy="306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142D8042-B139-4198-8874-8C3F63B424E4}"/>
              </a:ext>
            </a:extLst>
          </p:cNvPr>
          <p:cNvSpPr>
            <a:spLocks noGrp="1" noChangeArrowheads="1"/>
          </p:cNvSpPr>
          <p:nvPr>
            <p:ph type="title"/>
          </p:nvPr>
        </p:nvSpPr>
        <p:spPr>
          <a:xfrm>
            <a:off x="2133600" y="274638"/>
            <a:ext cx="8077200" cy="944562"/>
          </a:xfrm>
        </p:spPr>
        <p:txBody>
          <a:bodyPr/>
          <a:lstStyle/>
          <a:p>
            <a:pPr eaLnBrk="1" hangingPunct="1"/>
            <a:r>
              <a:rPr lang="en-US" altLang="fr-FR"/>
              <a:t>4-Tiers = Web</a:t>
            </a:r>
          </a:p>
        </p:txBody>
      </p:sp>
      <p:sp>
        <p:nvSpPr>
          <p:cNvPr id="21507" name="Content Placeholder 2">
            <a:extLst>
              <a:ext uri="{FF2B5EF4-FFF2-40B4-BE49-F238E27FC236}">
                <a16:creationId xmlns:a16="http://schemas.microsoft.com/office/drawing/2014/main" id="{CF6D3D38-01B9-46F9-86BD-F2E0A755ACF3}"/>
              </a:ext>
            </a:extLst>
          </p:cNvPr>
          <p:cNvSpPr>
            <a:spLocks noGrp="1" noChangeArrowheads="1"/>
          </p:cNvSpPr>
          <p:nvPr>
            <p:ph idx="1"/>
          </p:nvPr>
        </p:nvSpPr>
        <p:spPr>
          <a:xfrm>
            <a:off x="2057400" y="990600"/>
            <a:ext cx="8153400" cy="5181600"/>
          </a:xfrm>
        </p:spPr>
        <p:txBody>
          <a:bodyPr>
            <a:normAutofit fontScale="92500" lnSpcReduction="20000"/>
          </a:bodyPr>
          <a:lstStyle/>
          <a:p>
            <a:pPr>
              <a:lnSpc>
                <a:spcPct val="90000"/>
              </a:lnSpc>
              <a:spcBef>
                <a:spcPts val="600"/>
              </a:spcBef>
              <a:spcAft>
                <a:spcPts val="1200"/>
              </a:spcAft>
            </a:pPr>
            <a:r>
              <a:rPr lang="en-US" altLang="fr-FR"/>
              <a:t>Client Tier = 90% is a web browser</a:t>
            </a:r>
          </a:p>
          <a:p>
            <a:pPr>
              <a:lnSpc>
                <a:spcPct val="90000"/>
              </a:lnSpc>
              <a:spcBef>
                <a:spcPts val="600"/>
              </a:spcBef>
              <a:spcAft>
                <a:spcPts val="1200"/>
              </a:spcAft>
            </a:pPr>
            <a:r>
              <a:rPr lang="en-US" altLang="fr-FR"/>
              <a:t>The Web/internet Tier</a:t>
            </a:r>
          </a:p>
          <a:p>
            <a:pPr lvl="1">
              <a:lnSpc>
                <a:spcPct val="90000"/>
              </a:lnSpc>
              <a:spcBef>
                <a:spcPts val="600"/>
              </a:spcBef>
              <a:spcAft>
                <a:spcPts val="1200"/>
              </a:spcAft>
            </a:pPr>
            <a:r>
              <a:rPr lang="en-US" altLang="fr-FR"/>
              <a:t>Web-based portal allows users the ability to access and analyze information through their Web browser.</a:t>
            </a:r>
          </a:p>
          <a:p>
            <a:pPr>
              <a:lnSpc>
                <a:spcPct val="90000"/>
              </a:lnSpc>
              <a:spcBef>
                <a:spcPts val="600"/>
              </a:spcBef>
              <a:spcAft>
                <a:spcPts val="1200"/>
              </a:spcAft>
            </a:pPr>
            <a:r>
              <a:rPr lang="en-US" altLang="fr-FR"/>
              <a:t>The Application Tier</a:t>
            </a:r>
          </a:p>
          <a:p>
            <a:pPr lvl="1">
              <a:lnSpc>
                <a:spcPct val="90000"/>
              </a:lnSpc>
              <a:spcBef>
                <a:spcPts val="600"/>
              </a:spcBef>
              <a:spcAft>
                <a:spcPts val="1200"/>
              </a:spcAft>
            </a:pPr>
            <a:r>
              <a:rPr lang="en-US" altLang="fr-FR"/>
              <a:t>Consists of a Web Application servers and reporting tool where business processes and end-users interact with the system.</a:t>
            </a:r>
          </a:p>
          <a:p>
            <a:pPr lvl="1">
              <a:lnSpc>
                <a:spcPct val="90000"/>
              </a:lnSpc>
              <a:spcBef>
                <a:spcPts val="600"/>
              </a:spcBef>
              <a:spcAft>
                <a:spcPts val="1200"/>
              </a:spcAft>
            </a:pPr>
            <a:r>
              <a:rPr lang="en-US" altLang="fr-FR"/>
              <a:t>It shields the business users from the inner workings of an ERP system, but still provides the information relevant to their job and business process.</a:t>
            </a:r>
          </a:p>
          <a:p>
            <a:pPr>
              <a:lnSpc>
                <a:spcPct val="90000"/>
              </a:lnSpc>
              <a:spcBef>
                <a:spcPts val="600"/>
              </a:spcBef>
              <a:spcAft>
                <a:spcPts val="1200"/>
              </a:spcAft>
            </a:pPr>
            <a:r>
              <a:rPr lang="en-US" altLang="fr-FR"/>
              <a:t>The Data Tier</a:t>
            </a:r>
          </a:p>
          <a:p>
            <a:pPr lvl="1">
              <a:lnSpc>
                <a:spcPct val="90000"/>
              </a:lnSpc>
              <a:spcBef>
                <a:spcPts val="600"/>
              </a:spcBef>
              <a:spcAft>
                <a:spcPts val="1200"/>
              </a:spcAft>
            </a:pPr>
            <a:r>
              <a:rPr lang="en-US" altLang="fr-FR"/>
              <a:t>Focus is on structure of all organizational data and its relationships with both internal and external systems.</a:t>
            </a:r>
          </a:p>
          <a:p>
            <a:pPr eaLnBrk="1" hangingPunct="1"/>
            <a:endParaRPr lang="en-US" altLang="fr-FR"/>
          </a:p>
        </p:txBody>
      </p:sp>
      <p:sp>
        <p:nvSpPr>
          <p:cNvPr id="21508" name="Footer Placeholder 3">
            <a:extLst>
              <a:ext uri="{FF2B5EF4-FFF2-40B4-BE49-F238E27FC236}">
                <a16:creationId xmlns:a16="http://schemas.microsoft.com/office/drawing/2014/main" id="{390C6D63-5B6A-4DD1-A069-EA51C48B000B}"/>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1509" name="Slide Number Placeholder 4">
            <a:extLst>
              <a:ext uri="{FF2B5EF4-FFF2-40B4-BE49-F238E27FC236}">
                <a16:creationId xmlns:a16="http://schemas.microsoft.com/office/drawing/2014/main" id="{AA807C14-5DCA-4BD6-9D28-0A530BDC2A7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D1C2F3BA-68C5-4769-81D6-6DD739715239}" type="slidenum">
              <a:rPr lang="en-US" altLang="fr-FR" sz="900"/>
              <a:pPr>
                <a:spcBef>
                  <a:spcPct val="0"/>
                </a:spcBef>
                <a:buFontTx/>
                <a:buNone/>
              </a:pPr>
              <a:t>30</a:t>
            </a:fld>
            <a:endParaRPr lang="en-US" altLang="fr-FR" sz="9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E7A18BBE-13A8-46A1-AC6D-DE8031108772}"/>
              </a:ext>
            </a:extLst>
          </p:cNvPr>
          <p:cNvSpPr>
            <a:spLocks noGrp="1" noChangeArrowheads="1"/>
          </p:cNvSpPr>
          <p:nvPr>
            <p:ph type="title"/>
          </p:nvPr>
        </p:nvSpPr>
        <p:spPr/>
        <p:txBody>
          <a:bodyPr/>
          <a:lstStyle/>
          <a:p>
            <a:pPr eaLnBrk="1" hangingPunct="1"/>
            <a:r>
              <a:rPr lang="en-US" altLang="fr-FR"/>
              <a:t>Benefits and Drawbacks</a:t>
            </a:r>
          </a:p>
        </p:txBody>
      </p:sp>
      <p:sp>
        <p:nvSpPr>
          <p:cNvPr id="22531" name="Content Placeholder 2">
            <a:extLst>
              <a:ext uri="{FF2B5EF4-FFF2-40B4-BE49-F238E27FC236}">
                <a16:creationId xmlns:a16="http://schemas.microsoft.com/office/drawing/2014/main" id="{97841591-863A-45AF-BE65-8D99C0C5FF02}"/>
              </a:ext>
            </a:extLst>
          </p:cNvPr>
          <p:cNvSpPr>
            <a:spLocks noGrp="1" noChangeArrowheads="1"/>
          </p:cNvSpPr>
          <p:nvPr>
            <p:ph idx="1"/>
          </p:nvPr>
        </p:nvSpPr>
        <p:spPr>
          <a:xfrm>
            <a:off x="2057400" y="1143000"/>
            <a:ext cx="8153400" cy="5105400"/>
          </a:xfrm>
        </p:spPr>
        <p:txBody>
          <a:bodyPr>
            <a:normAutofit fontScale="92500" lnSpcReduction="10000"/>
          </a:bodyPr>
          <a:lstStyle/>
          <a:p>
            <a:pPr eaLnBrk="1" hangingPunct="1">
              <a:lnSpc>
                <a:spcPct val="90000"/>
              </a:lnSpc>
            </a:pPr>
            <a:r>
              <a:rPr lang="en-US" altLang="fr-FR"/>
              <a:t>Benefits</a:t>
            </a:r>
          </a:p>
          <a:p>
            <a:pPr lvl="1" eaLnBrk="1" hangingPunct="1">
              <a:lnSpc>
                <a:spcPct val="90000"/>
              </a:lnSpc>
            </a:pPr>
            <a:r>
              <a:rPr lang="en-US" altLang="fr-FR"/>
              <a:t>Large numbers of end-users have access to ERP applications over the Web.</a:t>
            </a:r>
          </a:p>
          <a:p>
            <a:pPr lvl="1" eaLnBrk="1" hangingPunct="1">
              <a:lnSpc>
                <a:spcPct val="90000"/>
              </a:lnSpc>
            </a:pPr>
            <a:r>
              <a:rPr lang="en-US" altLang="fr-FR"/>
              <a:t>Easily integrate ERP applications with existing systems.</a:t>
            </a:r>
          </a:p>
          <a:p>
            <a:pPr lvl="1" eaLnBrk="1" hangingPunct="1">
              <a:lnSpc>
                <a:spcPct val="90000"/>
              </a:lnSpc>
            </a:pPr>
            <a:r>
              <a:rPr lang="en-US" altLang="fr-FR"/>
              <a:t>Server-centric—No complex, expensive client software installation.</a:t>
            </a:r>
          </a:p>
          <a:p>
            <a:pPr lvl="1" eaLnBrk="1" hangingPunct="1"/>
            <a:r>
              <a:rPr lang="en-US" altLang="fr-FR"/>
              <a:t>The server-centric architecture enables secure end-user access to ERP application.</a:t>
            </a:r>
          </a:p>
          <a:p>
            <a:pPr lvl="1" eaLnBrk="1" hangingPunct="1">
              <a:lnSpc>
                <a:spcPct val="90000"/>
              </a:lnSpc>
            </a:pPr>
            <a:r>
              <a:rPr lang="en-US" altLang="fr-FR"/>
              <a:t>Client-centric—Architecture has better response time because user requests are mostly processed on the client</a:t>
            </a:r>
            <a:r>
              <a:rPr lang="ja-JP" altLang="en-US"/>
              <a:t>’</a:t>
            </a:r>
            <a:r>
              <a:rPr lang="en-US" altLang="ja-JP"/>
              <a:t>s computer. </a:t>
            </a:r>
          </a:p>
          <a:p>
            <a:pPr lvl="1" eaLnBrk="1" hangingPunct="1">
              <a:lnSpc>
                <a:spcPct val="90000"/>
              </a:lnSpc>
            </a:pPr>
            <a:r>
              <a:rPr lang="en-US" altLang="fr-FR"/>
              <a:t>Web-based architectures also allow better system-to-system integration.</a:t>
            </a:r>
          </a:p>
          <a:p>
            <a:pPr lvl="1" eaLnBrk="1" hangingPunct="1">
              <a:lnSpc>
                <a:spcPct val="40000"/>
              </a:lnSpc>
            </a:pPr>
            <a:endParaRPr lang="en-US" altLang="fr-FR"/>
          </a:p>
          <a:p>
            <a:pPr eaLnBrk="1" hangingPunct="1">
              <a:lnSpc>
                <a:spcPct val="90000"/>
              </a:lnSpc>
            </a:pPr>
            <a:r>
              <a:rPr lang="en-US" altLang="fr-FR"/>
              <a:t>Drawbacks</a:t>
            </a:r>
          </a:p>
          <a:p>
            <a:pPr lvl="1" eaLnBrk="1" hangingPunct="1">
              <a:lnSpc>
                <a:spcPct val="90000"/>
              </a:lnSpc>
            </a:pPr>
            <a:r>
              <a:rPr lang="en-US" altLang="fr-FR" sz="1800"/>
              <a:t>Client-centric architectures lack security.</a:t>
            </a:r>
          </a:p>
          <a:p>
            <a:pPr lvl="1" eaLnBrk="1" hangingPunct="1">
              <a:lnSpc>
                <a:spcPct val="90000"/>
              </a:lnSpc>
            </a:pPr>
            <a:r>
              <a:rPr lang="en-US" altLang="fr-FR" sz="1800"/>
              <a:t>Server centric is slower.</a:t>
            </a:r>
          </a:p>
          <a:p>
            <a:pPr eaLnBrk="1" hangingPunct="1"/>
            <a:endParaRPr lang="en-US" altLang="fr-FR"/>
          </a:p>
        </p:txBody>
      </p:sp>
      <p:sp>
        <p:nvSpPr>
          <p:cNvPr id="22532" name="Footer Placeholder 3">
            <a:extLst>
              <a:ext uri="{FF2B5EF4-FFF2-40B4-BE49-F238E27FC236}">
                <a16:creationId xmlns:a16="http://schemas.microsoft.com/office/drawing/2014/main" id="{5170B1AC-8D61-43AA-BBC9-A79BC34B875E}"/>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2533" name="Slide Number Placeholder 4">
            <a:extLst>
              <a:ext uri="{FF2B5EF4-FFF2-40B4-BE49-F238E27FC236}">
                <a16:creationId xmlns:a16="http://schemas.microsoft.com/office/drawing/2014/main" id="{5FE4BC69-592B-43D1-B107-FFD9CE22C00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6EB9B3A4-8CBD-428C-95CB-87F7797F6400}" type="slidenum">
              <a:rPr lang="en-US" altLang="fr-FR" sz="900"/>
              <a:pPr>
                <a:spcBef>
                  <a:spcPct val="0"/>
                </a:spcBef>
                <a:buFontTx/>
                <a:buNone/>
              </a:pPr>
              <a:t>31</a:t>
            </a:fld>
            <a:endParaRPr lang="en-US" altLang="fr-FR" sz="9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4">
            <a:extLst>
              <a:ext uri="{FF2B5EF4-FFF2-40B4-BE49-F238E27FC236}">
                <a16:creationId xmlns:a16="http://schemas.microsoft.com/office/drawing/2014/main" id="{02C8636A-AC7A-457E-BDCB-B3A3BE57CC53}"/>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3555" name="Slide Number Placeholder 5">
            <a:extLst>
              <a:ext uri="{FF2B5EF4-FFF2-40B4-BE49-F238E27FC236}">
                <a16:creationId xmlns:a16="http://schemas.microsoft.com/office/drawing/2014/main" id="{47D657B1-4BA5-46AA-8F5F-5D2CA64873E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96381249-F9FE-4BD9-919C-9350C7318C51}" type="slidenum">
              <a:rPr lang="en-US" altLang="fr-FR" sz="900"/>
              <a:pPr>
                <a:spcBef>
                  <a:spcPct val="0"/>
                </a:spcBef>
                <a:buFontTx/>
                <a:buNone/>
              </a:pPr>
              <a:t>32</a:t>
            </a:fld>
            <a:endParaRPr lang="en-US" altLang="fr-FR" sz="900"/>
          </a:p>
        </p:txBody>
      </p:sp>
      <p:sp>
        <p:nvSpPr>
          <p:cNvPr id="23556" name="Rectangle 2">
            <a:extLst>
              <a:ext uri="{FF2B5EF4-FFF2-40B4-BE49-F238E27FC236}">
                <a16:creationId xmlns:a16="http://schemas.microsoft.com/office/drawing/2014/main" id="{CB91DBC8-0A8B-4B7E-8E63-7858B8B2D1AC}"/>
              </a:ext>
            </a:extLst>
          </p:cNvPr>
          <p:cNvSpPr>
            <a:spLocks noGrp="1" noChangeArrowheads="1"/>
          </p:cNvSpPr>
          <p:nvPr>
            <p:ph type="title"/>
          </p:nvPr>
        </p:nvSpPr>
        <p:spPr>
          <a:xfrm>
            <a:off x="2133600" y="274638"/>
            <a:ext cx="8077200" cy="1020762"/>
          </a:xfrm>
        </p:spPr>
        <p:txBody>
          <a:bodyPr/>
          <a:lstStyle/>
          <a:p>
            <a:pPr eaLnBrk="1" hangingPunct="1"/>
            <a:r>
              <a:rPr lang="en-US" altLang="fr-FR"/>
              <a:t>Service-Oriented Architectures</a:t>
            </a:r>
          </a:p>
        </p:txBody>
      </p:sp>
      <p:sp>
        <p:nvSpPr>
          <p:cNvPr id="23557" name="Rectangle 3">
            <a:extLst>
              <a:ext uri="{FF2B5EF4-FFF2-40B4-BE49-F238E27FC236}">
                <a16:creationId xmlns:a16="http://schemas.microsoft.com/office/drawing/2014/main" id="{EA4363F7-E5CB-4A90-936D-353F38DD101B}"/>
              </a:ext>
            </a:extLst>
          </p:cNvPr>
          <p:cNvSpPr>
            <a:spLocks noGrp="1" noChangeArrowheads="1"/>
          </p:cNvSpPr>
          <p:nvPr>
            <p:ph type="body" idx="1"/>
          </p:nvPr>
        </p:nvSpPr>
        <p:spPr>
          <a:xfrm>
            <a:off x="2057400" y="1295401"/>
            <a:ext cx="8153400" cy="4830763"/>
          </a:xfrm>
        </p:spPr>
        <p:txBody>
          <a:bodyPr/>
          <a:lstStyle/>
          <a:p>
            <a:pPr>
              <a:lnSpc>
                <a:spcPct val="90000"/>
              </a:lnSpc>
              <a:spcBef>
                <a:spcPts val="1800"/>
              </a:spcBef>
            </a:pPr>
            <a:r>
              <a:rPr lang="en-US" altLang="fr-FR"/>
              <a:t>Also known as object-oriented architectures for Web platforms.</a:t>
            </a:r>
          </a:p>
          <a:p>
            <a:pPr>
              <a:lnSpc>
                <a:spcPct val="90000"/>
              </a:lnSpc>
              <a:spcBef>
                <a:spcPts val="1800"/>
              </a:spcBef>
            </a:pPr>
            <a:r>
              <a:rPr lang="en-US" altLang="fr-FR"/>
              <a:t>Breaks the business tier into smaller, distinct units of services, collectively supporting an ERP functional module.</a:t>
            </a:r>
          </a:p>
          <a:p>
            <a:pPr>
              <a:lnSpc>
                <a:spcPct val="90000"/>
              </a:lnSpc>
              <a:spcBef>
                <a:spcPts val="1800"/>
              </a:spcBef>
            </a:pPr>
            <a:r>
              <a:rPr lang="en-US" altLang="fr-FR"/>
              <a:t>Allows message interaction between any service consumer and service provider.</a:t>
            </a:r>
          </a:p>
          <a:p>
            <a:pPr>
              <a:lnSpc>
                <a:spcPct val="90000"/>
              </a:lnSpc>
              <a:spcBef>
                <a:spcPts val="1800"/>
              </a:spcBef>
            </a:pPr>
            <a:r>
              <a:rPr lang="en-US" altLang="fr-FR"/>
              <a:t>A consumer from a device using any operating system in any language can use this service.</a:t>
            </a:r>
          </a:p>
          <a:p>
            <a:pPr eaLnBrk="1" hangingPunct="1">
              <a:lnSpc>
                <a:spcPct val="90000"/>
              </a:lnSpc>
            </a:pPr>
            <a:endParaRPr lang="en-US" altLang="fr-F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4">
            <a:extLst>
              <a:ext uri="{FF2B5EF4-FFF2-40B4-BE49-F238E27FC236}">
                <a16:creationId xmlns:a16="http://schemas.microsoft.com/office/drawing/2014/main" id="{25B49B08-BA70-4DA5-B37B-1E1FA22E9BA6}"/>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5603" name="Slide Number Placeholder 5">
            <a:extLst>
              <a:ext uri="{FF2B5EF4-FFF2-40B4-BE49-F238E27FC236}">
                <a16:creationId xmlns:a16="http://schemas.microsoft.com/office/drawing/2014/main" id="{B265EB33-617B-4066-9B7B-5F18B5C9D68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ECC922CC-C1EA-490C-81F9-BF63002C6C8D}" type="slidenum">
              <a:rPr lang="en-US" altLang="fr-FR" sz="900"/>
              <a:pPr>
                <a:spcBef>
                  <a:spcPct val="0"/>
                </a:spcBef>
                <a:buFontTx/>
                <a:buNone/>
              </a:pPr>
              <a:t>33</a:t>
            </a:fld>
            <a:endParaRPr lang="en-US" altLang="fr-FR" sz="900"/>
          </a:p>
        </p:txBody>
      </p:sp>
      <p:sp>
        <p:nvSpPr>
          <p:cNvPr id="25604" name="Rectangle 2">
            <a:extLst>
              <a:ext uri="{FF2B5EF4-FFF2-40B4-BE49-F238E27FC236}">
                <a16:creationId xmlns:a16="http://schemas.microsoft.com/office/drawing/2014/main" id="{E0DD4299-6880-4F0D-BAA0-5E0DF76F45A5}"/>
              </a:ext>
            </a:extLst>
          </p:cNvPr>
          <p:cNvSpPr>
            <a:spLocks noGrp="1" noChangeArrowheads="1"/>
          </p:cNvSpPr>
          <p:nvPr>
            <p:ph type="title"/>
          </p:nvPr>
        </p:nvSpPr>
        <p:spPr>
          <a:xfrm>
            <a:off x="2133600" y="427038"/>
            <a:ext cx="8077200" cy="715962"/>
          </a:xfrm>
        </p:spPr>
        <p:txBody>
          <a:bodyPr>
            <a:normAutofit fontScale="90000"/>
          </a:bodyPr>
          <a:lstStyle/>
          <a:p>
            <a:pPr eaLnBrk="1" hangingPunct="1"/>
            <a:r>
              <a:rPr lang="en-US" altLang="fr-FR"/>
              <a:t>Benefits of Service-Oriented Architectures</a:t>
            </a:r>
          </a:p>
        </p:txBody>
      </p:sp>
      <p:sp>
        <p:nvSpPr>
          <p:cNvPr id="25605" name="Rectangle 3">
            <a:extLst>
              <a:ext uri="{FF2B5EF4-FFF2-40B4-BE49-F238E27FC236}">
                <a16:creationId xmlns:a16="http://schemas.microsoft.com/office/drawing/2014/main" id="{65815D07-0B12-4188-85AC-C6F35CAF7146}"/>
              </a:ext>
            </a:extLst>
          </p:cNvPr>
          <p:cNvSpPr>
            <a:spLocks noGrp="1" noChangeArrowheads="1"/>
          </p:cNvSpPr>
          <p:nvPr>
            <p:ph type="body" idx="1"/>
          </p:nvPr>
        </p:nvSpPr>
        <p:spPr>
          <a:xfrm>
            <a:off x="2057400" y="1219200"/>
            <a:ext cx="8153400" cy="5105400"/>
          </a:xfrm>
        </p:spPr>
        <p:txBody>
          <a:bodyPr/>
          <a:lstStyle/>
          <a:p>
            <a:pPr>
              <a:lnSpc>
                <a:spcPct val="90000"/>
              </a:lnSpc>
              <a:spcBef>
                <a:spcPts val="900"/>
              </a:spcBef>
              <a:spcAft>
                <a:spcPts val="900"/>
              </a:spcAft>
            </a:pPr>
            <a:r>
              <a:rPr lang="en-US" altLang="fr-FR"/>
              <a:t>Business-level software services across heterogeneous platforms.</a:t>
            </a:r>
          </a:p>
          <a:p>
            <a:pPr>
              <a:lnSpc>
                <a:spcPct val="90000"/>
              </a:lnSpc>
              <a:spcBef>
                <a:spcPts val="900"/>
              </a:spcBef>
              <a:spcAft>
                <a:spcPts val="900"/>
              </a:spcAft>
            </a:pPr>
            <a:r>
              <a:rPr lang="en-US" altLang="fr-FR"/>
              <a:t>Complete location independence of business logic.</a:t>
            </a:r>
          </a:p>
          <a:p>
            <a:pPr>
              <a:lnSpc>
                <a:spcPct val="90000"/>
              </a:lnSpc>
              <a:spcBef>
                <a:spcPts val="900"/>
              </a:spcBef>
              <a:spcAft>
                <a:spcPts val="900"/>
              </a:spcAft>
            </a:pPr>
            <a:r>
              <a:rPr lang="en-US" altLang="fr-FR"/>
              <a:t>Services can exist anywhere (any system, any network).</a:t>
            </a:r>
          </a:p>
          <a:p>
            <a:pPr>
              <a:lnSpc>
                <a:spcPct val="90000"/>
              </a:lnSpc>
              <a:spcBef>
                <a:spcPts val="900"/>
              </a:spcBef>
              <a:spcAft>
                <a:spcPts val="900"/>
              </a:spcAft>
            </a:pPr>
            <a:r>
              <a:rPr lang="en-US" altLang="fr-FR"/>
              <a:t>Loose coupling across application services.</a:t>
            </a:r>
          </a:p>
          <a:p>
            <a:pPr>
              <a:lnSpc>
                <a:spcPct val="90000"/>
              </a:lnSpc>
              <a:spcBef>
                <a:spcPts val="900"/>
              </a:spcBef>
              <a:spcAft>
                <a:spcPts val="900"/>
              </a:spcAft>
            </a:pPr>
            <a:r>
              <a:rPr lang="en-US" altLang="fr-FR"/>
              <a:t>Granular authentication and authorization support.</a:t>
            </a:r>
          </a:p>
          <a:p>
            <a:pPr>
              <a:lnSpc>
                <a:spcPct val="90000"/>
              </a:lnSpc>
              <a:spcBef>
                <a:spcPts val="900"/>
              </a:spcBef>
              <a:spcAft>
                <a:spcPts val="900"/>
              </a:spcAft>
            </a:pPr>
            <a:r>
              <a:rPr lang="en-US" altLang="fr-FR"/>
              <a:t>Dynamic search and connectivity to other services.</a:t>
            </a:r>
          </a:p>
          <a:p>
            <a:pPr>
              <a:lnSpc>
                <a:spcPct val="90000"/>
              </a:lnSpc>
              <a:spcBef>
                <a:spcPts val="900"/>
              </a:spcBef>
              <a:spcAft>
                <a:spcPts val="900"/>
              </a:spcAft>
            </a:pPr>
            <a:r>
              <a:rPr lang="en-US" altLang="fr-FR"/>
              <a:t>Enhances reliability of the architecture.</a:t>
            </a:r>
          </a:p>
          <a:p>
            <a:pPr>
              <a:lnSpc>
                <a:spcPct val="90000"/>
              </a:lnSpc>
              <a:spcBef>
                <a:spcPts val="900"/>
              </a:spcBef>
              <a:spcAft>
                <a:spcPts val="900"/>
              </a:spcAft>
            </a:pPr>
            <a:r>
              <a:rPr lang="en-US" altLang="fr-FR"/>
              <a:t>Reduces hardware acquisition costs.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4">
            <a:extLst>
              <a:ext uri="{FF2B5EF4-FFF2-40B4-BE49-F238E27FC236}">
                <a16:creationId xmlns:a16="http://schemas.microsoft.com/office/drawing/2014/main" id="{0F7CD7CC-111B-4DCA-A77F-787BF22345EE}"/>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6627" name="Slide Number Placeholder 5">
            <a:extLst>
              <a:ext uri="{FF2B5EF4-FFF2-40B4-BE49-F238E27FC236}">
                <a16:creationId xmlns:a16="http://schemas.microsoft.com/office/drawing/2014/main" id="{6E12A444-A4B1-4B74-852B-9DD904CBDC9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8BE2DCD2-CCFE-435F-9DE3-40BFE2EA17E8}" type="slidenum">
              <a:rPr lang="en-US" altLang="fr-FR" sz="900"/>
              <a:pPr>
                <a:spcBef>
                  <a:spcPct val="0"/>
                </a:spcBef>
                <a:buFontTx/>
                <a:buNone/>
              </a:pPr>
              <a:t>34</a:t>
            </a:fld>
            <a:endParaRPr lang="en-US" altLang="fr-FR" sz="900"/>
          </a:p>
        </p:txBody>
      </p:sp>
      <p:sp>
        <p:nvSpPr>
          <p:cNvPr id="26628" name="Rectangle 2">
            <a:extLst>
              <a:ext uri="{FF2B5EF4-FFF2-40B4-BE49-F238E27FC236}">
                <a16:creationId xmlns:a16="http://schemas.microsoft.com/office/drawing/2014/main" id="{BA695074-B203-4F49-9F2D-C5DB025EB5F9}"/>
              </a:ext>
            </a:extLst>
          </p:cNvPr>
          <p:cNvSpPr>
            <a:spLocks noGrp="1" noChangeArrowheads="1"/>
          </p:cNvSpPr>
          <p:nvPr>
            <p:ph type="title"/>
          </p:nvPr>
        </p:nvSpPr>
        <p:spPr/>
        <p:txBody>
          <a:bodyPr>
            <a:normAutofit/>
          </a:bodyPr>
          <a:lstStyle/>
          <a:p>
            <a:pPr eaLnBrk="1" hangingPunct="1"/>
            <a:r>
              <a:rPr lang="en-US" altLang="fr-FR"/>
              <a:t>Drawbacks of Service-Oriented Architectures</a:t>
            </a:r>
          </a:p>
        </p:txBody>
      </p:sp>
      <p:sp>
        <p:nvSpPr>
          <p:cNvPr id="26629" name="Rectangle 3">
            <a:extLst>
              <a:ext uri="{FF2B5EF4-FFF2-40B4-BE49-F238E27FC236}">
                <a16:creationId xmlns:a16="http://schemas.microsoft.com/office/drawing/2014/main" id="{A70B9D3C-0FCB-4085-AD4F-897C9AC7DC80}"/>
              </a:ext>
            </a:extLst>
          </p:cNvPr>
          <p:cNvSpPr>
            <a:spLocks noGrp="1" noChangeArrowheads="1"/>
          </p:cNvSpPr>
          <p:nvPr>
            <p:ph type="body" idx="1"/>
          </p:nvPr>
        </p:nvSpPr>
        <p:spPr>
          <a:xfrm>
            <a:off x="2057400" y="1371601"/>
            <a:ext cx="8153400" cy="4754563"/>
          </a:xfrm>
        </p:spPr>
        <p:txBody>
          <a:bodyPr/>
          <a:lstStyle/>
          <a:p>
            <a:pPr>
              <a:lnSpc>
                <a:spcPct val="90000"/>
              </a:lnSpc>
              <a:spcBef>
                <a:spcPts val="900"/>
              </a:spcBef>
              <a:spcAft>
                <a:spcPts val="900"/>
              </a:spcAft>
            </a:pPr>
            <a:r>
              <a:rPr lang="en-US" altLang="fr-FR"/>
              <a:t>SOA implementations are costly and time-consuming.</a:t>
            </a:r>
          </a:p>
          <a:p>
            <a:pPr>
              <a:lnSpc>
                <a:spcPct val="90000"/>
              </a:lnSpc>
              <a:spcBef>
                <a:spcPts val="900"/>
              </a:spcBef>
              <a:spcAft>
                <a:spcPts val="900"/>
              </a:spcAft>
            </a:pPr>
            <a:r>
              <a:rPr lang="en-US" altLang="fr-FR"/>
              <a:t>Requires complex security firewalls in place to support communication between services.</a:t>
            </a:r>
          </a:p>
          <a:p>
            <a:pPr>
              <a:lnSpc>
                <a:spcPct val="90000"/>
              </a:lnSpc>
              <a:spcBef>
                <a:spcPts val="900"/>
              </a:spcBef>
              <a:spcAft>
                <a:spcPts val="900"/>
              </a:spcAft>
            </a:pPr>
            <a:r>
              <a:rPr lang="en-US" altLang="fr-FR"/>
              <a:t>Performance can be inconsistent.</a:t>
            </a:r>
          </a:p>
          <a:p>
            <a:pPr>
              <a:lnSpc>
                <a:spcPct val="90000"/>
              </a:lnSpc>
              <a:spcBef>
                <a:spcPts val="900"/>
              </a:spcBef>
              <a:spcAft>
                <a:spcPts val="900"/>
              </a:spcAft>
            </a:pPr>
            <a:r>
              <a:rPr lang="en-US" altLang="fr-FR"/>
              <a:t>Requires enterprise-level focus for implementation to be successful.</a:t>
            </a:r>
          </a:p>
          <a:p>
            <a:pPr>
              <a:lnSpc>
                <a:spcPct val="90000"/>
              </a:lnSpc>
              <a:spcBef>
                <a:spcPts val="900"/>
              </a:spcBef>
              <a:spcAft>
                <a:spcPts val="900"/>
              </a:spcAft>
            </a:pPr>
            <a:r>
              <a:rPr lang="en-US" altLang="fr-FR"/>
              <a:t>Security system needs to be sophisticated.</a:t>
            </a:r>
          </a:p>
          <a:p>
            <a:pPr>
              <a:lnSpc>
                <a:spcPct val="90000"/>
              </a:lnSpc>
              <a:spcBef>
                <a:spcPts val="900"/>
              </a:spcBef>
              <a:spcAft>
                <a:spcPts val="900"/>
              </a:spcAft>
            </a:pPr>
            <a:r>
              <a:rPr lang="en-US" altLang="fr-FR"/>
              <a:t>Costs can be high because services needs to be junked very often.</a:t>
            </a:r>
          </a:p>
          <a:p>
            <a:pPr eaLnBrk="1" hangingPunct="1">
              <a:buFontTx/>
              <a:buNone/>
            </a:pPr>
            <a:endParaRPr lang="en-US" altLang="fr-F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 - &amp;quot;Welcome to OpenERP User Training!&amp;quot;&quot;/&gt;&lt;property id=&quot;20307&quot; value=&quot;257&quot;/&gt;&lt;/object&gt;&lt;object type=&quot;3&quot; unique_id=&quot;10006&quot;&gt;&lt;property id=&quot;20148&quot; value=&quot;5&quot;/&gt;&lt;property id=&quot;20300&quot; value=&quot;Slide 3 - &amp;quot;User Training Program&amp;quot;&quot;/&gt;&lt;property id=&quot;20307&quot; value=&quot;258&quot;/&gt;&lt;/object&gt;&lt;object type=&quot;3&quot; unique_id=&quot;10007&quot;&gt;&lt;property id=&quot;20148&quot; value=&quot;5&quot;/&gt;&lt;property id=&quot;20300&quot; value=&quot;Slide 4 - &amp;quot;Introduction &amp;quot;&quot;/&gt;&lt;property id=&quot;20307&quot; value=&quot;259&quot;/&gt;&lt;/object&gt;&lt;object type=&quot;3&quot; unique_id=&quot;10008&quot;&gt;&lt;property id=&quot;20148&quot; value=&quot;5&quot;/&gt;&lt;property id=&quot;20300&quot; value=&quot;Slide 5 - &amp;quot;Open Source Business Model&amp;quot;&quot;/&gt;&lt;property id=&quot;20307&quot; value=&quot;260&quot;/&gt;&lt;/object&gt;&lt;object type=&quot;3&quot; unique_id=&quot;10009&quot;&gt;&lt;property id=&quot;20148&quot; value=&quot;5&quot;/&gt;&lt;property id=&quot;20300&quot; value=&quot;Slide 6 - &amp;quot;Open Source Marketing&amp;quot;&quot;/&gt;&lt;property id=&quot;20307&quot; value=&quot;261&quot;/&gt;&lt;/object&gt;&lt;object type=&quot;3&quot; unique_id=&quot;10010&quot;&gt;&lt;property id=&quot;20148&quot; value=&quot;5&quot;/&gt;&lt;property id=&quot;20300&quot; value=&quot;Slide 7 - &amp;quot;Some Numbers…&amp;quot;&quot;/&gt;&lt;property id=&quot;20307&quot; value=&quot;262&quot;/&gt;&lt;/object&gt;&lt;object type=&quot;3&quot; unique_id=&quot;10011&quot;&gt;&lt;property id=&quot;20148&quot; value=&quot;5&quot;/&gt;&lt;property id=&quot;20300&quot; value=&quot;Slide 8 - &amp;quot;ERP Comparison&amp;quot;&quot;/&gt;&lt;property id=&quot;20307&quot; value=&quot;263&quot;/&gt;&lt;/object&gt;&lt;object type=&quot;3&quot; unique_id=&quot;10012&quot;&gt;&lt;property id=&quot;20148&quot; value=&quot;5&quot;/&gt;&lt;property id=&quot;20300&quot; value=&quot;Slide 9 - &amp;quot;Generic information&amp;quot;&quot;/&gt;&lt;property id=&quot;20307&quot; value=&quot;265&quot;/&gt;&lt;/object&gt;&lt;object type=&quot;3&quot; unique_id=&quot;10013&quot;&gt;&lt;property id=&quot;20148&quot; value=&quot;5&quot;/&gt;&lt;property id=&quot;20300&quot; value=&quot;Slide 10 - &amp;quot;Help Resources&amp;quot;&quot;/&gt;&lt;property id=&quot;20307&quot; value=&quot;266&quot;/&gt;&lt;/object&gt;&lt;object type=&quot;3&quot; unique_id=&quot;10014&quot;&gt;&lt;property id=&quot;20148&quot; value=&quot;5&quot;/&gt;&lt;property id=&quot;20300&quot; value=&quot;Slide 11 - &amp;quot;Architecture Client / Server&amp;quot;&quot;/&gt;&lt;property id=&quot;20307&quot; value=&quot;267&quot;/&gt;&lt;/object&gt;&lt;object type=&quot;3&quot; unique_id=&quot;10015&quot;&gt;&lt;property id=&quot;20148&quot; value=&quot;5&quot;/&gt;&lt;property id=&quot;20300&quot; value=&quot;Slide 12 - &amp;quot;User Interface&amp;quot;&quot;/&gt;&lt;property id=&quot;20307&quot; value=&quot;268&quot;/&gt;&lt;/object&gt;&lt;object type=&quot;3&quot; unique_id=&quot;10016&quot;&gt;&lt;property id=&quot;20148&quot; value=&quot;5&quot;/&gt;&lt;property id=&quot;20300&quot; value=&quot;Slide 13 - &amp;quot;Exercises&amp;quot;&quot;/&gt;&lt;property id=&quot;20307&quot; value=&quot;332&quot;/&gt;&lt;/object&gt;&lt;object type=&quot;3&quot; unique_id=&quot;10017&quot;&gt;&lt;property id=&quot;20148&quot; value=&quot;5&quot;/&gt;&lt;property id=&quot;20300&quot; value=&quot;Slide 14 - &amp;quot;Exercises&amp;quot;&quot;/&gt;&lt;property id=&quot;20307&quot; value=&quot;330&quot;/&gt;&lt;/object&gt;&lt;object type=&quot;3&quot; unique_id=&quot;10018&quot;&gt;&lt;property id=&quot;20148&quot; value=&quot;5&quot;/&gt;&lt;property id=&quot;20300&quot; value=&quot;Slide 15 - &amp;quot;Exercises&amp;quot;&quot;/&gt;&lt;property id=&quot;20307&quot; value=&quot;335&quot;/&gt;&lt;/object&gt;&lt;object type=&quot;3&quot; unique_id=&quot;10019&quot;&gt;&lt;property id=&quot;20148&quot; value=&quot;5&quot;/&gt;&lt;property id=&quot;20300&quot; value=&quot;Slide 16 - &amp;quot;Exercises&amp;quot;&quot;/&gt;&lt;property id=&quot;20307&quot; value=&quot;334&quot;/&gt;&lt;/object&gt;&lt;object type=&quot;3&quot; unique_id=&quot;10020&quot;&gt;&lt;property id=&quot;20148&quot; value=&quot;5&quot;/&gt;&lt;property id=&quot;20300&quot; value=&quot;Slide 17 - &amp;quot;Exercises&amp;quot;&quot;/&gt;&lt;property id=&quot;20307&quot; value=&quot;336&quot;/&gt;&lt;/object&gt;&lt;object type=&quot;3&quot; unique_id=&quot;10021&quot;&gt;&lt;property id=&quot;20148&quot; value=&quot;5&quot;/&gt;&lt;property id=&quot;20300&quot; value=&quot;Slide 18 - &amp;quot;Exercises&amp;quot;&quot;/&gt;&lt;property id=&quot;20307&quot; value=&quot;307&quot;/&gt;&lt;/object&gt;&lt;object type=&quot;3&quot; unique_id=&quot;10022&quot;&gt;&lt;property id=&quot;20148&quot; value=&quot;5&quot;/&gt;&lt;property id=&quot;20300&quot; value=&quot;Slide 19 - &amp;quot;Exercises&amp;quot;&quot;/&gt;&lt;property id=&quot;20307&quot; value=&quot;337&quot;/&gt;&lt;/object&gt;&lt;object type=&quot;3&quot; unique_id=&quot;10023&quot;&gt;&lt;property id=&quot;20148&quot; value=&quot;5&quot;/&gt;&lt;property id=&quot;20300&quot; value=&quot;Slide 20 - &amp;quot;Exercises&amp;quot;&quot;/&gt;&lt;property id=&quot;20307&quot; value=&quot;279&quot;/&gt;&lt;/object&gt;&lt;object type=&quot;3&quot; unique_id=&quot;10024&quot;&gt;&lt;property id=&quot;20148&quot; value=&quot;5&quot;/&gt;&lt;property id=&quot;20300&quot; value=&quot;Slide 21 - &amp;quot;Exercises&amp;quot;&quot;/&gt;&lt;property id=&quot;20307&quot; value=&quot;338&quot;/&gt;&lt;/object&gt;&lt;object type=&quot;3&quot; unique_id=&quot;10025&quot;&gt;&lt;property id=&quot;20148&quot; value=&quot;5&quot;/&gt;&lt;property id=&quot;20300&quot; value=&quot;Slide 22 - &amp;quot;Exercises&amp;quot;&quot;/&gt;&lt;property id=&quot;20307&quot; value=&quot;309&quot;/&gt;&lt;/object&gt;&lt;object type=&quot;3&quot; unique_id=&quot;10026&quot;&gt;&lt;property id=&quot;20148&quot; value=&quot;5&quot;/&gt;&lt;property id=&quot;20300&quot; value=&quot;Slide 23 - &amp;quot;Exercises&amp;quot;&quot;/&gt;&lt;property id=&quot;20307&quot; value=&quot;341&quot;/&gt;&lt;/object&gt;&lt;object type=&quot;3&quot; unique_id=&quot;10027&quot;&gt;&lt;property id=&quot;20148&quot; value=&quot;5&quot;/&gt;&lt;property id=&quot;20300&quot; value=&quot;Slide 24 - &amp;quot;Exercises&amp;quot;&quot;/&gt;&lt;property id=&quot;20307&quot; value=&quot;340&quot;/&gt;&lt;/object&gt;&lt;object type=&quot;3&quot; unique_id=&quot;10028&quot;&gt;&lt;property id=&quot;20148&quot; value=&quot;5&quot;/&gt;&lt;property id=&quot;20300&quot; value=&quot;Slide 25 - &amp;quot;Exercises&amp;quot;&quot;/&gt;&lt;property id=&quot;20307&quot; value=&quot;343&quot;/&gt;&lt;/object&gt;&lt;object type=&quot;3&quot; unique_id=&quot;10029&quot;&gt;&lt;property id=&quot;20148&quot; value=&quot;5&quot;/&gt;&lt;property id=&quot;20300&quot; value=&quot;Slide 26 - &amp;quot;Exercises&amp;quot;&quot;/&gt;&lt;property id=&quot;20307&quot; value=&quot;342&quot;/&gt;&lt;/object&gt;&lt;object type=&quot;3&quot; unique_id=&quot;10030&quot;&gt;&lt;property id=&quot;20148&quot; value=&quot;5&quot;/&gt;&lt;property id=&quot;20300&quot; value=&quot;Slide 27 - &amp;quot;Exercises&amp;quot;&quot;/&gt;&lt;property id=&quot;20307&quot; value=&quot;344&quot;/&gt;&lt;/object&gt;&lt;object type=&quot;3&quot; unique_id=&quot;10031&quot;&gt;&lt;property id=&quot;20148&quot; value=&quot;5&quot;/&gt;&lt;property id=&quot;20300&quot; value=&quot;Slide 28 - &amp;quot;Exercises&amp;quot;&quot;/&gt;&lt;property id=&quot;20307&quot; value=&quot;347&quot;/&gt;&lt;/object&gt;&lt;object type=&quot;3&quot; unique_id=&quot;10032&quot;&gt;&lt;property id=&quot;20148&quot; value=&quot;5&quot;/&gt;&lt;property id=&quot;20300&quot; value=&quot;Slide 29 - &amp;quot;Exercises&amp;quot;&quot;/&gt;&lt;property id=&quot;20307&quot; value=&quot;349&quot;/&gt;&lt;/object&gt;&lt;object type=&quot;3&quot; unique_id=&quot;10033&quot;&gt;&lt;property id=&quot;20148&quot; value=&quot;5&quot;/&gt;&lt;property id=&quot;20300&quot; value=&quot;Slide 30 - &amp;quot;Exercises&amp;quot;&quot;/&gt;&lt;property id=&quot;20307&quot; value=&quot;348&quot;/&gt;&lt;/object&gt;&lt;object type=&quot;3&quot; unique_id=&quot;10034&quot;&gt;&lt;property id=&quot;20148&quot; value=&quot;5&quot;/&gt;&lt;property id=&quot;20300&quot; value=&quot;Slide 31 - &amp;quot;Exercises&amp;quot;&quot;/&gt;&lt;property id=&quot;20307&quot; value=&quot;351&quot;/&gt;&lt;/object&gt;&lt;object type=&quot;3&quot; unique_id=&quot;10035&quot;&gt;&lt;property id=&quot;20148&quot; value=&quot;5&quot;/&gt;&lt;property id=&quot;20300&quot; value=&quot;Slide 32 - &amp;quot;Exercises&amp;quot;&quot;/&gt;&lt;property id=&quot;20307&quot; value=&quot;350&quot;/&gt;&lt;/object&gt;&lt;object type=&quot;3&quot; unique_id=&quot;10036&quot;&gt;&lt;property id=&quot;20148&quot; value=&quot;5&quot;/&gt;&lt;property id=&quot;20300&quot; value=&quot;Slide 34 - &amp;quot;Exercises&amp;quot;&quot;/&gt;&lt;property id=&quot;20307&quot; value=&quot;311&quot;/&gt;&lt;/object&gt;&lt;object type=&quot;3&quot; unique_id=&quot;10037&quot;&gt;&lt;property id=&quot;20148&quot; value=&quot;5&quot;/&gt;&lt;property id=&quot;20300&quot; value=&quot;Slide 37 - &amp;quot;Exercises&amp;quot;&quot;/&gt;&lt;property id=&quot;20307&quot; value=&quot;285&quot;/&gt;&lt;/object&gt;&lt;object type=&quot;3&quot; unique_id=&quot;10040&quot;&gt;&lt;property id=&quot;20148&quot; value=&quot;5&quot;/&gt;&lt;property id=&quot;20300&quot; value=&quot;Slide 39 - &amp;quot;Exercises&amp;quot;&quot;/&gt;&lt;property id=&quot;20307&quot; value=&quot;313&quot;/&gt;&lt;/object&gt;&lt;object type=&quot;3&quot; unique_id=&quot;10050&quot;&gt;&lt;property id=&quot;20148&quot; value=&quot;5&quot;/&gt;&lt;property id=&quot;20300&quot; value=&quot;Slide 50 - &amp;quot;Case Introduction (1/3)&amp;quot;&quot;/&gt;&lt;property id=&quot;20307&quot; value=&quot;270&quot;/&gt;&lt;/object&gt;&lt;object type=&quot;3&quot; unique_id=&quot;10051&quot;&gt;&lt;property id=&quot;20148&quot; value=&quot;5&quot;/&gt;&lt;property id=&quot;20300&quot; value=&quot;Slide 51 - &amp;quot;Case Introduction (2/3)&amp;quot;&quot;/&gt;&lt;property id=&quot;20307&quot; value=&quot;271&quot;/&gt;&lt;/object&gt;&lt;object type=&quot;3&quot; unique_id=&quot;10052&quot;&gt;&lt;property id=&quot;20148&quot; value=&quot;5&quot;/&gt;&lt;property id=&quot;20300&quot; value=&quot;Slide 52 - &amp;quot;Case Introduction (3/3)&amp;quot;&quot;/&gt;&lt;property id=&quot;20307&quot; value=&quot;272&quot;/&gt;&lt;/object&gt;&lt;object type=&quot;3&quot; unique_id=&quot;10053&quot;&gt;&lt;property id=&quot;20148&quot; value=&quot;5&quot;/&gt;&lt;property id=&quot;20300&quot; value=&quot;Slide 53 - &amp;quot;Installation &amp;amp; Configuration&amp;quot;&quot;/&gt;&lt;property id=&quot;20307&quot; value=&quot;273&quot;/&gt;&lt;/object&gt;&lt;object type=&quot;3&quot; unique_id=&quot;10054&quot;&gt;&lt;property id=&quot;20148&quot; value=&quot;5&quot;/&gt;&lt;property id=&quot;20300&quot; value=&quot;Slide 54 - &amp;quot;Installation&amp;quot;&quot;/&gt;&lt;property id=&quot;20307&quot; value=&quot;274&quot;/&gt;&lt;/object&gt;&lt;object type=&quot;3&quot; unique_id=&quot;10055&quot;&gt;&lt;property id=&quot;20148&quot; value=&quot;5&quot;/&gt;&lt;property id=&quot;20300&quot; value=&quot;Slide 55 - &amp;quot;Configuration&amp;quot;&quot;/&gt;&lt;property id=&quot;20307&quot; value=&quot;275&quot;/&gt;&lt;/object&gt;&lt;object type=&quot;3&quot; unique_id=&quot;10056&quot;&gt;&lt;property id=&quot;20148&quot; value=&quot;5&quot;/&gt;&lt;property id=&quot;20300&quot; value=&quot;Slide 56 - &amp;quot;Access Rights&amp;quot;&quot;/&gt;&lt;property id=&quot;20307&quot; value=&quot;276&quot;/&gt;&lt;/object&gt;&lt;object type=&quot;3&quot; unique_id=&quot;10057&quot;&gt;&lt;property id=&quot;20148&quot; value=&quot;5&quot;/&gt;&lt;property id=&quot;20300&quot; value=&quot;Slide 57 - &amp;quot;Exercises&amp;quot;&quot;/&gt;&lt;property id=&quot;20307&quot; value=&quot;278&quot;/&gt;&lt;/object&gt;&lt;object type=&quot;3&quot; unique_id=&quot;10058&quot;&gt;&lt;property id=&quot;20148&quot; value=&quot;5&quot;/&gt;&lt;property id=&quot;20300&quot; value=&quot;Slide 58 - &amp;quot;Exercises&amp;quot;&quot;/&gt;&lt;property id=&quot;20307&quot; value=&quot;318&quot;/&gt;&lt;/object&gt;&lt;object type=&quot;3&quot; unique_id=&quot;10059&quot;&gt;&lt;property id=&quot;20148&quot; value=&quot;5&quot;/&gt;&lt;property id=&quot;20300&quot; value=&quot;Slide 59 - &amp;quot;Exercises&amp;quot;&quot;/&gt;&lt;property id=&quot;20307&quot; value=&quot;293&quot;/&gt;&lt;/object&gt;&lt;object type=&quot;3&quot; unique_id=&quot;10060&quot;&gt;&lt;property id=&quot;20148&quot; value=&quot;5&quot;/&gt;&lt;property id=&quot;20300&quot; value=&quot;Slide 60 - &amp;quot;Exercises&amp;quot;&quot;/&gt;&lt;property id=&quot;20307&quot; value=&quot;319&quot;/&gt;&lt;/object&gt;&lt;object type=&quot;3&quot; unique_id=&quot;10061&quot;&gt;&lt;property id=&quot;20148&quot; value=&quot;5&quot;/&gt;&lt;property id=&quot;20300&quot; value=&quot;Slide 61 - &amp;quot;Exercises&amp;quot;&quot;/&gt;&lt;property id=&quot;20307&quot; value=&quot;294&quot;/&gt;&lt;/object&gt;&lt;object type=&quot;3&quot; unique_id=&quot;10062&quot;&gt;&lt;property id=&quot;20148&quot; value=&quot;5&quot;/&gt;&lt;property id=&quot;20300&quot; value=&quot;Slide 62 - &amp;quot;Exercises&amp;quot;&quot;/&gt;&lt;property id=&quot;20307&quot; value=&quot;295&quot;/&gt;&lt;/object&gt;&lt;object type=&quot;3&quot; unique_id=&quot;10063&quot;&gt;&lt;property id=&quot;20148&quot; value=&quot;5&quot;/&gt;&lt;property id=&quot;20300&quot; value=&quot;Slide 63 - &amp;quot;Exercises&amp;quot;&quot;/&gt;&lt;property id=&quot;20307&quot; value=&quot;296&quot;/&gt;&lt;/object&gt;&lt;object type=&quot;3&quot; unique_id=&quot;10064&quot;&gt;&lt;property id=&quot;20148&quot; value=&quot;5&quot;/&gt;&lt;property id=&quot;20300&quot; value=&quot;Slide 64 - &amp;quot;Exercises&amp;quot;&quot;/&gt;&lt;property id=&quot;20307&quot; value=&quot;320&quot;/&gt;&lt;/object&gt;&lt;object type=&quot;3&quot; unique_id=&quot;10065&quot;&gt;&lt;property id=&quot;20148&quot; value=&quot;5&quot;/&gt;&lt;property id=&quot;20300&quot; value=&quot;Slide 65 - &amp;quot;Exercises&amp;quot;&quot;/&gt;&lt;property id=&quot;20307&quot; value=&quot;297&quot;/&gt;&lt;/object&gt;&lt;object type=&quot;3&quot; unique_id=&quot;10066&quot;&gt;&lt;property id=&quot;20148&quot; value=&quot;5&quot;/&gt;&lt;property id=&quot;20300&quot; value=&quot;Slide 66 - &amp;quot;Exercises&amp;quot;&quot;/&gt;&lt;property id=&quot;20307&quot; value=&quot;321&quot;/&gt;&lt;/object&gt;&lt;object type=&quot;3&quot; unique_id=&quot;10067&quot;&gt;&lt;property id=&quot;20148&quot; value=&quot;5&quot;/&gt;&lt;property id=&quot;20300&quot; value=&quot;Slide 67 - &amp;quot;Exercises&amp;quot;&quot;/&gt;&lt;property id=&quot;20307&quot; value=&quot;298&quot;/&gt;&lt;/object&gt;&lt;object type=&quot;3&quot; unique_id=&quot;10068&quot;&gt;&lt;property id=&quot;20148&quot; value=&quot;5&quot;/&gt;&lt;property id=&quot;20300&quot; value=&quot;Slide 68 - &amp;quot;Exercises&amp;quot;&quot;/&gt;&lt;property id=&quot;20307&quot; value=&quot;322&quot;/&gt;&lt;/object&gt;&lt;object type=&quot;3&quot; unique_id=&quot;10069&quot;&gt;&lt;property id=&quot;20148&quot; value=&quot;5&quot;/&gt;&lt;property id=&quot;20300&quot; value=&quot;Slide 69 - &amp;quot;Exercises&amp;quot;&quot;/&gt;&lt;property id=&quot;20307&quot; value=&quot;299&quot;/&gt;&lt;/object&gt;&lt;object type=&quot;3&quot; unique_id=&quot;10070&quot;&gt;&lt;property id=&quot;20148&quot; value=&quot;5&quot;/&gt;&lt;property id=&quot;20300&quot; value=&quot;Slide 70 - &amp;quot;Exercises&amp;quot;&quot;/&gt;&lt;property id=&quot;20307&quot; value=&quot;323&quot;/&gt;&lt;/object&gt;&lt;object type=&quot;3&quot; unique_id=&quot;10071&quot;&gt;&lt;property id=&quot;20148&quot; value=&quot;5&quot;/&gt;&lt;property id=&quot;20300&quot; value=&quot;Slide 71 - &amp;quot;Exercises&amp;quot;&quot;/&gt;&lt;property id=&quot;20307&quot; value=&quot;300&quot;/&gt;&lt;/object&gt;&lt;object type=&quot;3&quot; unique_id=&quot;10072&quot;&gt;&lt;property id=&quot;20148&quot; value=&quot;5&quot;/&gt;&lt;property id=&quot;20300&quot; value=&quot;Slide 72 - &amp;quot;Exercises&amp;quot;&quot;/&gt;&lt;property id=&quot;20307&quot; value=&quot;324&quot;/&gt;&lt;/object&gt;&lt;object type=&quot;3&quot; unique_id=&quot;10073&quot;&gt;&lt;property id=&quot;20148&quot; value=&quot;5&quot;/&gt;&lt;property id=&quot;20300&quot; value=&quot;Slide 73 - &amp;quot;Exercises&amp;quot;&quot;/&gt;&lt;property id=&quot;20307&quot; value=&quot;302&quot;/&gt;&lt;/object&gt;&lt;object type=&quot;3&quot; unique_id=&quot;10074&quot;&gt;&lt;property id=&quot;20148&quot; value=&quot;5&quot;/&gt;&lt;property id=&quot;20300&quot; value=&quot;Slide 74 - &amp;quot;Exercises&amp;quot;&quot;/&gt;&lt;property id=&quot;20307&quot; value=&quot;325&quot;/&gt;&lt;/object&gt;&lt;object type=&quot;3&quot; unique_id=&quot;10075&quot;&gt;&lt;property id=&quot;20148&quot; value=&quot;5&quot;/&gt;&lt;property id=&quot;20300&quot; value=&quot;Slide 75 - &amp;quot;Exercises&amp;quot;&quot;/&gt;&lt;property id=&quot;20307&quot; value=&quot;301&quot;/&gt;&lt;/object&gt;&lt;object type=&quot;3&quot; unique_id=&quot;10076&quot;&gt;&lt;property id=&quot;20148&quot; value=&quot;5&quot;/&gt;&lt;property id=&quot;20300&quot; value=&quot;Slide 76 - &amp;quot;Exercises&amp;quot;&quot;/&gt;&lt;property id=&quot;20307&quot; value=&quot;326&quot;/&gt;&lt;/object&gt;&lt;object type=&quot;3&quot; unique_id=&quot;10077&quot;&gt;&lt;property id=&quot;20148&quot; value=&quot;5&quot;/&gt;&lt;property id=&quot;20300&quot; value=&quot;Slide 77 - &amp;quot;Exercises&amp;quot;&quot;/&gt;&lt;property id=&quot;20307&quot; value=&quot;303&quot;/&gt;&lt;/object&gt;&lt;object type=&quot;3&quot; unique_id=&quot;10078&quot;&gt;&lt;property id=&quot;20148&quot; value=&quot;5&quot;/&gt;&lt;property id=&quot;20300&quot; value=&quot;Slide 78 - &amp;quot;Exercises&amp;quot;&quot;/&gt;&lt;property id=&quot;20307&quot; value=&quot;327&quot;/&gt;&lt;/object&gt;&lt;object type=&quot;3&quot; unique_id=&quot;10079&quot;&gt;&lt;property id=&quot;20148&quot; value=&quot;5&quot;/&gt;&lt;property id=&quot;20300&quot; value=&quot;Slide 79 - &amp;quot;Exercises&amp;quot;&quot;/&gt;&lt;property id=&quot;20307&quot; value=&quot;304&quot;/&gt;&lt;/object&gt;&lt;object type=&quot;3&quot; unique_id=&quot;10080&quot;&gt;&lt;property id=&quot;20148&quot; value=&quot;5&quot;/&gt;&lt;property id=&quot;20300&quot; value=&quot;Slide 80 - &amp;quot;Exercises&amp;quot;&quot;/&gt;&lt;property id=&quot;20307&quot; value=&quot;305&quot;/&gt;&lt;/object&gt;&lt;object type=&quot;3&quot; unique_id=&quot;10081&quot;&gt;&lt;property id=&quot;20148&quot; value=&quot;5&quot;/&gt;&lt;property id=&quot;20300&quot; value=&quot;Slide 81 - &amp;quot;Exercises&amp;quot;&quot;/&gt;&lt;property id=&quot;20307&quot; value=&quot;306&quot;/&gt;&lt;/object&gt;&lt;object type=&quot;3&quot; unique_id=&quot;10082&quot;&gt;&lt;property id=&quot;20148&quot; value=&quot;5&quot;/&gt;&lt;property id=&quot;20300&quot; value=&quot;Slide 82 - &amp;quot;Exercises&amp;quot;&quot;/&gt;&lt;property id=&quot;20307&quot; value=&quot;328&quot;/&gt;&lt;/object&gt;&lt;object type=&quot;3&quot; unique_id=&quot;10083&quot;&gt;&lt;property id=&quot;20148&quot; value=&quot;5&quot;/&gt;&lt;property id=&quot;20300&quot; value=&quot;Slide 83 - &amp;quot;Key Points&amp;quot;&quot;/&gt;&lt;property id=&quot;20307&quot; value=&quot;331&quot;/&gt;&lt;/object&gt;&lt;object type=&quot;3&quot; unique_id=&quot;11478&quot;&gt;&lt;property id=&quot;20148&quot; value=&quot;5&quot;/&gt;&lt;property id=&quot;20300&quot; value=&quot;Slide 33 - &amp;quot;Exercises&amp;quot;&quot;/&gt;&lt;property id=&quot;20307&quot; value=&quot;353&quot;/&gt;&lt;/object&gt;&lt;object type=&quot;3&quot; unique_id=&quot;11479&quot;&gt;&lt;property id=&quot;20148&quot; value=&quot;5&quot;/&gt;&lt;property id=&quot;20300&quot; value=&quot;Slide 35 - &amp;quot;Exercises&amp;quot;&quot;/&gt;&lt;property id=&quot;20307&quot; value=&quot;352&quot;/&gt;&lt;/object&gt;&lt;object type=&quot;3&quot; unique_id=&quot;13398&quot;&gt;&lt;property id=&quot;20148&quot; value=&quot;5&quot;/&gt;&lt;property id=&quot;20300&quot; value=&quot;Slide 38 - &amp;quot;Exercises&amp;quot;&quot;/&gt;&lt;property id=&quot;20307&quot; value=&quot;354&quot;/&gt;&lt;/object&gt;&lt;object type=&quot;3&quot; unique_id=&quot;13980&quot;&gt;&lt;property id=&quot;20148&quot; value=&quot;5&quot;/&gt;&lt;property id=&quot;20300&quot; value=&quot;Slide 41 - &amp;quot;Exercises&amp;quot;&quot;/&gt;&lt;property id=&quot;20307&quot; value=&quot;355&quot;/&gt;&lt;/object&gt;&lt;object type=&quot;3&quot; unique_id=&quot;14365&quot;&gt;&lt;property id=&quot;20148&quot; value=&quot;5&quot;/&gt;&lt;property id=&quot;20300&quot; value=&quot;Slide 40 - &amp;quot;Exercises&amp;quot;&quot;/&gt;&lt;property id=&quot;20307&quot; value=&quot;356&quot;/&gt;&lt;/object&gt;&lt;object type=&quot;3&quot; unique_id=&quot;14746&quot;&gt;&lt;property id=&quot;20148&quot; value=&quot;5&quot;/&gt;&lt;property id=&quot;20300&quot; value=&quot;Slide 42 - &amp;quot;Exercises&amp;quot;&quot;/&gt;&lt;property id=&quot;20307&quot; value=&quot;357&quot;/&gt;&lt;/object&gt;&lt;object type=&quot;3&quot; unique_id=&quot;14747&quot;&gt;&lt;property id=&quot;20148&quot; value=&quot;5&quot;/&gt;&lt;property id=&quot;20300&quot; value=&quot;Slide 43 - &amp;quot;Exercises&amp;quot;&quot;/&gt;&lt;property id=&quot;20307&quot; value=&quot;358&quot;/&gt;&lt;/object&gt;&lt;object type=&quot;3&quot; unique_id=&quot;15216&quot;&gt;&lt;property id=&quot;20148&quot; value=&quot;5&quot;/&gt;&lt;property id=&quot;20300&quot; value=&quot;Slide 45 - &amp;quot;Exercises&amp;quot;&quot;/&gt;&lt;property id=&quot;20307&quot; value=&quot;359&quot;/&gt;&lt;/object&gt;&lt;object type=&quot;3&quot; unique_id=&quot;15612&quot;&gt;&lt;property id=&quot;20148&quot; value=&quot;5&quot;/&gt;&lt;property id=&quot;20300&quot; value=&quot;Slide 44 - &amp;quot;Exercises&amp;quot;&quot;/&gt;&lt;property id=&quot;20307&quot; value=&quot;360&quot;/&gt;&lt;/object&gt;&lt;object type=&quot;3&quot; unique_id=&quot;16093&quot;&gt;&lt;property id=&quot;20148&quot; value=&quot;5&quot;/&gt;&lt;property id=&quot;20300&quot; value=&quot;Slide 47 - &amp;quot;Exercises&amp;quot;&quot;/&gt;&lt;property id=&quot;20307&quot; value=&quot;361&quot;/&gt;&lt;/object&gt;&lt;object type=&quot;3&quot; unique_id=&quot;16580&quot;&gt;&lt;property id=&quot;20148&quot; value=&quot;5&quot;/&gt;&lt;property id=&quot;20300&quot; value=&quot;Slide 46 - &amp;quot;Exercises&amp;quot;&quot;/&gt;&lt;property id=&quot;20307&quot; value=&quot;362&quot;/&gt;&lt;/object&gt;&lt;object type=&quot;3&quot; unique_id=&quot;16581&quot;&gt;&lt;property id=&quot;20148&quot; value=&quot;5&quot;/&gt;&lt;property id=&quot;20300&quot; value=&quot;Slide 48 - &amp;quot;Exercises&amp;quot;&quot;/&gt;&lt;property id=&quot;20307&quot; value=&quot;363&quot;/&gt;&lt;/object&gt;&lt;object type=&quot;3&quot; unique_id=&quot;16831&quot;&gt;&lt;property id=&quot;20148&quot; value=&quot;5&quot;/&gt;&lt;property id=&quot;20300&quot; value=&quot;Slide 49 - &amp;quot;Exercises&amp;quot;&quot;/&gt;&lt;property id=&quot;20307&quot; value=&quot;364&quot;/&gt;&lt;/object&gt;&lt;object type=&quot;3&quot; unique_id=&quot;17756&quot;&gt;&lt;property id=&quot;20148&quot; value=&quot;5&quot;/&gt;&lt;property id=&quot;20300&quot; value=&quot;Slide 36 - &amp;quot;Exercises&amp;quot;&quot;/&gt;&lt;property id=&quot;20307&quot; value=&quot;365&quot;/&gt;&lt;/object&gt;&lt;/object&gt;&lt;/object&gt;&lt;/database&gt;"/>
  <p:tag name="SECTOMILLISECCONVERTED" val="1"/>
</p:tagLst>
</file>

<file path=ppt/theme/theme1.xml><?xml version="1.0" encoding="utf-8"?>
<a:theme xmlns:a="http://schemas.openxmlformats.org/drawingml/2006/main" name="LSM template latest">
  <a:themeElements>
    <a:clrScheme name="LSM">
      <a:dk1>
        <a:srgbClr val="19171C"/>
      </a:dk1>
      <a:lt1>
        <a:sysClr val="window" lastClr="FFFFFF"/>
      </a:lt1>
      <a:dk2>
        <a:srgbClr val="666666"/>
      </a:dk2>
      <a:lt2>
        <a:srgbClr val="D2D2D2"/>
      </a:lt2>
      <a:accent1>
        <a:srgbClr val="9B810D"/>
      </a:accent1>
      <a:accent2>
        <a:srgbClr val="C3D8EF"/>
      </a:accent2>
      <a:accent3>
        <a:srgbClr val="000066"/>
      </a:accent3>
      <a:accent4>
        <a:srgbClr val="B9990F"/>
      </a:accent4>
      <a:accent5>
        <a:srgbClr val="005BD3"/>
      </a:accent5>
      <a:accent6>
        <a:srgbClr val="00349E"/>
      </a:accent6>
      <a:hlink>
        <a:srgbClr val="1684EA"/>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2">
          <a:schemeClr val="accent1"/>
        </a:fillRef>
        <a:effectRef idx="1">
          <a:schemeClr val="accent1"/>
        </a:effectRef>
        <a:fontRef idx="minor">
          <a:schemeClr val="dk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LSM template latest</Template>
  <TotalTime>10560</TotalTime>
  <Words>2090</Words>
  <Application>Microsoft Macintosh PowerPoint</Application>
  <PresentationFormat>Widescreen</PresentationFormat>
  <Paragraphs>271</Paragraphs>
  <Slides>34</Slides>
  <Notes>10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2" baseType="lpstr">
      <vt:lpstr>ＭＳ Ｐゴシック</vt:lpstr>
      <vt:lpstr>Arial</vt:lpstr>
      <vt:lpstr>Calibri</vt:lpstr>
      <vt:lpstr>Courier New</vt:lpstr>
      <vt:lpstr>Times New Roman</vt:lpstr>
      <vt:lpstr>Wingdings</vt:lpstr>
      <vt:lpstr>LSM template latest</vt:lpstr>
      <vt:lpstr>Photo Editor Photo</vt:lpstr>
      <vt:lpstr>Information Systems and IT Project Management </vt:lpstr>
      <vt:lpstr>Enterprise Systems in Organizations</vt:lpstr>
      <vt:lpstr>Management Pyramid with Information Requirements</vt:lpstr>
      <vt:lpstr>Information Silos and Systems Integration</vt:lpstr>
      <vt:lpstr>Information Systems</vt:lpstr>
      <vt:lpstr>Integrated Systems </vt:lpstr>
      <vt:lpstr>Business Processes and IS</vt:lpstr>
      <vt:lpstr>Business Processes</vt:lpstr>
      <vt:lpstr>The Order Fulfillment Process</vt:lpstr>
      <vt:lpstr>Info Systems Components</vt:lpstr>
      <vt:lpstr>Architecture</vt:lpstr>
      <vt:lpstr>Architecture</vt:lpstr>
      <vt:lpstr>Benefits of an Info System</vt:lpstr>
      <vt:lpstr>Limitations of an Info System</vt:lpstr>
      <vt:lpstr>PowerPoint Presentation</vt:lpstr>
      <vt:lpstr>Artificial Neural Networks</vt:lpstr>
      <vt:lpstr>Layers and Non-Linear Activation </vt:lpstr>
      <vt:lpstr>Model vs Human Interpretation</vt:lpstr>
      <vt:lpstr>Numerical Representation vs Human Interpretation</vt:lpstr>
      <vt:lpstr>Back Propagation</vt:lpstr>
      <vt:lpstr>SYSTEMS INTEGRATION</vt:lpstr>
      <vt:lpstr>Components of the Enterprise Systems Architecture</vt:lpstr>
      <vt:lpstr>Enterprise Systems Architecture (ESA) Model</vt:lpstr>
      <vt:lpstr>Functional Modules</vt:lpstr>
      <vt:lpstr>Overview of Modules</vt:lpstr>
      <vt:lpstr>Overview of Modules (Cont’d)</vt:lpstr>
      <vt:lpstr>IS Architecture</vt:lpstr>
      <vt:lpstr>Three-Tier Architecture</vt:lpstr>
      <vt:lpstr>Figure 3-4  A Three-Tier ERP Architecture</vt:lpstr>
      <vt:lpstr>4-Tiers = Web</vt:lpstr>
      <vt:lpstr>Benefits and Drawbacks</vt:lpstr>
      <vt:lpstr>Service-Oriented Architectures</vt:lpstr>
      <vt:lpstr>Benefits of Service-Oriented Architectures</vt:lpstr>
      <vt:lpstr>Drawbacks of Service-Oriented Architectures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Project Management</dc:title>
  <dc:creator>shoira</dc:creator>
  <cp:lastModifiedBy>Manuel Kolp</cp:lastModifiedBy>
  <cp:revision>99</cp:revision>
  <cp:lastPrinted>2010-09-03T09:17:57Z</cp:lastPrinted>
  <dcterms:created xsi:type="dcterms:W3CDTF">2013-01-14T18:08:06Z</dcterms:created>
  <dcterms:modified xsi:type="dcterms:W3CDTF">2026-09-17T08:29:53Z</dcterms:modified>
</cp:coreProperties>
</file>