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54.jpg" ContentType="image/jpeg"/>
  <Override PartName="/ppt/media/image55.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10" r:id="rId2"/>
    <p:sldMasterId id="2147483901" r:id="rId3"/>
    <p:sldMasterId id="2147483916" r:id="rId4"/>
  </p:sldMasterIdLst>
  <p:notesMasterIdLst>
    <p:notesMasterId r:id="rId37"/>
  </p:notesMasterIdLst>
  <p:handoutMasterIdLst>
    <p:handoutMasterId r:id="rId38"/>
  </p:handoutMasterIdLst>
  <p:sldIdLst>
    <p:sldId id="256" r:id="rId5"/>
    <p:sldId id="257" r:id="rId6"/>
    <p:sldId id="815" r:id="rId7"/>
    <p:sldId id="817" r:id="rId8"/>
    <p:sldId id="819" r:id="rId9"/>
    <p:sldId id="818" r:id="rId10"/>
    <p:sldId id="824" r:id="rId11"/>
    <p:sldId id="828" r:id="rId12"/>
    <p:sldId id="264" r:id="rId13"/>
    <p:sldId id="821" r:id="rId14"/>
    <p:sldId id="822" r:id="rId15"/>
    <p:sldId id="833" r:id="rId16"/>
    <p:sldId id="834" r:id="rId17"/>
    <p:sldId id="892" r:id="rId18"/>
    <p:sldId id="893" r:id="rId19"/>
    <p:sldId id="896" r:id="rId20"/>
    <p:sldId id="897" r:id="rId21"/>
    <p:sldId id="273" r:id="rId22"/>
    <p:sldId id="889" r:id="rId23"/>
    <p:sldId id="890" r:id="rId24"/>
    <p:sldId id="900" r:id="rId25"/>
    <p:sldId id="835" r:id="rId26"/>
    <p:sldId id="887" r:id="rId27"/>
    <p:sldId id="888" r:id="rId28"/>
    <p:sldId id="280" r:id="rId29"/>
    <p:sldId id="281" r:id="rId30"/>
    <p:sldId id="901" r:id="rId31"/>
    <p:sldId id="283" r:id="rId32"/>
    <p:sldId id="284" r:id="rId33"/>
    <p:sldId id="902" r:id="rId34"/>
    <p:sldId id="285" r:id="rId35"/>
    <p:sldId id="286" r:id="rId36"/>
  </p:sldIdLst>
  <p:sldSz cx="12192000" cy="6858000"/>
  <p:notesSz cx="6858000" cy="9144000"/>
  <p:defaultTextStyle>
    <a:defPPr>
      <a:defRPr lang="nl-B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294">
          <p15:clr>
            <a:srgbClr val="A4A3A4"/>
          </p15:clr>
        </p15:guide>
        <p15:guide id="2" pos="74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05E"/>
    <a:srgbClr val="00E668"/>
    <a:srgbClr val="86BCE5"/>
    <a:srgbClr val="1D8DB0"/>
    <a:srgbClr val="116E8A"/>
    <a:srgbClr val="147694"/>
    <a:srgbClr val="177E9D"/>
    <a:srgbClr val="0040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24" autoAdjust="0"/>
    <p:restoredTop sz="93281" autoAdjust="0"/>
  </p:normalViewPr>
  <p:slideViewPr>
    <p:cSldViewPr snapToObjects="1">
      <p:cViewPr varScale="1">
        <p:scale>
          <a:sx n="114" d="100"/>
          <a:sy n="114" d="100"/>
        </p:scale>
        <p:origin x="408" y="176"/>
      </p:cViewPr>
      <p:guideLst>
        <p:guide orient="horz" pos="3294"/>
        <p:guide pos="7469"/>
      </p:guideLst>
    </p:cSldViewPr>
  </p:slideViewPr>
  <p:outlineViewPr>
    <p:cViewPr>
      <p:scale>
        <a:sx n="33" d="100"/>
        <a:sy n="33" d="100"/>
      </p:scale>
      <p:origin x="0" y="0"/>
    </p:cViewPr>
  </p:outlineViewPr>
  <p:notesTextViewPr>
    <p:cViewPr>
      <p:scale>
        <a:sx n="1" d="1"/>
        <a:sy n="1" d="1"/>
      </p:scale>
      <p:origin x="0" y="0"/>
    </p:cViewPr>
  </p:notesTextViewPr>
  <p:notesViewPr>
    <p:cSldViewPr snapToObjects="1">
      <p:cViewPr varScale="1">
        <p:scale>
          <a:sx n="73" d="100"/>
          <a:sy n="73" d="100"/>
        </p:scale>
        <p:origin x="-2028" y="-9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000">
                <a:cs typeface="Arial" pitchFamily="34" charset="0"/>
              </a:defRPr>
            </a:lvl1pPr>
          </a:lstStyle>
          <a:p>
            <a:pPr>
              <a:defRPr/>
            </a:pPr>
            <a:endParaRPr lang="nl-BE"/>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000">
                <a:cs typeface="Arial" pitchFamily="34" charset="0"/>
              </a:defRPr>
            </a:lvl1pPr>
          </a:lstStyle>
          <a:p>
            <a:pPr>
              <a:defRPr/>
            </a:pPr>
            <a:fld id="{2002333C-7366-428C-AF1D-673E51B0F6FC}" type="datetimeFigureOut">
              <a:rPr lang="nl-BE"/>
              <a:pPr>
                <a:defRPr/>
              </a:pPr>
              <a:t>14/09/2026</a:t>
            </a:fld>
            <a:endParaRPr lang="nl-BE"/>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000">
                <a:cs typeface="Arial" pitchFamily="34" charset="0"/>
              </a:defRPr>
            </a:lvl1pPr>
          </a:lstStyle>
          <a:p>
            <a:pPr>
              <a:defRPr/>
            </a:pPr>
            <a:endParaRPr lang="nl-BE"/>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000">
                <a:latin typeface="+mn-lt"/>
              </a:defRPr>
            </a:lvl1pPr>
          </a:lstStyle>
          <a:p>
            <a:pPr>
              <a:defRPr/>
            </a:pPr>
            <a:fld id="{8B7BD01A-954F-459B-B2B1-6C1AC4E3C016}" type="slidenum">
              <a:rPr lang="nl-BE"/>
              <a:pPr>
                <a:defRPr/>
              </a:pPr>
              <a:t>‹#›</a:t>
            </a:fld>
            <a:endParaRPr lang="nl-BE"/>
          </a:p>
        </p:txBody>
      </p:sp>
    </p:spTree>
    <p:extLst>
      <p:ext uri="{BB962C8B-B14F-4D97-AF65-F5344CB8AC3E}">
        <p14:creationId xmlns:p14="http://schemas.microsoft.com/office/powerpoint/2010/main" val="3104689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000">
                <a:latin typeface="Arial" pitchFamily="34" charset="0"/>
                <a:cs typeface="Arial" pitchFamily="34" charset="0"/>
              </a:defRPr>
            </a:lvl1pPr>
          </a:lstStyle>
          <a:p>
            <a:pPr>
              <a:defRPr/>
            </a:pPr>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000">
                <a:latin typeface="Arial" pitchFamily="34" charset="0"/>
                <a:cs typeface="Arial" pitchFamily="34" charset="0"/>
              </a:defRPr>
            </a:lvl1pPr>
          </a:lstStyle>
          <a:p>
            <a:pPr>
              <a:defRPr/>
            </a:pPr>
            <a:fld id="{89EC6428-73D2-4D32-9767-3862D67B4274}" type="datetimeFigureOut">
              <a:rPr lang="nl-BE"/>
              <a:pPr>
                <a:defRPr/>
              </a:pPr>
              <a:t>14/09/2026</a:t>
            </a:fld>
            <a:endParaRPr lang="nl-BE"/>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nl-BE" noProof="0"/>
          </a:p>
        </p:txBody>
      </p:sp>
      <p:sp>
        <p:nvSpPr>
          <p:cNvPr id="5" name="Tijdelijke aanduiding voor notities 4"/>
          <p:cNvSpPr>
            <a:spLocks noGrp="1"/>
          </p:cNvSpPr>
          <p:nvPr>
            <p:ph type="body" sz="quarter" idx="3"/>
          </p:nvPr>
        </p:nvSpPr>
        <p:spPr>
          <a:xfrm>
            <a:off x="539750" y="4319588"/>
            <a:ext cx="5761038" cy="4140200"/>
          </a:xfrm>
          <a:prstGeom prst="rect">
            <a:avLst/>
          </a:prstGeom>
        </p:spPr>
        <p:txBody>
          <a:bodyPr vert="horz" lIns="91440" tIns="45720" rIns="91440" bIns="45720" rtlCol="0"/>
          <a:lstStyle/>
          <a:p>
            <a:pPr lvl="0"/>
            <a:r>
              <a:rPr lang="nl-NL" noProof="0" dirty="0"/>
              <a:t>Klik om de modelstijlen te bewerken</a:t>
            </a:r>
          </a:p>
          <a:p>
            <a:pPr lvl="1"/>
            <a:r>
              <a:rPr lang="nl-NL" noProof="0" dirty="0"/>
              <a:t>Tweede niveau</a:t>
            </a:r>
          </a:p>
          <a:p>
            <a:pPr lvl="2"/>
            <a:r>
              <a:rPr lang="nl-NL" noProof="0" dirty="0"/>
              <a:t>Derde niveau</a:t>
            </a:r>
          </a:p>
          <a:p>
            <a:pPr lvl="3"/>
            <a:r>
              <a:rPr lang="nl-NL" noProof="0" dirty="0"/>
              <a:t>Vierde niveau</a:t>
            </a:r>
          </a:p>
          <a:p>
            <a:pPr lvl="4"/>
            <a:r>
              <a:rPr lang="nl-NL" noProof="0" dirty="0"/>
              <a:t>Vijfde niveau</a:t>
            </a:r>
            <a:endParaRPr lang="nl-BE" noProof="0" dirty="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000">
                <a:latin typeface="Arial" pitchFamily="34" charset="0"/>
                <a:cs typeface="Arial" pitchFamily="34" charset="0"/>
              </a:defRPr>
            </a:lvl1pPr>
          </a:lstStyle>
          <a:p>
            <a:pPr>
              <a:defRPr/>
            </a:pPr>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000">
                <a:latin typeface="Arial" pitchFamily="34" charset="0"/>
                <a:cs typeface="Arial" pitchFamily="34" charset="0"/>
              </a:defRPr>
            </a:lvl1pPr>
          </a:lstStyle>
          <a:p>
            <a:pPr>
              <a:defRPr/>
            </a:pPr>
            <a:fld id="{01E0E1B3-C502-4717-89DA-7C243C16D63D}" type="slidenum">
              <a:rPr lang="nl-BE"/>
              <a:pPr>
                <a:defRPr/>
              </a:pPr>
              <a:t>‹#›</a:t>
            </a:fld>
            <a:endParaRPr lang="nl-BE"/>
          </a:p>
        </p:txBody>
      </p:sp>
    </p:spTree>
    <p:extLst>
      <p:ext uri="{BB962C8B-B14F-4D97-AF65-F5344CB8AC3E}">
        <p14:creationId xmlns:p14="http://schemas.microsoft.com/office/powerpoint/2010/main" val="28275085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2026 light refresh. Original course structure and visual identity retained.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spiral matters more than the sprint calendar. Iteration creates value when evidence changes the next decision. Output measures activity. Outcome measures change in the system.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Generative AI makes prototypes abundant. Scaling remains difficult because a useful solution must enter a real workflow, connect to data and systems, meet evaluation and control requirements, have a clear owner, and change how people work. Adoption therefore becomes the binding constraint for AI inclusion.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AI can contribute strongly to generation and evaluation. Humans remain responsible for purpose, constraints, acceptance criteria and consequential decisions. The loop improves when teams retain evidence and feed it into the next cycle.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pic>
        <p:nvPicPr>
          <p:cNvPr id="6" name="Afbeelding 1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404600" y="5797550"/>
            <a:ext cx="427038"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ctrTitle"/>
          </p:nvPr>
        </p:nvSpPr>
        <p:spPr>
          <a:xfrm>
            <a:off x="3094061" y="2088000"/>
            <a:ext cx="8737939" cy="18000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094061" y="4193675"/>
            <a:ext cx="8737939"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pic>
        <p:nvPicPr>
          <p:cNvPr id="17" name="Image 11" descr="UNamur.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9376" y="2090138"/>
            <a:ext cx="2470669" cy="273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24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rgbClr val="92D050"/>
                </a:solidFill>
              </a:defRPr>
            </a:lvl1pPr>
          </a:lstStyle>
          <a:p>
            <a:r>
              <a:rPr lang="nl-NL" dirty="0"/>
              <a:t>Klik om de stijl te bewerken</a:t>
            </a:r>
            <a:endParaRPr lang="nl-BE" dirty="0"/>
          </a:p>
        </p:txBody>
      </p:sp>
      <p:sp>
        <p:nvSpPr>
          <p:cNvPr id="6" name="Tijdelijke aanduiding voor tekst 2"/>
          <p:cNvSpPr>
            <a:spLocks noGrp="1"/>
          </p:cNvSpPr>
          <p:nvPr>
            <p:ph idx="1"/>
          </p:nvPr>
        </p:nvSpPr>
        <p:spPr>
          <a:xfrm>
            <a:off x="540000" y="1349999"/>
            <a:ext cx="11382000" cy="4428000"/>
          </a:xfrm>
          <a:prstGeom prst="rect">
            <a:avLst/>
          </a:prstGeom>
        </p:spPr>
        <p:txBody>
          <a:bodyPr rtlCol="0">
            <a:noAutofit/>
          </a:bodyPr>
          <a:lstStyle>
            <a:lvl1pP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p:txBody>
          <a:bodyPr/>
          <a:lstStyle>
            <a:lvl1pPr>
              <a:defRPr/>
            </a:lvl1pPr>
          </a:lstStyle>
          <a:p>
            <a:pPr>
              <a:defRPr/>
            </a:pPr>
            <a:fld id="{26BFB0B4-059D-4902-A1E9-B37980227A6F}" type="datetimeFigureOut">
              <a:rPr lang="nl-BE"/>
              <a:pPr>
                <a:defRPr/>
              </a:pPr>
              <a:t>14/09/2026</a:t>
            </a:fld>
            <a:endParaRPr lang="nl-BE" dirty="0"/>
          </a:p>
        </p:txBody>
      </p:sp>
      <p:sp>
        <p:nvSpPr>
          <p:cNvPr id="5"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7883A59F-E1E9-4918-8825-9D8B633A5ECD}" type="slidenum">
              <a:rPr lang="nl-BE"/>
              <a:pPr>
                <a:defRPr/>
              </a:pPr>
              <a:t>‹#›</a:t>
            </a:fld>
            <a:endParaRPr lang="nl-BE" dirty="0"/>
          </a:p>
        </p:txBody>
      </p:sp>
    </p:spTree>
    <p:extLst>
      <p:ext uri="{BB962C8B-B14F-4D97-AF65-F5344CB8AC3E}">
        <p14:creationId xmlns:p14="http://schemas.microsoft.com/office/powerpoint/2010/main" val="290489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grpSp>
        <p:nvGrpSpPr>
          <p:cNvPr id="13" name="Grouper 12"/>
          <p:cNvGrpSpPr>
            <a:grpSpLocks/>
          </p:cNvGrpSpPr>
          <p:nvPr userDrawn="1"/>
        </p:nvGrpSpPr>
        <p:grpSpPr bwMode="auto">
          <a:xfrm>
            <a:off x="10560496" y="5290807"/>
            <a:ext cx="1384300" cy="814388"/>
            <a:chOff x="6948948" y="5525435"/>
            <a:chExt cx="1384302" cy="813222"/>
          </a:xfrm>
        </p:grpSpPr>
        <p:sp>
          <p:nvSpPr>
            <p:cNvPr id="14" name="Processus 8"/>
            <p:cNvSpPr/>
            <p:nvPr userDrawn="1"/>
          </p:nvSpPr>
          <p:spPr>
            <a:xfrm>
              <a:off x="7298199" y="5525435"/>
              <a:ext cx="682626" cy="507273"/>
            </a:xfrm>
            <a:prstGeom prst="flowChartProcess">
              <a:avLst/>
            </a:prstGeom>
            <a:solidFill>
              <a:srgbClr val="55AB26"/>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r>
                <a:rPr lang="fr-FR" dirty="0">
                  <a:latin typeface="Verdana"/>
                  <a:cs typeface="Verdana"/>
                </a:rPr>
                <a:t>     </a:t>
              </a:r>
            </a:p>
          </p:txBody>
        </p:sp>
        <p:sp>
          <p:nvSpPr>
            <p:cNvPr id="15" name="Connecteur 10"/>
            <p:cNvSpPr/>
            <p:nvPr userDrawn="1"/>
          </p:nvSpPr>
          <p:spPr>
            <a:xfrm>
              <a:off x="6948948" y="5669691"/>
              <a:ext cx="1384302" cy="668966"/>
            </a:xfrm>
            <a:custGeom>
              <a:avLst/>
              <a:gdLst/>
              <a:ahLst/>
              <a:cxnLst/>
              <a:rect l="l" t="t" r="r" b="b"/>
              <a:pathLst>
                <a:path w="1384302" h="668657">
                  <a:moveTo>
                    <a:pt x="350838" y="0"/>
                  </a:moveTo>
                  <a:cubicBezTo>
                    <a:pt x="496159" y="0"/>
                    <a:pt x="620845" y="84197"/>
                    <a:pt x="674105" y="204193"/>
                  </a:cubicBezTo>
                  <a:lnTo>
                    <a:pt x="692151" y="259591"/>
                  </a:lnTo>
                  <a:lnTo>
                    <a:pt x="710197" y="204194"/>
                  </a:lnTo>
                  <a:cubicBezTo>
                    <a:pt x="763457" y="84198"/>
                    <a:pt x="888143" y="1"/>
                    <a:pt x="1033464" y="1"/>
                  </a:cubicBezTo>
                  <a:cubicBezTo>
                    <a:pt x="1227226" y="1"/>
                    <a:pt x="1384302" y="149685"/>
                    <a:pt x="1384302" y="334329"/>
                  </a:cubicBezTo>
                  <a:cubicBezTo>
                    <a:pt x="1384302" y="518973"/>
                    <a:pt x="1227226" y="668657"/>
                    <a:pt x="1033464" y="668657"/>
                  </a:cubicBezTo>
                  <a:cubicBezTo>
                    <a:pt x="888143" y="668657"/>
                    <a:pt x="763457" y="584460"/>
                    <a:pt x="710197" y="464465"/>
                  </a:cubicBezTo>
                  <a:lnTo>
                    <a:pt x="692151" y="409067"/>
                  </a:lnTo>
                  <a:lnTo>
                    <a:pt x="674105" y="464464"/>
                  </a:lnTo>
                  <a:cubicBezTo>
                    <a:pt x="620845" y="584459"/>
                    <a:pt x="496159" y="668656"/>
                    <a:pt x="350838" y="668656"/>
                  </a:cubicBezTo>
                  <a:cubicBezTo>
                    <a:pt x="157076" y="668656"/>
                    <a:pt x="0" y="518972"/>
                    <a:pt x="0" y="334328"/>
                  </a:cubicBezTo>
                  <a:cubicBezTo>
                    <a:pt x="0" y="149684"/>
                    <a:pt x="157076" y="0"/>
                    <a:pt x="35083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fr-FR">
                <a:latin typeface="Verdana"/>
                <a:cs typeface="Verdana"/>
              </a:endParaRPr>
            </a:p>
          </p:txBody>
        </p:sp>
      </p:grpSp>
      <p:sp>
        <p:nvSpPr>
          <p:cNvPr id="9" name="Titel 1"/>
          <p:cNvSpPr>
            <a:spLocks noGrp="1"/>
          </p:cNvSpPr>
          <p:nvPr>
            <p:ph type="ctrTitle"/>
          </p:nvPr>
        </p:nvSpPr>
        <p:spPr>
          <a:xfrm>
            <a:off x="3752712" y="2304000"/>
            <a:ext cx="8079288" cy="18002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752712" y="4419108"/>
            <a:ext cx="8079288"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pic>
        <p:nvPicPr>
          <p:cNvPr id="7" name="Image 4" descr="PICTOS_blanc.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709" y="263525"/>
            <a:ext cx="9144000" cy="54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1" descr="UNamur.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76520" y="5727854"/>
            <a:ext cx="95408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rocessus 6"/>
          <p:cNvSpPr/>
          <p:nvPr userDrawn="1"/>
        </p:nvSpPr>
        <p:spPr>
          <a:xfrm>
            <a:off x="0" y="0"/>
            <a:ext cx="12192000" cy="5435270"/>
          </a:xfrm>
          <a:prstGeom prst="flowChartProcess">
            <a:avLst/>
          </a:prstGeom>
          <a:solidFill>
            <a:srgbClr val="55AB26"/>
          </a:solidFill>
          <a:ln>
            <a:noFill/>
          </a:ln>
          <a:effectLst/>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r>
              <a:rPr lang="fr-FR" dirty="0">
                <a:latin typeface="Verdana"/>
                <a:cs typeface="Verdana"/>
              </a:rPr>
              <a:t>               </a:t>
            </a:r>
          </a:p>
        </p:txBody>
      </p:sp>
      <p:pic>
        <p:nvPicPr>
          <p:cNvPr id="12" name="Image 4" descr="PICTOS_blanc.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96092" y="0"/>
            <a:ext cx="9144000" cy="549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51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rgbClr val="52BDEC"/>
                </a:solidFill>
              </a:defRPr>
            </a:lvl1pPr>
          </a:lstStyle>
          <a:p>
            <a:r>
              <a:rPr lang="nl-NL"/>
              <a:t>Klik om de stijl te bewerken</a:t>
            </a:r>
            <a:endParaRPr lang="nl-BE" dirty="0"/>
          </a:p>
        </p:txBody>
      </p:sp>
      <p:sp>
        <p:nvSpPr>
          <p:cNvPr id="3" name="Tijdelijke aanduiding voor inhoud 2"/>
          <p:cNvSpPr>
            <a:spLocks noGrp="1"/>
          </p:cNvSpPr>
          <p:nvPr>
            <p:ph sz="half" idx="1"/>
          </p:nvPr>
        </p:nvSpPr>
        <p:spPr>
          <a:xfrm>
            <a:off x="540000" y="1350000"/>
            <a:ext cx="55648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447200" y="1350000"/>
            <a:ext cx="54748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datum 3"/>
          <p:cNvSpPr>
            <a:spLocks noGrp="1"/>
          </p:cNvSpPr>
          <p:nvPr>
            <p:ph type="dt" sz="half" idx="10"/>
          </p:nvPr>
        </p:nvSpPr>
        <p:spPr/>
        <p:txBody>
          <a:bodyPr/>
          <a:lstStyle>
            <a:lvl1pPr>
              <a:defRPr/>
            </a:lvl1pPr>
          </a:lstStyle>
          <a:p>
            <a:pPr>
              <a:defRPr/>
            </a:pPr>
            <a:fld id="{5B8D72DF-9E8A-4A82-896F-F51981F22B34}"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86E7A2F0-D3C6-4EDE-91C2-AFE2E83D3A8F}" type="slidenum">
              <a:rPr lang="nl-BE"/>
              <a:pPr>
                <a:defRPr/>
              </a:pPr>
              <a:t>‹#›</a:t>
            </a:fld>
            <a:endParaRPr lang="nl-BE" dirty="0"/>
          </a:p>
        </p:txBody>
      </p:sp>
    </p:spTree>
    <p:extLst>
      <p:ext uri="{BB962C8B-B14F-4D97-AF65-F5344CB8AC3E}">
        <p14:creationId xmlns:p14="http://schemas.microsoft.com/office/powerpoint/2010/main" val="206689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3" name="Tijdelijke aanduiding voor tekst 2"/>
          <p:cNvSpPr>
            <a:spLocks noGrp="1"/>
          </p:cNvSpPr>
          <p:nvPr>
            <p:ph type="body" idx="1"/>
          </p:nvPr>
        </p:nvSpPr>
        <p:spPr>
          <a:xfrm>
            <a:off x="540000" y="1350000"/>
            <a:ext cx="5566917"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540000" y="1991922"/>
            <a:ext cx="5566917"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432000" y="1350000"/>
            <a:ext cx="549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432000" y="1991922"/>
            <a:ext cx="54900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7" name="Tijdelijke aanduiding voor datum 3"/>
          <p:cNvSpPr>
            <a:spLocks noGrp="1"/>
          </p:cNvSpPr>
          <p:nvPr>
            <p:ph type="dt" sz="half" idx="10"/>
          </p:nvPr>
        </p:nvSpPr>
        <p:spPr/>
        <p:txBody>
          <a:bodyPr/>
          <a:lstStyle>
            <a:lvl1pPr>
              <a:defRPr/>
            </a:lvl1pPr>
          </a:lstStyle>
          <a:p>
            <a:pPr>
              <a:defRPr/>
            </a:pPr>
            <a:fld id="{83C36439-8CB6-4512-914F-CCDEE2FC8BE3}" type="datetimeFigureOut">
              <a:rPr lang="nl-BE"/>
              <a:pPr>
                <a:defRPr/>
              </a:pPr>
              <a:t>14/09/2026</a:t>
            </a:fld>
            <a:endParaRPr lang="nl-BE" dirty="0"/>
          </a:p>
        </p:txBody>
      </p:sp>
      <p:sp>
        <p:nvSpPr>
          <p:cNvPr id="8" name="Tijdelijke aanduiding voor voettekst 4"/>
          <p:cNvSpPr>
            <a:spLocks noGrp="1"/>
          </p:cNvSpPr>
          <p:nvPr>
            <p:ph type="ftr" sz="quarter" idx="11"/>
          </p:nvPr>
        </p:nvSpPr>
        <p:spPr/>
        <p:txBody>
          <a:bodyPr/>
          <a:lstStyle>
            <a:lvl1pPr>
              <a:defRPr/>
            </a:lvl1pPr>
          </a:lstStyle>
          <a:p>
            <a:pPr>
              <a:defRPr/>
            </a:pPr>
            <a:endParaRPr lang="nl-BE"/>
          </a:p>
        </p:txBody>
      </p:sp>
      <p:sp>
        <p:nvSpPr>
          <p:cNvPr id="9" name="Tijdelijke aanduiding voor dianummer 5"/>
          <p:cNvSpPr>
            <a:spLocks noGrp="1"/>
          </p:cNvSpPr>
          <p:nvPr>
            <p:ph type="sldNum" sz="quarter" idx="12"/>
          </p:nvPr>
        </p:nvSpPr>
        <p:spPr/>
        <p:txBody>
          <a:bodyPr/>
          <a:lstStyle>
            <a:lvl1pPr>
              <a:defRPr/>
            </a:lvl1pPr>
          </a:lstStyle>
          <a:p>
            <a:pPr>
              <a:defRPr/>
            </a:pPr>
            <a:fld id="{ADCB265E-F264-406A-86E8-A25DEFE9CDD7}" type="slidenum">
              <a:rPr lang="nl-BE"/>
              <a:pPr>
                <a:defRPr/>
              </a:pPr>
              <a:t>‹#›</a:t>
            </a:fld>
            <a:endParaRPr lang="nl-BE" dirty="0"/>
          </a:p>
        </p:txBody>
      </p:sp>
    </p:spTree>
    <p:extLst>
      <p:ext uri="{BB962C8B-B14F-4D97-AF65-F5344CB8AC3E}">
        <p14:creationId xmlns:p14="http://schemas.microsoft.com/office/powerpoint/2010/main" val="222923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3" name="Tijdelijke aanduiding voor datum 3"/>
          <p:cNvSpPr>
            <a:spLocks noGrp="1"/>
          </p:cNvSpPr>
          <p:nvPr>
            <p:ph type="dt" sz="half" idx="10"/>
          </p:nvPr>
        </p:nvSpPr>
        <p:spPr/>
        <p:txBody>
          <a:bodyPr/>
          <a:lstStyle>
            <a:lvl1pPr>
              <a:defRPr/>
            </a:lvl1pPr>
          </a:lstStyle>
          <a:p>
            <a:pPr>
              <a:defRPr/>
            </a:pPr>
            <a:fld id="{9AE8BA65-BB9B-4B11-8A6A-7E01883C24E6}" type="datetimeFigureOut">
              <a:rPr lang="nl-BE"/>
              <a:pPr>
                <a:defRPr/>
              </a:pPr>
              <a:t>14/09/2026</a:t>
            </a:fld>
            <a:endParaRPr lang="nl-BE" dirty="0"/>
          </a:p>
        </p:txBody>
      </p:sp>
      <p:sp>
        <p:nvSpPr>
          <p:cNvPr id="4" name="Tijdelijke aanduiding voor voettekst 4"/>
          <p:cNvSpPr>
            <a:spLocks noGrp="1"/>
          </p:cNvSpPr>
          <p:nvPr>
            <p:ph type="ftr" sz="quarter" idx="11"/>
          </p:nvPr>
        </p:nvSpPr>
        <p:spPr/>
        <p:txBody>
          <a:bodyPr/>
          <a:lstStyle>
            <a:lvl1pPr>
              <a:defRPr/>
            </a:lvl1pPr>
          </a:lstStyle>
          <a:p>
            <a:pPr>
              <a:defRPr/>
            </a:pPr>
            <a:endParaRPr lang="nl-BE"/>
          </a:p>
        </p:txBody>
      </p:sp>
      <p:sp>
        <p:nvSpPr>
          <p:cNvPr id="5" name="Tijdelijke aanduiding voor dianummer 5"/>
          <p:cNvSpPr>
            <a:spLocks noGrp="1"/>
          </p:cNvSpPr>
          <p:nvPr>
            <p:ph type="sldNum" sz="quarter" idx="12"/>
          </p:nvPr>
        </p:nvSpPr>
        <p:spPr/>
        <p:txBody>
          <a:bodyPr/>
          <a:lstStyle>
            <a:lvl1pPr>
              <a:defRPr/>
            </a:lvl1pPr>
          </a:lstStyle>
          <a:p>
            <a:pPr>
              <a:defRPr/>
            </a:pPr>
            <a:fld id="{9AA3DB87-1E63-441F-A456-1A23A9E96364}" type="slidenum">
              <a:rPr lang="nl-BE"/>
              <a:pPr>
                <a:defRPr/>
              </a:pPr>
              <a:t>‹#›</a:t>
            </a:fld>
            <a:endParaRPr lang="nl-BE" dirty="0"/>
          </a:p>
        </p:txBody>
      </p:sp>
    </p:spTree>
    <p:extLst>
      <p:ext uri="{BB962C8B-B14F-4D97-AF65-F5344CB8AC3E}">
        <p14:creationId xmlns:p14="http://schemas.microsoft.com/office/powerpoint/2010/main" val="2839295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17A7769A-21B7-4227-AFA5-EBAEDB360136}" type="datetimeFigureOut">
              <a:rPr lang="nl-BE"/>
              <a:pPr>
                <a:defRPr/>
              </a:pPr>
              <a:t>14/09/2026</a:t>
            </a:fld>
            <a:endParaRPr lang="nl-BE" dirty="0"/>
          </a:p>
        </p:txBody>
      </p:sp>
      <p:sp>
        <p:nvSpPr>
          <p:cNvPr id="3" name="Tijdelijke aanduiding voor voettekst 4"/>
          <p:cNvSpPr>
            <a:spLocks noGrp="1"/>
          </p:cNvSpPr>
          <p:nvPr>
            <p:ph type="ftr" sz="quarter" idx="11"/>
          </p:nvPr>
        </p:nvSpPr>
        <p:spPr/>
        <p:txBody>
          <a:bodyPr/>
          <a:lstStyle>
            <a:lvl1pPr>
              <a:defRPr/>
            </a:lvl1pPr>
          </a:lstStyle>
          <a:p>
            <a:pPr>
              <a:defRPr/>
            </a:pPr>
            <a:endParaRPr lang="nl-BE"/>
          </a:p>
        </p:txBody>
      </p:sp>
      <p:sp>
        <p:nvSpPr>
          <p:cNvPr id="4" name="Tijdelijke aanduiding voor dianummer 5"/>
          <p:cNvSpPr>
            <a:spLocks noGrp="1"/>
          </p:cNvSpPr>
          <p:nvPr>
            <p:ph type="sldNum" sz="quarter" idx="12"/>
          </p:nvPr>
        </p:nvSpPr>
        <p:spPr/>
        <p:txBody>
          <a:bodyPr/>
          <a:lstStyle>
            <a:lvl1pPr>
              <a:defRPr/>
            </a:lvl1pPr>
          </a:lstStyle>
          <a:p>
            <a:pPr>
              <a:defRPr/>
            </a:pPr>
            <a:fld id="{54DC439E-CB4F-420A-A10F-1C6179D8549E}" type="slidenum">
              <a:rPr lang="nl-BE"/>
              <a:pPr>
                <a:defRPr/>
              </a:pPr>
              <a:t>‹#›</a:t>
            </a:fld>
            <a:endParaRPr lang="nl-BE" dirty="0"/>
          </a:p>
        </p:txBody>
      </p:sp>
    </p:spTree>
    <p:extLst>
      <p:ext uri="{BB962C8B-B14F-4D97-AF65-F5344CB8AC3E}">
        <p14:creationId xmlns:p14="http://schemas.microsoft.com/office/powerpoint/2010/main" val="2777609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40598" y="540000"/>
            <a:ext cx="4190487" cy="895100"/>
          </a:xfrm>
        </p:spPr>
        <p:txBody>
          <a:bodyPr anchor="t"/>
          <a:lstStyle>
            <a:lvl1pPr algn="l">
              <a:defRPr sz="2000" b="1"/>
            </a:lvl1pPr>
          </a:lstStyle>
          <a:p>
            <a:r>
              <a:rPr lang="nl-NL"/>
              <a:t>Klik om de stijl te bewerken</a:t>
            </a:r>
            <a:endParaRPr lang="nl-BE" dirty="0"/>
          </a:p>
        </p:txBody>
      </p:sp>
      <p:sp>
        <p:nvSpPr>
          <p:cNvPr id="3" name="Tijdelijke aanduiding voor inhoud 2"/>
          <p:cNvSpPr>
            <a:spLocks noGrp="1"/>
          </p:cNvSpPr>
          <p:nvPr>
            <p:ph idx="1"/>
          </p:nvPr>
        </p:nvSpPr>
        <p:spPr>
          <a:xfrm>
            <a:off x="5015878" y="540000"/>
            <a:ext cx="691276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540000" y="1435101"/>
            <a:ext cx="4190487"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38BB7499-8953-49C5-B542-27C046040083}"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E6BB961C-6584-4524-A52A-76C6E46FEAE6}" type="slidenum">
              <a:rPr lang="nl-BE"/>
              <a:pPr>
                <a:defRPr/>
              </a:pPr>
              <a:t>‹#›</a:t>
            </a:fld>
            <a:endParaRPr lang="nl-BE" dirty="0"/>
          </a:p>
        </p:txBody>
      </p:sp>
    </p:spTree>
    <p:extLst>
      <p:ext uri="{BB962C8B-B14F-4D97-AF65-F5344CB8AC3E}">
        <p14:creationId xmlns:p14="http://schemas.microsoft.com/office/powerpoint/2010/main" val="124940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40000" y="4788000"/>
            <a:ext cx="11388648" cy="540000"/>
          </a:xfrm>
        </p:spPr>
        <p:txBody>
          <a:bodyPr anchor="t">
            <a:noAutofit/>
          </a:bodyPr>
          <a:lstStyle>
            <a:lvl1pPr algn="l">
              <a:defRPr sz="2000" b="1"/>
            </a:lvl1pPr>
          </a:lstStyle>
          <a:p>
            <a:r>
              <a:rPr lang="nl-NL"/>
              <a:t>Klik om de stijl te bewerken</a:t>
            </a:r>
            <a:endParaRPr lang="nl-BE" dirty="0"/>
          </a:p>
        </p:txBody>
      </p:sp>
      <p:sp>
        <p:nvSpPr>
          <p:cNvPr id="3" name="Tijdelijke aanduiding voor afbeelding 2"/>
          <p:cNvSpPr>
            <a:spLocks noGrp="1"/>
          </p:cNvSpPr>
          <p:nvPr>
            <p:ph type="pic" idx="1"/>
          </p:nvPr>
        </p:nvSpPr>
        <p:spPr>
          <a:xfrm>
            <a:off x="540000" y="540000"/>
            <a:ext cx="11388648"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nl-BE" noProof="0" dirty="0"/>
          </a:p>
        </p:txBody>
      </p:sp>
      <p:sp>
        <p:nvSpPr>
          <p:cNvPr id="4" name="Tijdelijke aanduiding voor tekst 3"/>
          <p:cNvSpPr>
            <a:spLocks noGrp="1"/>
          </p:cNvSpPr>
          <p:nvPr>
            <p:ph type="body" sz="half" idx="2"/>
          </p:nvPr>
        </p:nvSpPr>
        <p:spPr>
          <a:xfrm>
            <a:off x="540000" y="5445224"/>
            <a:ext cx="11388648"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446D4EBB-3513-4796-9A69-62036738A734}"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253BC53E-82C2-49A4-85EE-97304655F65C}" type="slidenum">
              <a:rPr lang="nl-BE"/>
              <a:pPr>
                <a:defRPr/>
              </a:pPr>
              <a:t>‹#›</a:t>
            </a:fld>
            <a:endParaRPr lang="nl-BE" dirty="0"/>
          </a:p>
        </p:txBody>
      </p:sp>
    </p:spTree>
    <p:extLst>
      <p:ext uri="{BB962C8B-B14F-4D97-AF65-F5344CB8AC3E}">
        <p14:creationId xmlns:p14="http://schemas.microsoft.com/office/powerpoint/2010/main" val="1441072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lstStyle>
            <a:lvl1pPr>
              <a:defRPr sz="3600">
                <a:solidFill>
                  <a:srgbClr val="92D050"/>
                </a:solidFill>
              </a:defRPr>
            </a:lvl1pPr>
          </a:lstStyle>
          <a:p>
            <a:r>
              <a:rPr lang="nl-NL" dirty="0"/>
              <a:t>Klik om de stijl te bewerken</a:t>
            </a:r>
            <a:endParaRPr lang="fr-BE" dirty="0"/>
          </a:p>
        </p:txBody>
      </p:sp>
      <p:sp>
        <p:nvSpPr>
          <p:cNvPr id="3" name="Espace réservé du contenu 2"/>
          <p:cNvSpPr>
            <a:spLocks noGrp="1"/>
          </p:cNvSpPr>
          <p:nvPr>
            <p:ph idx="1"/>
          </p:nvPr>
        </p:nvSpPr>
        <p:spPr>
          <a:xfrm>
            <a:off x="609600" y="1772816"/>
            <a:ext cx="10972800" cy="4176464"/>
          </a:xfrm>
          <a:noFill/>
          <a:ln>
            <a:noFill/>
          </a:ln>
          <a:effectLst/>
        </p:spPr>
        <p:style>
          <a:lnRef idx="1">
            <a:schemeClr val="dk1"/>
          </a:lnRef>
          <a:fillRef idx="2">
            <a:schemeClr val="dk1"/>
          </a:fillRef>
          <a:effectRef idx="1">
            <a:schemeClr val="dk1"/>
          </a:effectRef>
          <a:fontRef idx="minor">
            <a:schemeClr val="dk1"/>
          </a:fontRef>
        </p:style>
        <p:txBody>
          <a:bodyPr>
            <a:normAutofit/>
          </a:bodyPr>
          <a:lstStyle>
            <a:lvl1pPr>
              <a:defRPr lang="fr-FR" sz="2400" dirty="0" smtClean="0"/>
            </a:lvl1pPr>
            <a:lvl2pPr>
              <a:defRPr lang="fr-FR" sz="2400" dirty="0" smtClean="0"/>
            </a:lvl2pPr>
            <a:lvl3pPr>
              <a:defRPr lang="fr-FR" sz="2000" dirty="0" smtClean="0"/>
            </a:lvl3pPr>
            <a:lvl4pPr>
              <a:defRPr lang="fr-FR" sz="1800" dirty="0" smtClean="0"/>
            </a:lvl4pPr>
            <a:lvl5pPr>
              <a:defRPr lang="fr-BE" sz="18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4" name="Espace réservé de la date 3"/>
          <p:cNvSpPr>
            <a:spLocks noGrp="1"/>
          </p:cNvSpPr>
          <p:nvPr>
            <p:ph type="dt" sz="half" idx="10"/>
          </p:nvPr>
        </p:nvSpPr>
        <p:spPr/>
        <p:txBody>
          <a:bodyPr/>
          <a:lstStyle>
            <a:lvl1pPr>
              <a:defRPr smtClean="0"/>
            </a:lvl1pPr>
          </a:lstStyle>
          <a:p>
            <a:pPr>
              <a:defRPr/>
            </a:pPr>
            <a:fld id="{68D2082C-6F25-41B5-AA77-A075AF0AE1F8}" type="datetime1">
              <a:rPr lang="fr-BE"/>
              <a:pPr>
                <a:defRPr/>
              </a:pPr>
              <a:t>14/09/26</a:t>
            </a:fld>
            <a:endParaRPr lang="fr-BE" dirty="0"/>
          </a:p>
        </p:txBody>
      </p:sp>
      <p:sp>
        <p:nvSpPr>
          <p:cNvPr id="5" name="Espace réservé du pied de page 4"/>
          <p:cNvSpPr>
            <a:spLocks noGrp="1"/>
          </p:cNvSpPr>
          <p:nvPr>
            <p:ph type="ftr" sz="quarter" idx="11"/>
          </p:nvPr>
        </p:nvSpPr>
        <p:spPr/>
        <p:txBody>
          <a:bodyPr/>
          <a:lstStyle>
            <a:lvl1pPr>
              <a:defRPr dirty="0"/>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smtClean="0"/>
            </a:lvl1pPr>
          </a:lstStyle>
          <a:p>
            <a:pPr>
              <a:defRPr/>
            </a:pPr>
            <a:fld id="{1C001461-0E39-4798-8C6B-BCD6554A3C8E}" type="slidenum">
              <a:rPr lang="fr-BE"/>
              <a:pPr>
                <a:defRPr/>
              </a:pPr>
              <a:t>‹#›</a:t>
            </a:fld>
            <a:endParaRPr lang="fr-BE" dirty="0"/>
          </a:p>
        </p:txBody>
      </p:sp>
    </p:spTree>
    <p:extLst>
      <p:ext uri="{BB962C8B-B14F-4D97-AF65-F5344CB8AC3E}">
        <p14:creationId xmlns:p14="http://schemas.microsoft.com/office/powerpoint/2010/main" val="4267703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1" y="115889"/>
            <a:ext cx="11425767" cy="936625"/>
          </a:xfrm>
        </p:spPr>
        <p:txBody>
          <a:bodyPr/>
          <a:lstStyle/>
          <a:p>
            <a:r>
              <a:rPr lang="en-US"/>
              <a:t>Click to edit Master title style</a:t>
            </a:r>
          </a:p>
        </p:txBody>
      </p:sp>
      <p:sp>
        <p:nvSpPr>
          <p:cNvPr id="3" name="Text Placeholder 2"/>
          <p:cNvSpPr>
            <a:spLocks noGrp="1"/>
          </p:cNvSpPr>
          <p:nvPr>
            <p:ph type="body" sz="half" idx="1"/>
          </p:nvPr>
        </p:nvSpPr>
        <p:spPr>
          <a:xfrm>
            <a:off x="431800" y="1268413"/>
            <a:ext cx="5418667" cy="5040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53667" y="1268413"/>
            <a:ext cx="5418667" cy="5040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2DF55551-7756-44BC-9D9F-E8279B39A03E}" type="slidenum">
              <a:rPr lang="en-US"/>
              <a:pPr>
                <a:defRPr/>
              </a:pPr>
              <a:t>‹#›</a:t>
            </a:fld>
            <a:endParaRPr lang="en-US" sz="1400">
              <a:latin typeface="Times" pitchFamily="18" charset="0"/>
            </a:endParaRPr>
          </a:p>
        </p:txBody>
      </p:sp>
    </p:spTree>
    <p:extLst>
      <p:ext uri="{BB962C8B-B14F-4D97-AF65-F5344CB8AC3E}">
        <p14:creationId xmlns:p14="http://schemas.microsoft.com/office/powerpoint/2010/main" val="2760260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1" y="115889"/>
            <a:ext cx="11425767" cy="936625"/>
          </a:xfrm>
        </p:spPr>
        <p:txBody>
          <a:bodyPr/>
          <a:lstStyle/>
          <a:p>
            <a:r>
              <a:rPr lang="en-US"/>
              <a:t>Click to edit Master title style</a:t>
            </a:r>
          </a:p>
        </p:txBody>
      </p:sp>
      <p:sp>
        <p:nvSpPr>
          <p:cNvPr id="3" name="Table Placeholder 2"/>
          <p:cNvSpPr>
            <a:spLocks noGrp="1"/>
          </p:cNvSpPr>
          <p:nvPr>
            <p:ph type="tbl" idx="1"/>
          </p:nvPr>
        </p:nvSpPr>
        <p:spPr>
          <a:xfrm>
            <a:off x="431800" y="1268413"/>
            <a:ext cx="11040533" cy="5040312"/>
          </a:xfrm>
        </p:spPr>
        <p:txBody>
          <a:bodyPr/>
          <a:lstStyle/>
          <a:p>
            <a:pPr lvl="0"/>
            <a:endParaRPr lang="en-US" noProof="0"/>
          </a:p>
        </p:txBody>
      </p:sp>
      <p:sp>
        <p:nvSpPr>
          <p:cNvPr id="4" name="Footer Placeholder 3"/>
          <p:cNvSpPr>
            <a:spLocks noGrp="1"/>
          </p:cNvSpPr>
          <p:nvPr>
            <p:ph type="ftr" sz="quarter" idx="10"/>
          </p:nvPr>
        </p:nvSpPr>
        <p:spPr/>
        <p:txBody>
          <a:bodyPr/>
          <a:lstStyle>
            <a:lvl1pPr>
              <a:defRPr/>
            </a:lvl1pPr>
          </a:lstStyle>
          <a:p>
            <a:pPr>
              <a:defRPr/>
            </a:pPr>
            <a:endParaRPr lang="en-US"/>
          </a:p>
        </p:txBody>
      </p:sp>
      <p:sp>
        <p:nvSpPr>
          <p:cNvPr id="5" name="Slide Number Placeholder 4"/>
          <p:cNvSpPr>
            <a:spLocks noGrp="1"/>
          </p:cNvSpPr>
          <p:nvPr>
            <p:ph type="sldNum" sz="quarter" idx="11"/>
          </p:nvPr>
        </p:nvSpPr>
        <p:spPr/>
        <p:txBody>
          <a:bodyPr/>
          <a:lstStyle>
            <a:lvl1pPr>
              <a:defRPr/>
            </a:lvl1pPr>
          </a:lstStyle>
          <a:p>
            <a:pPr>
              <a:defRPr/>
            </a:pPr>
            <a:fld id="{33671DDC-5B0F-4216-A630-620A0914EF80}" type="slidenum">
              <a:rPr lang="en-US"/>
              <a:pPr>
                <a:defRPr/>
              </a:pPr>
              <a:t>‹#›</a:t>
            </a:fld>
            <a:endParaRPr lang="en-US" sz="1400">
              <a:latin typeface="Times" pitchFamily="18" charset="0"/>
            </a:endParaRPr>
          </a:p>
        </p:txBody>
      </p:sp>
    </p:spTree>
    <p:extLst>
      <p:ext uri="{BB962C8B-B14F-4D97-AF65-F5344CB8AC3E}">
        <p14:creationId xmlns:p14="http://schemas.microsoft.com/office/powerpoint/2010/main" val="1026900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31801" y="115889"/>
            <a:ext cx="11425767" cy="936625"/>
          </a:xfrm>
        </p:spPr>
        <p:txBody>
          <a:bodyPr/>
          <a:lstStyle/>
          <a:p>
            <a:r>
              <a:rPr lang="en-US"/>
              <a:t>Click to edit Master title style</a:t>
            </a:r>
          </a:p>
        </p:txBody>
      </p:sp>
      <p:sp>
        <p:nvSpPr>
          <p:cNvPr id="3" name="Content Placeholder 2"/>
          <p:cNvSpPr>
            <a:spLocks noGrp="1"/>
          </p:cNvSpPr>
          <p:nvPr>
            <p:ph sz="half" idx="1"/>
          </p:nvPr>
        </p:nvSpPr>
        <p:spPr>
          <a:xfrm>
            <a:off x="431800" y="1268413"/>
            <a:ext cx="11040533" cy="244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31800" y="3863975"/>
            <a:ext cx="11040533" cy="2444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765A8A1E-1965-4ED2-B290-AA5890622589}" type="slidenum">
              <a:rPr lang="en-US"/>
              <a:pPr>
                <a:defRPr/>
              </a:pPr>
              <a:t>‹#›</a:t>
            </a:fld>
            <a:endParaRPr lang="en-US" sz="1400">
              <a:latin typeface="Times" pitchFamily="18" charset="0"/>
            </a:endParaRPr>
          </a:p>
        </p:txBody>
      </p:sp>
    </p:spTree>
    <p:extLst>
      <p:ext uri="{BB962C8B-B14F-4D97-AF65-F5344CB8AC3E}">
        <p14:creationId xmlns:p14="http://schemas.microsoft.com/office/powerpoint/2010/main" val="2887485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061884" y="2068082"/>
            <a:ext cx="11130115" cy="4789918"/>
          </a:xfrm>
          <a:prstGeom prst="rect">
            <a:avLst/>
          </a:prstGeom>
        </p:spPr>
        <p:txBody>
          <a:bodyPr/>
          <a:lstStyle/>
          <a:p>
            <a:endParaRPr lang="fr-BE" dirty="0"/>
          </a:p>
        </p:txBody>
      </p:sp>
      <p:sp>
        <p:nvSpPr>
          <p:cNvPr id="6" name="Espace réservé du texte 19"/>
          <p:cNvSpPr>
            <a:spLocks noGrp="1"/>
          </p:cNvSpPr>
          <p:nvPr>
            <p:ph type="body" sz="quarter" idx="13"/>
          </p:nvPr>
        </p:nvSpPr>
        <p:spPr>
          <a:xfrm>
            <a:off x="2159563" y="4869160"/>
            <a:ext cx="6576731" cy="1548172"/>
          </a:xfrm>
          <a:prstGeom prst="rect">
            <a:avLst/>
          </a:prstGeom>
          <a:solidFill>
            <a:srgbClr val="9B800D">
              <a:alpha val="78824"/>
            </a:srgbClr>
          </a:solidFill>
        </p:spPr>
        <p:txBody>
          <a:bodyPr/>
          <a:lstStyle>
            <a:lvl1pPr marL="0" indent="0" algn="l">
              <a:buNone/>
              <a:tabLst>
                <a:tab pos="179388" algn="l"/>
              </a:tabLst>
              <a:defRPr sz="2800" b="1" baseline="0">
                <a:ln>
                  <a:noFill/>
                </a:ln>
                <a:noFill/>
                <a:latin typeface="Arial" panose="020B0604020202020204" pitchFamily="34" charset="0"/>
                <a:cs typeface="Arial" panose="020B0604020202020204" pitchFamily="34" charset="0"/>
              </a:defRPr>
            </a:lvl1pPr>
          </a:lstStyle>
          <a:p>
            <a:pPr lvl="0"/>
            <a:endParaRPr lang="fr-BE" dirty="0"/>
          </a:p>
        </p:txBody>
      </p:sp>
      <p:sp>
        <p:nvSpPr>
          <p:cNvPr id="9" name="Espace réservé du texte 19"/>
          <p:cNvSpPr>
            <a:spLocks noGrp="1"/>
          </p:cNvSpPr>
          <p:nvPr>
            <p:ph type="body" sz="quarter" idx="11" hasCustomPrompt="1"/>
          </p:nvPr>
        </p:nvSpPr>
        <p:spPr>
          <a:xfrm>
            <a:off x="2256003" y="5096487"/>
            <a:ext cx="6255608"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11" name="Espace réservé du texte 19"/>
          <p:cNvSpPr>
            <a:spLocks noGrp="1"/>
          </p:cNvSpPr>
          <p:nvPr>
            <p:ph type="body" sz="quarter" idx="12" hasCustomPrompt="1"/>
          </p:nvPr>
        </p:nvSpPr>
        <p:spPr>
          <a:xfrm>
            <a:off x="2256003" y="5539714"/>
            <a:ext cx="6255608"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Tree>
    <p:extLst>
      <p:ext uri="{BB962C8B-B14F-4D97-AF65-F5344CB8AC3E}">
        <p14:creationId xmlns:p14="http://schemas.microsoft.com/office/powerpoint/2010/main" val="2135762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4" name="Rechthoek 11"/>
          <p:cNvSpPr/>
          <p:nvPr userDrawn="1"/>
        </p:nvSpPr>
        <p:spPr>
          <a:xfrm>
            <a:off x="0" y="647700"/>
            <a:ext cx="12192000" cy="6227763"/>
          </a:xfrm>
          <a:prstGeom prst="rect">
            <a:avLst/>
          </a:prstGeom>
          <a:solidFill>
            <a:srgbClr val="1D8D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BE"/>
          </a:p>
        </p:txBody>
      </p:sp>
      <p:pic>
        <p:nvPicPr>
          <p:cNvPr id="5" name="Afbeelding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6575" y="1800225"/>
            <a:ext cx="1838325"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2"/>
          <p:cNvPicPr>
            <a:picLocks/>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363" y="360363"/>
            <a:ext cx="201453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10"/>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04600" y="5795963"/>
            <a:ext cx="4270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ctrTitle"/>
          </p:nvPr>
        </p:nvSpPr>
        <p:spPr>
          <a:xfrm>
            <a:off x="3094732" y="2088000"/>
            <a:ext cx="8737268" cy="18000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094732" y="4193675"/>
            <a:ext cx="8737268"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spTree>
    <p:extLst>
      <p:ext uri="{BB962C8B-B14F-4D97-AF65-F5344CB8AC3E}">
        <p14:creationId xmlns:p14="http://schemas.microsoft.com/office/powerpoint/2010/main" val="1664279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rgbClr val="52BDEC"/>
                </a:solidFill>
              </a:defRPr>
            </a:lvl1pPr>
          </a:lstStyle>
          <a:p>
            <a:r>
              <a:rPr lang="nl-NL"/>
              <a:t>Klik om de stijl te bewerken</a:t>
            </a:r>
            <a:endParaRPr lang="nl-BE" dirty="0"/>
          </a:p>
        </p:txBody>
      </p:sp>
      <p:sp>
        <p:nvSpPr>
          <p:cNvPr id="6" name="Tijdelijke aanduiding voor tekst 2"/>
          <p:cNvSpPr>
            <a:spLocks noGrp="1"/>
          </p:cNvSpPr>
          <p:nvPr>
            <p:ph idx="1"/>
          </p:nvPr>
        </p:nvSpPr>
        <p:spPr>
          <a:xfrm>
            <a:off x="540000" y="1349999"/>
            <a:ext cx="11382000" cy="4428000"/>
          </a:xfrm>
          <a:prstGeom prst="rect">
            <a:avLst/>
          </a:prstGeom>
        </p:spPr>
        <p:txBody>
          <a:bodyPr rtlCol="0">
            <a:noAutofit/>
          </a:bodyPr>
          <a:lstStyle>
            <a:lvl1pP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p:txBody>
          <a:bodyPr/>
          <a:lstStyle>
            <a:lvl1pPr>
              <a:defRPr/>
            </a:lvl1pPr>
          </a:lstStyle>
          <a:p>
            <a:pPr>
              <a:defRPr/>
            </a:pPr>
            <a:fld id="{7DA4B3EC-CFD9-4F71-9FD2-234ADD9E5AF3}" type="datetimeFigureOut">
              <a:rPr lang="nl-BE"/>
              <a:pPr>
                <a:defRPr/>
              </a:pPr>
              <a:t>14/09/2026</a:t>
            </a:fld>
            <a:endParaRPr lang="nl-BE" dirty="0"/>
          </a:p>
        </p:txBody>
      </p:sp>
      <p:sp>
        <p:nvSpPr>
          <p:cNvPr id="5"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4D7ACF36-FBF7-4E9F-BE91-C2B98DF1EAC7}" type="slidenum">
              <a:rPr lang="nl-BE"/>
              <a:pPr>
                <a:defRPr/>
              </a:pPr>
              <a:t>‹#›</a:t>
            </a:fld>
            <a:endParaRPr lang="nl-BE" dirty="0"/>
          </a:p>
        </p:txBody>
      </p:sp>
    </p:spTree>
    <p:extLst>
      <p:ext uri="{BB962C8B-B14F-4D97-AF65-F5344CB8AC3E}">
        <p14:creationId xmlns:p14="http://schemas.microsoft.com/office/powerpoint/2010/main" val="3462208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4" name="Rechthoek 11"/>
          <p:cNvSpPr/>
          <p:nvPr userDrawn="1"/>
        </p:nvSpPr>
        <p:spPr>
          <a:xfrm>
            <a:off x="0" y="0"/>
            <a:ext cx="12192000" cy="6372225"/>
          </a:xfrm>
          <a:prstGeom prst="rect">
            <a:avLst/>
          </a:prstGeom>
          <a:solidFill>
            <a:srgbClr val="1D8D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BE"/>
          </a:p>
        </p:txBody>
      </p:sp>
      <p:pic>
        <p:nvPicPr>
          <p:cNvPr id="5" name="Afbeelding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49600"/>
            <a:ext cx="330200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ctrTitle"/>
          </p:nvPr>
        </p:nvSpPr>
        <p:spPr>
          <a:xfrm>
            <a:off x="3752712" y="2304000"/>
            <a:ext cx="8079288" cy="18002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752712" y="4419108"/>
            <a:ext cx="8079288"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pic>
        <p:nvPicPr>
          <p:cNvPr id="3" name="Picture 2">
            <a:extLst>
              <a:ext uri="{FF2B5EF4-FFF2-40B4-BE49-F238E27FC236}">
                <a16:creationId xmlns:a16="http://schemas.microsoft.com/office/drawing/2014/main" id="{C9D2F807-1F1F-4A85-AE59-EBB2334FCB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39597" y="6116005"/>
            <a:ext cx="2113607" cy="490215"/>
          </a:xfrm>
          <a:prstGeom prst="rect">
            <a:avLst/>
          </a:prstGeom>
        </p:spPr>
      </p:pic>
    </p:spTree>
    <p:extLst>
      <p:ext uri="{BB962C8B-B14F-4D97-AF65-F5344CB8AC3E}">
        <p14:creationId xmlns:p14="http://schemas.microsoft.com/office/powerpoint/2010/main" val="210564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3" name="Tijdelijke aanduiding voor inhoud 2"/>
          <p:cNvSpPr>
            <a:spLocks noGrp="1"/>
          </p:cNvSpPr>
          <p:nvPr>
            <p:ph sz="half" idx="1"/>
          </p:nvPr>
        </p:nvSpPr>
        <p:spPr>
          <a:xfrm>
            <a:off x="540000" y="1350000"/>
            <a:ext cx="5556833"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447200" y="1350000"/>
            <a:ext cx="54748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datum 3"/>
          <p:cNvSpPr>
            <a:spLocks noGrp="1"/>
          </p:cNvSpPr>
          <p:nvPr>
            <p:ph type="dt" sz="half" idx="10"/>
          </p:nvPr>
        </p:nvSpPr>
        <p:spPr/>
        <p:txBody>
          <a:bodyPr/>
          <a:lstStyle>
            <a:lvl1pPr>
              <a:defRPr/>
            </a:lvl1pPr>
          </a:lstStyle>
          <a:p>
            <a:pPr>
              <a:defRPr/>
            </a:pPr>
            <a:fld id="{C14D2812-DABC-48A5-9D71-C81C6CC88FE1}"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E70EBC83-2FD8-42C4-A382-304711AEA1F0}" type="slidenum">
              <a:rPr lang="nl-BE"/>
              <a:pPr>
                <a:defRPr/>
              </a:pPr>
              <a:t>‹#›</a:t>
            </a:fld>
            <a:endParaRPr lang="nl-BE" dirty="0"/>
          </a:p>
        </p:txBody>
      </p:sp>
    </p:spTree>
    <p:extLst>
      <p:ext uri="{BB962C8B-B14F-4D97-AF65-F5344CB8AC3E}">
        <p14:creationId xmlns:p14="http://schemas.microsoft.com/office/powerpoint/2010/main" val="3080534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3" name="Tijdelijke aanduiding voor tekst 2"/>
          <p:cNvSpPr>
            <a:spLocks noGrp="1"/>
          </p:cNvSpPr>
          <p:nvPr>
            <p:ph type="body" idx="1"/>
          </p:nvPr>
        </p:nvSpPr>
        <p:spPr>
          <a:xfrm>
            <a:off x="540000" y="1350000"/>
            <a:ext cx="5566917"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540000" y="1991922"/>
            <a:ext cx="5566917"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432000" y="1350000"/>
            <a:ext cx="549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432000" y="1991922"/>
            <a:ext cx="54900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7" name="Tijdelijke aanduiding voor datum 3"/>
          <p:cNvSpPr>
            <a:spLocks noGrp="1"/>
          </p:cNvSpPr>
          <p:nvPr>
            <p:ph type="dt" sz="half" idx="10"/>
          </p:nvPr>
        </p:nvSpPr>
        <p:spPr/>
        <p:txBody>
          <a:bodyPr/>
          <a:lstStyle>
            <a:lvl1pPr>
              <a:defRPr/>
            </a:lvl1pPr>
          </a:lstStyle>
          <a:p>
            <a:pPr>
              <a:defRPr/>
            </a:pPr>
            <a:fld id="{5CA24F24-5649-4EFF-9B1A-45335B2276A3}" type="datetimeFigureOut">
              <a:rPr lang="nl-BE"/>
              <a:pPr>
                <a:defRPr/>
              </a:pPr>
              <a:t>14/09/2026</a:t>
            </a:fld>
            <a:endParaRPr lang="nl-BE" dirty="0"/>
          </a:p>
        </p:txBody>
      </p:sp>
      <p:sp>
        <p:nvSpPr>
          <p:cNvPr id="8" name="Tijdelijke aanduiding voor voettekst 4"/>
          <p:cNvSpPr>
            <a:spLocks noGrp="1"/>
          </p:cNvSpPr>
          <p:nvPr>
            <p:ph type="ftr" sz="quarter" idx="11"/>
          </p:nvPr>
        </p:nvSpPr>
        <p:spPr/>
        <p:txBody>
          <a:bodyPr/>
          <a:lstStyle>
            <a:lvl1pPr>
              <a:defRPr/>
            </a:lvl1pPr>
          </a:lstStyle>
          <a:p>
            <a:pPr>
              <a:defRPr/>
            </a:pPr>
            <a:endParaRPr lang="nl-BE"/>
          </a:p>
        </p:txBody>
      </p:sp>
      <p:sp>
        <p:nvSpPr>
          <p:cNvPr id="9" name="Tijdelijke aanduiding voor dianummer 5"/>
          <p:cNvSpPr>
            <a:spLocks noGrp="1"/>
          </p:cNvSpPr>
          <p:nvPr>
            <p:ph type="sldNum" sz="quarter" idx="12"/>
          </p:nvPr>
        </p:nvSpPr>
        <p:spPr/>
        <p:txBody>
          <a:bodyPr/>
          <a:lstStyle>
            <a:lvl1pPr>
              <a:defRPr/>
            </a:lvl1pPr>
          </a:lstStyle>
          <a:p>
            <a:pPr>
              <a:defRPr/>
            </a:pPr>
            <a:fld id="{A2317170-2124-4DD8-AE6B-EF9AF358A045}" type="slidenum">
              <a:rPr lang="nl-BE"/>
              <a:pPr>
                <a:defRPr/>
              </a:pPr>
              <a:t>‹#›</a:t>
            </a:fld>
            <a:endParaRPr lang="nl-BE" dirty="0"/>
          </a:p>
        </p:txBody>
      </p:sp>
    </p:spTree>
    <p:extLst>
      <p:ext uri="{BB962C8B-B14F-4D97-AF65-F5344CB8AC3E}">
        <p14:creationId xmlns:p14="http://schemas.microsoft.com/office/powerpoint/2010/main" val="3007351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3" name="Tijdelijke aanduiding voor datum 3"/>
          <p:cNvSpPr>
            <a:spLocks noGrp="1"/>
          </p:cNvSpPr>
          <p:nvPr>
            <p:ph type="dt" sz="half" idx="10"/>
          </p:nvPr>
        </p:nvSpPr>
        <p:spPr/>
        <p:txBody>
          <a:bodyPr/>
          <a:lstStyle>
            <a:lvl1pPr>
              <a:defRPr/>
            </a:lvl1pPr>
          </a:lstStyle>
          <a:p>
            <a:pPr>
              <a:defRPr/>
            </a:pPr>
            <a:fld id="{8B16610F-C314-4B66-BB54-36C1C291DAFA}" type="datetimeFigureOut">
              <a:rPr lang="nl-BE"/>
              <a:pPr>
                <a:defRPr/>
              </a:pPr>
              <a:t>14/09/2026</a:t>
            </a:fld>
            <a:endParaRPr lang="nl-BE" dirty="0"/>
          </a:p>
        </p:txBody>
      </p:sp>
      <p:sp>
        <p:nvSpPr>
          <p:cNvPr id="4" name="Tijdelijke aanduiding voor voettekst 4"/>
          <p:cNvSpPr>
            <a:spLocks noGrp="1"/>
          </p:cNvSpPr>
          <p:nvPr>
            <p:ph type="ftr" sz="quarter" idx="11"/>
          </p:nvPr>
        </p:nvSpPr>
        <p:spPr/>
        <p:txBody>
          <a:bodyPr/>
          <a:lstStyle>
            <a:lvl1pPr>
              <a:defRPr/>
            </a:lvl1pPr>
          </a:lstStyle>
          <a:p>
            <a:pPr>
              <a:defRPr/>
            </a:pPr>
            <a:endParaRPr lang="nl-BE"/>
          </a:p>
        </p:txBody>
      </p:sp>
      <p:sp>
        <p:nvSpPr>
          <p:cNvPr id="5" name="Tijdelijke aanduiding voor dianummer 5"/>
          <p:cNvSpPr>
            <a:spLocks noGrp="1"/>
          </p:cNvSpPr>
          <p:nvPr>
            <p:ph type="sldNum" sz="quarter" idx="12"/>
          </p:nvPr>
        </p:nvSpPr>
        <p:spPr/>
        <p:txBody>
          <a:bodyPr/>
          <a:lstStyle>
            <a:lvl1pPr>
              <a:defRPr/>
            </a:lvl1pPr>
          </a:lstStyle>
          <a:p>
            <a:pPr>
              <a:defRPr/>
            </a:pPr>
            <a:fld id="{8877B7D7-6BC0-4B6B-9B54-BEA5FD33ABC5}" type="slidenum">
              <a:rPr lang="nl-BE"/>
              <a:pPr>
                <a:defRPr/>
              </a:pPr>
              <a:t>‹#›</a:t>
            </a:fld>
            <a:endParaRPr lang="nl-BE" dirty="0"/>
          </a:p>
        </p:txBody>
      </p:sp>
    </p:spTree>
    <p:extLst>
      <p:ext uri="{BB962C8B-B14F-4D97-AF65-F5344CB8AC3E}">
        <p14:creationId xmlns:p14="http://schemas.microsoft.com/office/powerpoint/2010/main" val="1122002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07855883-8167-4B20-817E-B4E47D77A140}" type="datetimeFigureOut">
              <a:rPr lang="nl-BE"/>
              <a:pPr>
                <a:defRPr/>
              </a:pPr>
              <a:t>14/09/2026</a:t>
            </a:fld>
            <a:endParaRPr lang="nl-BE" dirty="0"/>
          </a:p>
        </p:txBody>
      </p:sp>
      <p:sp>
        <p:nvSpPr>
          <p:cNvPr id="3" name="Tijdelijke aanduiding voor voettekst 4"/>
          <p:cNvSpPr>
            <a:spLocks noGrp="1"/>
          </p:cNvSpPr>
          <p:nvPr>
            <p:ph type="ftr" sz="quarter" idx="11"/>
          </p:nvPr>
        </p:nvSpPr>
        <p:spPr/>
        <p:txBody>
          <a:bodyPr/>
          <a:lstStyle>
            <a:lvl1pPr>
              <a:defRPr/>
            </a:lvl1pPr>
          </a:lstStyle>
          <a:p>
            <a:pPr>
              <a:defRPr/>
            </a:pPr>
            <a:endParaRPr lang="nl-BE"/>
          </a:p>
        </p:txBody>
      </p:sp>
      <p:sp>
        <p:nvSpPr>
          <p:cNvPr id="4" name="Tijdelijke aanduiding voor dianummer 5"/>
          <p:cNvSpPr>
            <a:spLocks noGrp="1"/>
          </p:cNvSpPr>
          <p:nvPr>
            <p:ph type="sldNum" sz="quarter" idx="12"/>
          </p:nvPr>
        </p:nvSpPr>
        <p:spPr/>
        <p:txBody>
          <a:bodyPr/>
          <a:lstStyle>
            <a:lvl1pPr>
              <a:defRPr/>
            </a:lvl1pPr>
          </a:lstStyle>
          <a:p>
            <a:pPr>
              <a:defRPr/>
            </a:pPr>
            <a:fld id="{537CC18A-96A7-4975-8F70-8F700FDD7DE9}" type="slidenum">
              <a:rPr lang="nl-BE"/>
              <a:pPr>
                <a:defRPr/>
              </a:pPr>
              <a:t>‹#›</a:t>
            </a:fld>
            <a:endParaRPr lang="nl-BE" dirty="0"/>
          </a:p>
        </p:txBody>
      </p:sp>
    </p:spTree>
    <p:extLst>
      <p:ext uri="{BB962C8B-B14F-4D97-AF65-F5344CB8AC3E}">
        <p14:creationId xmlns:p14="http://schemas.microsoft.com/office/powerpoint/2010/main" val="4152522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40598" y="540000"/>
            <a:ext cx="4190487" cy="895100"/>
          </a:xfrm>
        </p:spPr>
        <p:txBody>
          <a:bodyPr anchor="t"/>
          <a:lstStyle>
            <a:lvl1pPr algn="l">
              <a:defRPr sz="2000" b="1"/>
            </a:lvl1pPr>
          </a:lstStyle>
          <a:p>
            <a:r>
              <a:rPr lang="nl-NL"/>
              <a:t>Klik om de stijl te bewerken</a:t>
            </a:r>
            <a:endParaRPr lang="nl-BE" dirty="0"/>
          </a:p>
        </p:txBody>
      </p:sp>
      <p:sp>
        <p:nvSpPr>
          <p:cNvPr id="3" name="Tijdelijke aanduiding voor inhoud 2"/>
          <p:cNvSpPr>
            <a:spLocks noGrp="1"/>
          </p:cNvSpPr>
          <p:nvPr>
            <p:ph idx="1"/>
          </p:nvPr>
        </p:nvSpPr>
        <p:spPr>
          <a:xfrm>
            <a:off x="5015878" y="540000"/>
            <a:ext cx="691276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540000" y="1435101"/>
            <a:ext cx="4190487"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54D849F1-816A-4CE3-A731-E8733674250A}"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AA1165AF-AB74-48E1-B745-E8C8C924CE7C}" type="slidenum">
              <a:rPr lang="nl-BE"/>
              <a:pPr>
                <a:defRPr/>
              </a:pPr>
              <a:t>‹#›</a:t>
            </a:fld>
            <a:endParaRPr lang="nl-BE" dirty="0"/>
          </a:p>
        </p:txBody>
      </p:sp>
    </p:spTree>
    <p:extLst>
      <p:ext uri="{BB962C8B-B14F-4D97-AF65-F5344CB8AC3E}">
        <p14:creationId xmlns:p14="http://schemas.microsoft.com/office/powerpoint/2010/main" val="290017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540000" y="4788000"/>
            <a:ext cx="11388648" cy="540000"/>
          </a:xfrm>
        </p:spPr>
        <p:txBody>
          <a:bodyPr anchor="t">
            <a:noAutofit/>
          </a:bodyPr>
          <a:lstStyle>
            <a:lvl1pPr algn="l">
              <a:defRPr sz="2000" b="1"/>
            </a:lvl1pPr>
          </a:lstStyle>
          <a:p>
            <a:r>
              <a:rPr lang="nl-NL"/>
              <a:t>Klik om de stijl te bewerken</a:t>
            </a:r>
            <a:endParaRPr lang="nl-BE" dirty="0"/>
          </a:p>
        </p:txBody>
      </p:sp>
      <p:sp>
        <p:nvSpPr>
          <p:cNvPr id="3" name="Tijdelijke aanduiding voor afbeelding 2"/>
          <p:cNvSpPr>
            <a:spLocks noGrp="1"/>
          </p:cNvSpPr>
          <p:nvPr>
            <p:ph type="pic" idx="1"/>
          </p:nvPr>
        </p:nvSpPr>
        <p:spPr>
          <a:xfrm>
            <a:off x="540000" y="540000"/>
            <a:ext cx="11388648"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dirty="0"/>
          </a:p>
        </p:txBody>
      </p:sp>
      <p:sp>
        <p:nvSpPr>
          <p:cNvPr id="4" name="Tijdelijke aanduiding voor tekst 3"/>
          <p:cNvSpPr>
            <a:spLocks noGrp="1"/>
          </p:cNvSpPr>
          <p:nvPr>
            <p:ph type="body" sz="half" idx="2"/>
          </p:nvPr>
        </p:nvSpPr>
        <p:spPr>
          <a:xfrm>
            <a:off x="540000" y="5445224"/>
            <a:ext cx="11388648"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EF4437E5-1C6F-42C7-8C36-2D12BE3DF481}" type="datetimeFigureOut">
              <a:rPr lang="nl-BE"/>
              <a:pPr>
                <a:defRPr/>
              </a:pPr>
              <a:t>14/09/2026</a:t>
            </a:fld>
            <a:endParaRPr lang="nl-BE" dirty="0"/>
          </a:p>
        </p:txBody>
      </p:sp>
      <p:sp>
        <p:nvSpPr>
          <p:cNvPr id="6"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2A3B9649-8792-4ACE-8978-E3813DAE6340}" type="slidenum">
              <a:rPr lang="nl-BE"/>
              <a:pPr>
                <a:defRPr/>
              </a:pPr>
              <a:t>‹#›</a:t>
            </a:fld>
            <a:endParaRPr lang="nl-BE" dirty="0"/>
          </a:p>
        </p:txBody>
      </p:sp>
    </p:spTree>
    <p:extLst>
      <p:ext uri="{BB962C8B-B14F-4D97-AF65-F5344CB8AC3E}">
        <p14:creationId xmlns:p14="http://schemas.microsoft.com/office/powerpoint/2010/main" val="3474952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061884" y="2068082"/>
            <a:ext cx="11130115" cy="4789918"/>
          </a:xfrm>
          <a:prstGeom prst="rect">
            <a:avLst/>
          </a:prstGeom>
        </p:spPr>
        <p:txBody>
          <a:bodyPr/>
          <a:lstStyle/>
          <a:p>
            <a:endParaRPr lang="fr-BE" dirty="0"/>
          </a:p>
        </p:txBody>
      </p:sp>
      <p:sp>
        <p:nvSpPr>
          <p:cNvPr id="6" name="Espace réservé du texte 19"/>
          <p:cNvSpPr>
            <a:spLocks noGrp="1"/>
          </p:cNvSpPr>
          <p:nvPr>
            <p:ph type="body" sz="quarter" idx="13"/>
          </p:nvPr>
        </p:nvSpPr>
        <p:spPr>
          <a:xfrm>
            <a:off x="2159563" y="4869160"/>
            <a:ext cx="6576731" cy="1548172"/>
          </a:xfrm>
          <a:prstGeom prst="rect">
            <a:avLst/>
          </a:prstGeom>
          <a:solidFill>
            <a:srgbClr val="9B800D">
              <a:alpha val="78824"/>
            </a:srgbClr>
          </a:solidFill>
        </p:spPr>
        <p:txBody>
          <a:bodyPr/>
          <a:lstStyle>
            <a:lvl1pPr marL="0" indent="0" algn="l">
              <a:buNone/>
              <a:tabLst>
                <a:tab pos="179388" algn="l"/>
              </a:tabLst>
              <a:defRPr sz="2800" b="1" baseline="0">
                <a:ln>
                  <a:noFill/>
                </a:ln>
                <a:noFill/>
                <a:latin typeface="Arial" panose="020B0604020202020204" pitchFamily="34" charset="0"/>
                <a:cs typeface="Arial" panose="020B0604020202020204" pitchFamily="34" charset="0"/>
              </a:defRPr>
            </a:lvl1pPr>
          </a:lstStyle>
          <a:p>
            <a:pPr lvl="0"/>
            <a:endParaRPr lang="fr-BE" dirty="0"/>
          </a:p>
        </p:txBody>
      </p:sp>
      <p:sp>
        <p:nvSpPr>
          <p:cNvPr id="9" name="Espace réservé du texte 19"/>
          <p:cNvSpPr>
            <a:spLocks noGrp="1"/>
          </p:cNvSpPr>
          <p:nvPr>
            <p:ph type="body" sz="quarter" idx="11" hasCustomPrompt="1"/>
          </p:nvPr>
        </p:nvSpPr>
        <p:spPr>
          <a:xfrm>
            <a:off x="2256003" y="5096487"/>
            <a:ext cx="6255608"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11" name="Espace réservé du texte 19"/>
          <p:cNvSpPr>
            <a:spLocks noGrp="1"/>
          </p:cNvSpPr>
          <p:nvPr>
            <p:ph type="body" sz="quarter" idx="12" hasCustomPrompt="1"/>
          </p:nvPr>
        </p:nvSpPr>
        <p:spPr>
          <a:xfrm>
            <a:off x="2256003" y="5539714"/>
            <a:ext cx="6255608"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Tree>
    <p:extLst>
      <p:ext uri="{BB962C8B-B14F-4D97-AF65-F5344CB8AC3E}">
        <p14:creationId xmlns:p14="http://schemas.microsoft.com/office/powerpoint/2010/main" val="2517462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lstStyle>
            <a:lvl1pPr>
              <a:defRPr sz="3600">
                <a:solidFill>
                  <a:srgbClr val="92D050"/>
                </a:solidFill>
              </a:defRPr>
            </a:lvl1pPr>
          </a:lstStyle>
          <a:p>
            <a:r>
              <a:rPr lang="nl-NL" dirty="0"/>
              <a:t>Klik om de stijl te bewerken</a:t>
            </a:r>
            <a:endParaRPr lang="fr-BE" dirty="0"/>
          </a:p>
        </p:txBody>
      </p:sp>
      <p:sp>
        <p:nvSpPr>
          <p:cNvPr id="3" name="Espace réservé du contenu 2"/>
          <p:cNvSpPr>
            <a:spLocks noGrp="1"/>
          </p:cNvSpPr>
          <p:nvPr>
            <p:ph idx="1"/>
          </p:nvPr>
        </p:nvSpPr>
        <p:spPr>
          <a:xfrm>
            <a:off x="609600" y="1772816"/>
            <a:ext cx="10972800" cy="4176464"/>
          </a:xfrm>
          <a:noFill/>
          <a:ln>
            <a:noFill/>
          </a:ln>
          <a:effectLst/>
        </p:spPr>
        <p:style>
          <a:lnRef idx="1">
            <a:schemeClr val="dk1"/>
          </a:lnRef>
          <a:fillRef idx="2">
            <a:schemeClr val="dk1"/>
          </a:fillRef>
          <a:effectRef idx="1">
            <a:schemeClr val="dk1"/>
          </a:effectRef>
          <a:fontRef idx="minor">
            <a:schemeClr val="dk1"/>
          </a:fontRef>
        </p:style>
        <p:txBody>
          <a:bodyPr>
            <a:normAutofit/>
          </a:bodyPr>
          <a:lstStyle>
            <a:lvl1pPr>
              <a:defRPr lang="fr-FR" sz="2400" dirty="0" smtClean="0"/>
            </a:lvl1pPr>
            <a:lvl2pPr>
              <a:defRPr lang="fr-FR" sz="2400" dirty="0" smtClean="0"/>
            </a:lvl2pPr>
            <a:lvl3pPr>
              <a:defRPr lang="fr-FR" sz="2000" dirty="0" smtClean="0"/>
            </a:lvl3pPr>
            <a:lvl4pPr>
              <a:defRPr lang="fr-FR" sz="1800" dirty="0" smtClean="0"/>
            </a:lvl4pPr>
            <a:lvl5pPr>
              <a:defRPr lang="fr-BE" sz="18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4" name="Espace réservé de la date 3"/>
          <p:cNvSpPr>
            <a:spLocks noGrp="1"/>
          </p:cNvSpPr>
          <p:nvPr>
            <p:ph type="dt" sz="half" idx="10"/>
          </p:nvPr>
        </p:nvSpPr>
        <p:spPr/>
        <p:txBody>
          <a:bodyPr/>
          <a:lstStyle>
            <a:lvl1pPr>
              <a:defRPr smtClean="0"/>
            </a:lvl1pPr>
          </a:lstStyle>
          <a:p>
            <a:pPr>
              <a:defRPr/>
            </a:pPr>
            <a:fld id="{68D2082C-6F25-41B5-AA77-A075AF0AE1F8}" type="datetime1">
              <a:rPr lang="fr-BE"/>
              <a:pPr>
                <a:defRPr/>
              </a:pPr>
              <a:t>14/09/26</a:t>
            </a:fld>
            <a:endParaRPr lang="fr-BE" dirty="0"/>
          </a:p>
        </p:txBody>
      </p:sp>
      <p:sp>
        <p:nvSpPr>
          <p:cNvPr id="5" name="Espace réservé du pied de page 4"/>
          <p:cNvSpPr>
            <a:spLocks noGrp="1"/>
          </p:cNvSpPr>
          <p:nvPr>
            <p:ph type="ftr" sz="quarter" idx="11"/>
          </p:nvPr>
        </p:nvSpPr>
        <p:spPr/>
        <p:txBody>
          <a:bodyPr/>
          <a:lstStyle>
            <a:lvl1pPr>
              <a:defRPr dirty="0"/>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smtClean="0"/>
            </a:lvl1pPr>
          </a:lstStyle>
          <a:p>
            <a:pPr>
              <a:defRPr/>
            </a:pPr>
            <a:fld id="{1C001461-0E39-4798-8C6B-BCD6554A3C8E}" type="slidenum">
              <a:rPr lang="fr-BE"/>
              <a:pPr>
                <a:defRPr/>
              </a:pPr>
              <a:t>‹#›</a:t>
            </a:fld>
            <a:endParaRPr lang="fr-BE" dirty="0"/>
          </a:p>
        </p:txBody>
      </p:sp>
    </p:spTree>
    <p:extLst>
      <p:ext uri="{BB962C8B-B14F-4D97-AF65-F5344CB8AC3E}">
        <p14:creationId xmlns:p14="http://schemas.microsoft.com/office/powerpoint/2010/main" val="154160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92B65-82C7-486C-B9CE-AF32663EA3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A1BD1722-DE62-4720-BA10-7F7C217EB7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00EA3673-64CD-4466-A484-8A976F1283DB}"/>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60024460-53C0-46FB-8357-9678294B3C47}"/>
              </a:ext>
            </a:extLst>
          </p:cNvPr>
          <p:cNvSpPr>
            <a:spLocks noGrp="1"/>
          </p:cNvSpPr>
          <p:nvPr>
            <p:ph type="ftr" sz="quarter" idx="11"/>
          </p:nvPr>
        </p:nvSpPr>
        <p:spPr/>
        <p:txBody>
          <a:bodyPr/>
          <a:lstStyle/>
          <a:p>
            <a:pPr>
              <a:defRPr/>
            </a:pPr>
            <a:endParaRPr lang="nl-BE"/>
          </a:p>
        </p:txBody>
      </p:sp>
      <p:sp>
        <p:nvSpPr>
          <p:cNvPr id="6" name="Slide Number Placeholder 5">
            <a:extLst>
              <a:ext uri="{FF2B5EF4-FFF2-40B4-BE49-F238E27FC236}">
                <a16:creationId xmlns:a16="http://schemas.microsoft.com/office/drawing/2014/main" id="{9B825E30-0B00-47EB-AEF4-57A56B33EE4E}"/>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4023927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EBED1-667F-441B-AA9B-B3351D38F8AE}"/>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5B6C8708-AFBC-4BA6-8F78-E8D78FA83A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34C243E9-288C-42F7-AF31-7C0FEFA0C048}"/>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E31F586D-AE45-448B-BDA4-D65A1B8A0397}"/>
              </a:ext>
            </a:extLst>
          </p:cNvPr>
          <p:cNvSpPr>
            <a:spLocks noGrp="1"/>
          </p:cNvSpPr>
          <p:nvPr>
            <p:ph type="ftr" sz="quarter" idx="11"/>
          </p:nvPr>
        </p:nvSpPr>
        <p:spPr/>
        <p:txBody>
          <a:bodyPr/>
          <a:lstStyle/>
          <a:p>
            <a:pPr>
              <a:defRPr/>
            </a:pPr>
            <a:endParaRPr lang="nl-BE"/>
          </a:p>
        </p:txBody>
      </p:sp>
      <p:sp>
        <p:nvSpPr>
          <p:cNvPr id="6" name="Slide Number Placeholder 5">
            <a:extLst>
              <a:ext uri="{FF2B5EF4-FFF2-40B4-BE49-F238E27FC236}">
                <a16:creationId xmlns:a16="http://schemas.microsoft.com/office/drawing/2014/main" id="{01327E21-4AD9-4C8F-9D0D-A78849645459}"/>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27996949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7B97-B200-4FD5-8CD5-7E3CE63AF5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A22D9117-888A-40DB-9E4B-03BA709B66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F8067A7-7EDB-4484-8E3D-CD506DE752CE}"/>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181D43E5-E6E6-46B4-ADD8-9036AF2D0839}"/>
              </a:ext>
            </a:extLst>
          </p:cNvPr>
          <p:cNvSpPr>
            <a:spLocks noGrp="1"/>
          </p:cNvSpPr>
          <p:nvPr>
            <p:ph type="ftr" sz="quarter" idx="11"/>
          </p:nvPr>
        </p:nvSpPr>
        <p:spPr/>
        <p:txBody>
          <a:bodyPr/>
          <a:lstStyle/>
          <a:p>
            <a:pPr>
              <a:defRPr/>
            </a:pPr>
            <a:endParaRPr lang="nl-BE"/>
          </a:p>
        </p:txBody>
      </p:sp>
      <p:sp>
        <p:nvSpPr>
          <p:cNvPr id="6" name="Slide Number Placeholder 5">
            <a:extLst>
              <a:ext uri="{FF2B5EF4-FFF2-40B4-BE49-F238E27FC236}">
                <a16:creationId xmlns:a16="http://schemas.microsoft.com/office/drawing/2014/main" id="{00FE94B5-3847-4959-A11A-53B41C2DF891}"/>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37642774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6515-84D2-4D4A-A70E-B2D94306F7BA}"/>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2D3336B2-3733-44DA-A971-925C14F68E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B7FD4EC8-B72B-4E8E-B090-DD7BCBE369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AC53DBEE-7E9E-49D3-8DEF-E7C60A9442A4}"/>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6" name="Footer Placeholder 5">
            <a:extLst>
              <a:ext uri="{FF2B5EF4-FFF2-40B4-BE49-F238E27FC236}">
                <a16:creationId xmlns:a16="http://schemas.microsoft.com/office/drawing/2014/main" id="{A9302806-4FF8-46CF-973A-3DF6C2A5EF98}"/>
              </a:ext>
            </a:extLst>
          </p:cNvPr>
          <p:cNvSpPr>
            <a:spLocks noGrp="1"/>
          </p:cNvSpPr>
          <p:nvPr>
            <p:ph type="ftr" sz="quarter" idx="11"/>
          </p:nvPr>
        </p:nvSpPr>
        <p:spPr/>
        <p:txBody>
          <a:bodyPr/>
          <a:lstStyle/>
          <a:p>
            <a:pPr>
              <a:defRPr/>
            </a:pPr>
            <a:endParaRPr lang="nl-BE"/>
          </a:p>
        </p:txBody>
      </p:sp>
      <p:sp>
        <p:nvSpPr>
          <p:cNvPr id="7" name="Slide Number Placeholder 6">
            <a:extLst>
              <a:ext uri="{FF2B5EF4-FFF2-40B4-BE49-F238E27FC236}">
                <a16:creationId xmlns:a16="http://schemas.microsoft.com/office/drawing/2014/main" id="{A3ED22DF-3273-4D91-9966-C705B340EC53}"/>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611391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EEDC-5BFA-42F4-ACD1-73F2F3813B3C}"/>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0D2ECD49-9424-4291-8C32-1048FDED62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68FD6F8-20E6-47E4-B0DE-F0A616AE7B1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29EE63C7-04A7-4BFF-BF6B-FF3CD54575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99B61D1-20F2-4E51-98E3-D9553C822E7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CA2DEAB9-CB96-4D9E-AF52-AFF8151A188C}"/>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8" name="Footer Placeholder 7">
            <a:extLst>
              <a:ext uri="{FF2B5EF4-FFF2-40B4-BE49-F238E27FC236}">
                <a16:creationId xmlns:a16="http://schemas.microsoft.com/office/drawing/2014/main" id="{C989D942-39D4-4885-B030-853CE323F2F6}"/>
              </a:ext>
            </a:extLst>
          </p:cNvPr>
          <p:cNvSpPr>
            <a:spLocks noGrp="1"/>
          </p:cNvSpPr>
          <p:nvPr>
            <p:ph type="ftr" sz="quarter" idx="11"/>
          </p:nvPr>
        </p:nvSpPr>
        <p:spPr/>
        <p:txBody>
          <a:bodyPr/>
          <a:lstStyle/>
          <a:p>
            <a:pPr>
              <a:defRPr/>
            </a:pPr>
            <a:endParaRPr lang="nl-BE"/>
          </a:p>
        </p:txBody>
      </p:sp>
      <p:sp>
        <p:nvSpPr>
          <p:cNvPr id="9" name="Slide Number Placeholder 8">
            <a:extLst>
              <a:ext uri="{FF2B5EF4-FFF2-40B4-BE49-F238E27FC236}">
                <a16:creationId xmlns:a16="http://schemas.microsoft.com/office/drawing/2014/main" id="{C297D8C2-0125-413E-A529-3AE25BFE41DD}"/>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336253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4F04-53A8-4949-86A3-5D4A3DEC18FA}"/>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4CC0718B-775E-42EF-9A1E-BE3BFC497676}"/>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4" name="Footer Placeholder 3">
            <a:extLst>
              <a:ext uri="{FF2B5EF4-FFF2-40B4-BE49-F238E27FC236}">
                <a16:creationId xmlns:a16="http://schemas.microsoft.com/office/drawing/2014/main" id="{9CF028E8-EC99-4585-88AC-A3536605FDBB}"/>
              </a:ext>
            </a:extLst>
          </p:cNvPr>
          <p:cNvSpPr>
            <a:spLocks noGrp="1"/>
          </p:cNvSpPr>
          <p:nvPr>
            <p:ph type="ftr" sz="quarter" idx="11"/>
          </p:nvPr>
        </p:nvSpPr>
        <p:spPr/>
        <p:txBody>
          <a:bodyPr/>
          <a:lstStyle/>
          <a:p>
            <a:pPr>
              <a:defRPr/>
            </a:pPr>
            <a:endParaRPr lang="nl-BE"/>
          </a:p>
        </p:txBody>
      </p:sp>
      <p:sp>
        <p:nvSpPr>
          <p:cNvPr id="5" name="Slide Number Placeholder 4">
            <a:extLst>
              <a:ext uri="{FF2B5EF4-FFF2-40B4-BE49-F238E27FC236}">
                <a16:creationId xmlns:a16="http://schemas.microsoft.com/office/drawing/2014/main" id="{1BE07D0F-AC9D-4E33-88E2-EBC6AD5F975D}"/>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2776351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BAD38A-1112-437A-834B-9E78D239FDC4}"/>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3" name="Footer Placeholder 2">
            <a:extLst>
              <a:ext uri="{FF2B5EF4-FFF2-40B4-BE49-F238E27FC236}">
                <a16:creationId xmlns:a16="http://schemas.microsoft.com/office/drawing/2014/main" id="{07E13B44-AB1D-490E-9701-29FA5A546AA3}"/>
              </a:ext>
            </a:extLst>
          </p:cNvPr>
          <p:cNvSpPr>
            <a:spLocks noGrp="1"/>
          </p:cNvSpPr>
          <p:nvPr>
            <p:ph type="ftr" sz="quarter" idx="11"/>
          </p:nvPr>
        </p:nvSpPr>
        <p:spPr/>
        <p:txBody>
          <a:bodyPr/>
          <a:lstStyle/>
          <a:p>
            <a:pPr>
              <a:defRPr/>
            </a:pPr>
            <a:endParaRPr lang="nl-BE"/>
          </a:p>
        </p:txBody>
      </p:sp>
      <p:sp>
        <p:nvSpPr>
          <p:cNvPr id="4" name="Slide Number Placeholder 3">
            <a:extLst>
              <a:ext uri="{FF2B5EF4-FFF2-40B4-BE49-F238E27FC236}">
                <a16:creationId xmlns:a16="http://schemas.microsoft.com/office/drawing/2014/main" id="{89C387C6-CE65-4B9A-A8C6-5F2D8AFA08AC}"/>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243089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84D0-F263-470A-B0E0-CF2C34A313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50E4FC2B-12AB-4094-864E-0DAAB2416A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3EB5ED10-98D7-48B1-B780-F654FCC0D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97A3A4-3850-4FDB-8286-F400BE84CF5E}"/>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6" name="Footer Placeholder 5">
            <a:extLst>
              <a:ext uri="{FF2B5EF4-FFF2-40B4-BE49-F238E27FC236}">
                <a16:creationId xmlns:a16="http://schemas.microsoft.com/office/drawing/2014/main" id="{9EB3D0CC-EE1A-4838-9D96-61CA49269C71}"/>
              </a:ext>
            </a:extLst>
          </p:cNvPr>
          <p:cNvSpPr>
            <a:spLocks noGrp="1"/>
          </p:cNvSpPr>
          <p:nvPr>
            <p:ph type="ftr" sz="quarter" idx="11"/>
          </p:nvPr>
        </p:nvSpPr>
        <p:spPr/>
        <p:txBody>
          <a:bodyPr/>
          <a:lstStyle/>
          <a:p>
            <a:pPr>
              <a:defRPr/>
            </a:pPr>
            <a:endParaRPr lang="nl-BE"/>
          </a:p>
        </p:txBody>
      </p:sp>
      <p:sp>
        <p:nvSpPr>
          <p:cNvPr id="7" name="Slide Number Placeholder 6">
            <a:extLst>
              <a:ext uri="{FF2B5EF4-FFF2-40B4-BE49-F238E27FC236}">
                <a16:creationId xmlns:a16="http://schemas.microsoft.com/office/drawing/2014/main" id="{126E6220-6205-46C4-BACB-DA16908A9854}"/>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0033308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3A6D-A340-4D14-8850-45CA54B06B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94249728-7865-4308-94B3-DFAD804D18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62157564-929A-47D2-9375-202F0ACB1C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31CD4E-3220-4989-A70D-5CEC35831FD6}"/>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6" name="Footer Placeholder 5">
            <a:extLst>
              <a:ext uri="{FF2B5EF4-FFF2-40B4-BE49-F238E27FC236}">
                <a16:creationId xmlns:a16="http://schemas.microsoft.com/office/drawing/2014/main" id="{E3F813A5-EC1E-49A4-87E0-162C333B355A}"/>
              </a:ext>
            </a:extLst>
          </p:cNvPr>
          <p:cNvSpPr>
            <a:spLocks noGrp="1"/>
          </p:cNvSpPr>
          <p:nvPr>
            <p:ph type="ftr" sz="quarter" idx="11"/>
          </p:nvPr>
        </p:nvSpPr>
        <p:spPr/>
        <p:txBody>
          <a:bodyPr/>
          <a:lstStyle/>
          <a:p>
            <a:pPr>
              <a:defRPr/>
            </a:pPr>
            <a:endParaRPr lang="nl-BE"/>
          </a:p>
        </p:txBody>
      </p:sp>
      <p:sp>
        <p:nvSpPr>
          <p:cNvPr id="7" name="Slide Number Placeholder 6">
            <a:extLst>
              <a:ext uri="{FF2B5EF4-FFF2-40B4-BE49-F238E27FC236}">
                <a16:creationId xmlns:a16="http://schemas.microsoft.com/office/drawing/2014/main" id="{599F645A-4E09-4C4E-8D62-D301F7320A6C}"/>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316183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5B89-9B6B-4584-9220-1475775920BD}"/>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67236313-85E5-4F32-86AE-C4DF4FFF783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B43C0978-40DB-430D-8AE8-5B22A9CFE15F}"/>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CDD33069-D8DD-4A76-B843-7D54C9C32177}"/>
              </a:ext>
            </a:extLst>
          </p:cNvPr>
          <p:cNvSpPr>
            <a:spLocks noGrp="1"/>
          </p:cNvSpPr>
          <p:nvPr>
            <p:ph type="ftr" sz="quarter" idx="11"/>
          </p:nvPr>
        </p:nvSpPr>
        <p:spPr/>
        <p:txBody>
          <a:bodyPr/>
          <a:lstStyle/>
          <a:p>
            <a:pPr>
              <a:defRPr/>
            </a:pPr>
            <a:endParaRPr lang="nl-BE"/>
          </a:p>
        </p:txBody>
      </p:sp>
      <p:sp>
        <p:nvSpPr>
          <p:cNvPr id="6" name="Slide Number Placeholder 5">
            <a:extLst>
              <a:ext uri="{FF2B5EF4-FFF2-40B4-BE49-F238E27FC236}">
                <a16:creationId xmlns:a16="http://schemas.microsoft.com/office/drawing/2014/main" id="{873E9F11-9E23-41A2-9D36-F8E4E5884E7F}"/>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1413186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C52096-C4F2-4463-99A0-7A5A8E9692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91226C18-FF84-4591-997B-1DE85D52020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F5CDEF8-2DE0-46C7-8655-F7287714FC61}"/>
              </a:ext>
            </a:extLst>
          </p:cNvPr>
          <p:cNvSpPr>
            <a:spLocks noGrp="1"/>
          </p:cNvSpPr>
          <p:nvPr>
            <p:ph type="dt" sz="half" idx="10"/>
          </p:nvPr>
        </p:nvSpPr>
        <p:spPr/>
        <p:txBody>
          <a:bodyPr/>
          <a:lstStyle/>
          <a:p>
            <a:pPr>
              <a:defRPr/>
            </a:pPr>
            <a:fld id="{D70FFE1B-868B-4EF7-A02E-90130DC94E55}"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A3CA59C6-16EC-43DD-B01F-B8917938A77D}"/>
              </a:ext>
            </a:extLst>
          </p:cNvPr>
          <p:cNvSpPr>
            <a:spLocks noGrp="1"/>
          </p:cNvSpPr>
          <p:nvPr>
            <p:ph type="ftr" sz="quarter" idx="11"/>
          </p:nvPr>
        </p:nvSpPr>
        <p:spPr/>
        <p:txBody>
          <a:bodyPr/>
          <a:lstStyle/>
          <a:p>
            <a:pPr>
              <a:defRPr/>
            </a:pPr>
            <a:endParaRPr lang="nl-BE"/>
          </a:p>
        </p:txBody>
      </p:sp>
      <p:sp>
        <p:nvSpPr>
          <p:cNvPr id="6" name="Slide Number Placeholder 5">
            <a:extLst>
              <a:ext uri="{FF2B5EF4-FFF2-40B4-BE49-F238E27FC236}">
                <a16:creationId xmlns:a16="http://schemas.microsoft.com/office/drawing/2014/main" id="{39A905D4-BBC6-46F4-9CD6-E428D34047FF}"/>
              </a:ext>
            </a:extLst>
          </p:cNvPr>
          <p:cNvSpPr>
            <a:spLocks noGrp="1"/>
          </p:cNvSpPr>
          <p:nvPr>
            <p:ph type="sldNum" sz="quarter" idx="12"/>
          </p:nvPr>
        </p:nvSpPr>
        <p:spPr/>
        <p:txBody>
          <a:bodyPr/>
          <a:lstStyle/>
          <a:p>
            <a:pPr>
              <a:defRPr/>
            </a:pPr>
            <a:fld id="{A039F6AF-85B7-45DC-B3F4-7432BA28E4A7}" type="slidenum">
              <a:rPr lang="nl-BE" smtClean="0"/>
              <a:pPr>
                <a:defRPr/>
              </a:pPr>
              <a:t>‹#›</a:t>
            </a:fld>
            <a:endParaRPr lang="nl-BE" dirty="0"/>
          </a:p>
        </p:txBody>
      </p:sp>
    </p:spTree>
    <p:extLst>
      <p:ext uri="{BB962C8B-B14F-4D97-AF65-F5344CB8AC3E}">
        <p14:creationId xmlns:p14="http://schemas.microsoft.com/office/powerpoint/2010/main" val="9283631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_Diapositive de titre">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061884" y="2068082"/>
            <a:ext cx="11130115" cy="4789918"/>
          </a:xfrm>
          <a:prstGeom prst="rect">
            <a:avLst/>
          </a:prstGeom>
        </p:spPr>
        <p:txBody>
          <a:bodyPr/>
          <a:lstStyle/>
          <a:p>
            <a:endParaRPr lang="fr-BE" dirty="0"/>
          </a:p>
        </p:txBody>
      </p:sp>
      <p:sp>
        <p:nvSpPr>
          <p:cNvPr id="6" name="Espace réservé du texte 19"/>
          <p:cNvSpPr>
            <a:spLocks noGrp="1"/>
          </p:cNvSpPr>
          <p:nvPr>
            <p:ph type="body" sz="quarter" idx="13"/>
          </p:nvPr>
        </p:nvSpPr>
        <p:spPr>
          <a:xfrm>
            <a:off x="2159563" y="4869160"/>
            <a:ext cx="6576731" cy="1548172"/>
          </a:xfrm>
          <a:prstGeom prst="rect">
            <a:avLst/>
          </a:prstGeom>
          <a:solidFill>
            <a:srgbClr val="9B800D">
              <a:alpha val="78824"/>
            </a:srgbClr>
          </a:solidFill>
        </p:spPr>
        <p:txBody>
          <a:bodyPr/>
          <a:lstStyle>
            <a:lvl1pPr marL="0" indent="0" algn="l">
              <a:buNone/>
              <a:tabLst>
                <a:tab pos="179388" algn="l"/>
              </a:tabLst>
              <a:defRPr sz="2800" b="1" baseline="0">
                <a:ln>
                  <a:noFill/>
                </a:ln>
                <a:noFill/>
                <a:latin typeface="Arial" panose="020B0604020202020204" pitchFamily="34" charset="0"/>
                <a:cs typeface="Arial" panose="020B0604020202020204" pitchFamily="34" charset="0"/>
              </a:defRPr>
            </a:lvl1pPr>
          </a:lstStyle>
          <a:p>
            <a:pPr lvl="0"/>
            <a:endParaRPr lang="fr-BE" dirty="0"/>
          </a:p>
        </p:txBody>
      </p:sp>
      <p:sp>
        <p:nvSpPr>
          <p:cNvPr id="9" name="Espace réservé du texte 19"/>
          <p:cNvSpPr>
            <a:spLocks noGrp="1"/>
          </p:cNvSpPr>
          <p:nvPr>
            <p:ph type="body" sz="quarter" idx="11" hasCustomPrompt="1"/>
          </p:nvPr>
        </p:nvSpPr>
        <p:spPr>
          <a:xfrm>
            <a:off x="2256003" y="5096487"/>
            <a:ext cx="6255608"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11" name="Espace réservé du texte 19"/>
          <p:cNvSpPr>
            <a:spLocks noGrp="1"/>
          </p:cNvSpPr>
          <p:nvPr>
            <p:ph type="body" sz="quarter" idx="12" hasCustomPrompt="1"/>
          </p:nvPr>
        </p:nvSpPr>
        <p:spPr>
          <a:xfrm>
            <a:off x="2256003" y="5539714"/>
            <a:ext cx="6255608"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Tree>
    <p:extLst>
      <p:ext uri="{BB962C8B-B14F-4D97-AF65-F5344CB8AC3E}">
        <p14:creationId xmlns:p14="http://schemas.microsoft.com/office/powerpoint/2010/main" val="3495832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Sectiekop">
    <p:spTree>
      <p:nvGrpSpPr>
        <p:cNvPr id="1" name=""/>
        <p:cNvGrpSpPr/>
        <p:nvPr/>
      </p:nvGrpSpPr>
      <p:grpSpPr>
        <a:xfrm>
          <a:off x="0" y="0"/>
          <a:ext cx="0" cy="0"/>
          <a:chOff x="0" y="0"/>
          <a:chExt cx="0" cy="0"/>
        </a:xfrm>
      </p:grpSpPr>
      <p:sp>
        <p:nvSpPr>
          <p:cNvPr id="4" name="Rechthoek 11"/>
          <p:cNvSpPr/>
          <p:nvPr userDrawn="1"/>
        </p:nvSpPr>
        <p:spPr>
          <a:xfrm>
            <a:off x="0" y="0"/>
            <a:ext cx="12192000" cy="6372225"/>
          </a:xfrm>
          <a:prstGeom prst="rect">
            <a:avLst/>
          </a:prstGeom>
          <a:solidFill>
            <a:srgbClr val="1D8D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BE"/>
          </a:p>
        </p:txBody>
      </p:sp>
      <p:pic>
        <p:nvPicPr>
          <p:cNvPr id="5" name="Afbeelding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49600"/>
            <a:ext cx="330200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09238" y="6046788"/>
            <a:ext cx="1512887"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ctrTitle"/>
          </p:nvPr>
        </p:nvSpPr>
        <p:spPr>
          <a:xfrm>
            <a:off x="3752712" y="2304000"/>
            <a:ext cx="8079288" cy="18002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752712" y="4419108"/>
            <a:ext cx="8079288"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spTree>
    <p:extLst>
      <p:ext uri="{BB962C8B-B14F-4D97-AF65-F5344CB8AC3E}">
        <p14:creationId xmlns:p14="http://schemas.microsoft.com/office/powerpoint/2010/main" val="372729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rgbClr val="52BDEC"/>
                </a:solidFill>
              </a:defRPr>
            </a:lvl1pPr>
          </a:lstStyle>
          <a:p>
            <a:r>
              <a:rPr lang="nl-NL"/>
              <a:t>Klik om de stijl te bewerken</a:t>
            </a:r>
            <a:endParaRPr lang="nl-BE" dirty="0"/>
          </a:p>
        </p:txBody>
      </p:sp>
      <p:sp>
        <p:nvSpPr>
          <p:cNvPr id="6" name="Tijdelijke aanduiding voor tekst 2"/>
          <p:cNvSpPr>
            <a:spLocks noGrp="1"/>
          </p:cNvSpPr>
          <p:nvPr>
            <p:ph idx="1"/>
          </p:nvPr>
        </p:nvSpPr>
        <p:spPr>
          <a:xfrm>
            <a:off x="540000" y="1349999"/>
            <a:ext cx="11382000" cy="4428000"/>
          </a:xfrm>
          <a:prstGeom prst="rect">
            <a:avLst/>
          </a:prstGeom>
        </p:spPr>
        <p:txBody>
          <a:bodyPr rtlCol="0">
            <a:noAutofit/>
          </a:bodyPr>
          <a:lstStyle>
            <a:lvl1pP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p:txBody>
          <a:bodyPr/>
          <a:lstStyle>
            <a:lvl1pPr>
              <a:defRPr/>
            </a:lvl1pPr>
          </a:lstStyle>
          <a:p>
            <a:pPr>
              <a:defRPr/>
            </a:pPr>
            <a:fld id="{7DA4B3EC-CFD9-4F71-9FD2-234ADD9E5AF3}" type="datetimeFigureOut">
              <a:rPr lang="nl-BE"/>
              <a:pPr>
                <a:defRPr/>
              </a:pPr>
              <a:t>14/09/2026</a:t>
            </a:fld>
            <a:endParaRPr lang="nl-BE" dirty="0"/>
          </a:p>
        </p:txBody>
      </p:sp>
      <p:sp>
        <p:nvSpPr>
          <p:cNvPr id="5"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4D7ACF36-FBF7-4E9F-BE91-C2B98DF1EAC7}" type="slidenum">
              <a:rPr lang="nl-BE"/>
              <a:pPr>
                <a:defRPr/>
              </a:pPr>
              <a:t>‹#›</a:t>
            </a:fld>
            <a:endParaRPr lang="nl-BE" dirty="0"/>
          </a:p>
        </p:txBody>
      </p:sp>
    </p:spTree>
    <p:extLst>
      <p:ext uri="{BB962C8B-B14F-4D97-AF65-F5344CB8AC3E}">
        <p14:creationId xmlns:p14="http://schemas.microsoft.com/office/powerpoint/2010/main" val="3684368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BA22B-4F25-498B-9815-7DB3C73DCB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9E60763D-34D1-4D04-9996-442E4F7972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685BCA1E-934B-47D0-B158-EE5DD7FBA389}"/>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5" name="Footer Placeholder 4">
            <a:extLst>
              <a:ext uri="{FF2B5EF4-FFF2-40B4-BE49-F238E27FC236}">
                <a16:creationId xmlns:a16="http://schemas.microsoft.com/office/drawing/2014/main" id="{762412A8-0FA6-4DA4-BB8F-AB2AF35D9E45}"/>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49B30A88-A970-40B2-91CE-8A3051AA724A}"/>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26169524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C9453-A4D7-419F-94F1-85ED075B2D85}"/>
              </a:ext>
            </a:extLst>
          </p:cNvPr>
          <p:cNvSpPr>
            <a:spLocks noGrp="1"/>
          </p:cNvSpPr>
          <p:nvPr>
            <p:ph type="title"/>
          </p:nvPr>
        </p:nvSpPr>
        <p:spPr>
          <a:xfrm>
            <a:off x="263352" y="44624"/>
            <a:ext cx="11809312" cy="831627"/>
          </a:xfrm>
        </p:spPr>
        <p:txBody>
          <a:bodyPr/>
          <a:lstStyle>
            <a:lvl1pPr>
              <a:defRPr>
                <a:solidFill>
                  <a:schemeClr val="accent5">
                    <a:lumMod val="75000"/>
                  </a:schemeClr>
                </a:solidFill>
              </a:defRPr>
            </a:lvl1pPr>
          </a:lstStyle>
          <a:p>
            <a:r>
              <a:rPr lang="en-US" dirty="0"/>
              <a:t>Click to edit Master title style</a:t>
            </a:r>
            <a:endParaRPr lang="nl-BE" dirty="0"/>
          </a:p>
        </p:txBody>
      </p:sp>
      <p:pic>
        <p:nvPicPr>
          <p:cNvPr id="8" name="Picture 7">
            <a:extLst>
              <a:ext uri="{FF2B5EF4-FFF2-40B4-BE49-F238E27FC236}">
                <a16:creationId xmlns:a16="http://schemas.microsoft.com/office/drawing/2014/main" id="{ED0EA934-5E4C-4B07-B329-2D9DCB91E3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28448" y="6281169"/>
            <a:ext cx="1825575" cy="423411"/>
          </a:xfrm>
          <a:prstGeom prst="rect">
            <a:avLst/>
          </a:prstGeom>
        </p:spPr>
      </p:pic>
    </p:spTree>
    <p:extLst>
      <p:ext uri="{BB962C8B-B14F-4D97-AF65-F5344CB8AC3E}">
        <p14:creationId xmlns:p14="http://schemas.microsoft.com/office/powerpoint/2010/main" val="30110152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D6A8-E7F4-4EA5-BFF5-FBCA8B2FB5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FF000EC9-3273-4984-8598-05B0E16C76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B67AF05-D8A2-491D-8B69-BEDD8F98BCF1}"/>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5" name="Footer Placeholder 4">
            <a:extLst>
              <a:ext uri="{FF2B5EF4-FFF2-40B4-BE49-F238E27FC236}">
                <a16:creationId xmlns:a16="http://schemas.microsoft.com/office/drawing/2014/main" id="{C6F96273-9455-4970-B522-FC9DD562411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EC87248-BB64-43E1-849B-7F07F9070F44}"/>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22996407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19A8E-FCB8-4619-AC96-B25C835283BC}"/>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F91B992C-DC6C-40E5-BC81-61C6356C12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82B91632-B8F0-4B48-89B7-2F02F2DF234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BFFC5F5C-4D6B-45B2-A291-CF362F55A101}"/>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6" name="Footer Placeholder 5">
            <a:extLst>
              <a:ext uri="{FF2B5EF4-FFF2-40B4-BE49-F238E27FC236}">
                <a16:creationId xmlns:a16="http://schemas.microsoft.com/office/drawing/2014/main" id="{66A31975-3EE0-482F-943C-B9D2E57DF360}"/>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A2295005-8A9C-4DD4-A5AA-E7941D0C115E}"/>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35928160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F223-F275-474D-A61F-6E1BE0C62479}"/>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7BD5D2FC-D2AD-4A59-847B-94512582AD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2C79DCE-0E44-46AE-8E54-972FB247899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503BF443-FDF8-4BBE-B2DF-C20C32A3A6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1DC453C-45AA-4840-8082-967707F22A2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C719C728-DE34-4B86-B4ED-F0B2C9F00DE5}"/>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8" name="Footer Placeholder 7">
            <a:extLst>
              <a:ext uri="{FF2B5EF4-FFF2-40B4-BE49-F238E27FC236}">
                <a16:creationId xmlns:a16="http://schemas.microsoft.com/office/drawing/2014/main" id="{EE818929-6E99-44FB-8D2C-D446FAE0FC09}"/>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71EF023C-2417-4297-9F07-3FF4F27683BF}"/>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1057114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BC89-FE35-4A30-900D-DAD5C3F74AD9}"/>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BED6BE76-1FFE-4794-BD95-647790356A98}"/>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4" name="Footer Placeholder 3">
            <a:extLst>
              <a:ext uri="{FF2B5EF4-FFF2-40B4-BE49-F238E27FC236}">
                <a16:creationId xmlns:a16="http://schemas.microsoft.com/office/drawing/2014/main" id="{0D7FEC36-B1A4-4725-B4BE-2B48A073AD95}"/>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DB6377D9-9859-4B4C-B709-05EE83BB680D}"/>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4271580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342D4-7C36-4420-9B1C-53D664DAC6C2}"/>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3" name="Footer Placeholder 2">
            <a:extLst>
              <a:ext uri="{FF2B5EF4-FFF2-40B4-BE49-F238E27FC236}">
                <a16:creationId xmlns:a16="http://schemas.microsoft.com/office/drawing/2014/main" id="{7C83D69E-4BCE-414D-A8DF-BB83754842ED}"/>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B71CBC09-9769-4876-B7C4-5E690039CBB5}"/>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17651655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5AEA9-25C2-40B5-BC37-877FF4D557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EACD8D8C-8C5D-477E-9B18-857745D98C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C63D85B7-64E3-4E77-9646-131595563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04F92E-2C20-44AB-B4FF-2AEF125CCCDA}"/>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6" name="Footer Placeholder 5">
            <a:extLst>
              <a:ext uri="{FF2B5EF4-FFF2-40B4-BE49-F238E27FC236}">
                <a16:creationId xmlns:a16="http://schemas.microsoft.com/office/drawing/2014/main" id="{FB8CAFA1-2C6E-4AF9-8495-8E463393FD58}"/>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A14559E-99F6-4556-B01B-D585B2AFF661}"/>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25173514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9A83-964A-4F3F-A1A8-218C39B806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7D43EACE-9A5A-4475-B809-D89C29492E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C20E0D9E-0532-423A-8D62-C4C6B0046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195BBA-7596-4631-B6DD-6FE01C089B0B}"/>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6" name="Footer Placeholder 5">
            <a:extLst>
              <a:ext uri="{FF2B5EF4-FFF2-40B4-BE49-F238E27FC236}">
                <a16:creationId xmlns:a16="http://schemas.microsoft.com/office/drawing/2014/main" id="{9386402E-60B8-473B-B9F1-4E79CA15F395}"/>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0BA6EC8-7D9B-438D-8175-D9DB1FFB3098}"/>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33110579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0BFD-3C8A-49F4-850F-1FFE9C59FDC0}"/>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27D86E38-C803-4D67-8E64-37C46FC764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417BF40A-90F8-4037-9DAC-9785A0C0E050}"/>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5" name="Footer Placeholder 4">
            <a:extLst>
              <a:ext uri="{FF2B5EF4-FFF2-40B4-BE49-F238E27FC236}">
                <a16:creationId xmlns:a16="http://schemas.microsoft.com/office/drawing/2014/main" id="{8E1152A1-73DC-4C66-B26F-88BB17E19315}"/>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9A7E5D8C-A0FF-42CD-A752-862E53C3E8D9}"/>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16905861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2B2B00-5C5C-4368-9BF0-ADC1D4AAB4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AC838F01-8C64-4E6B-84B9-AE223B3569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12E628F6-ABC5-42A7-814F-16D401B82D54}"/>
              </a:ext>
            </a:extLst>
          </p:cNvPr>
          <p:cNvSpPr>
            <a:spLocks noGrp="1"/>
          </p:cNvSpPr>
          <p:nvPr>
            <p:ph type="dt" sz="half" idx="10"/>
          </p:nvPr>
        </p:nvSpPr>
        <p:spPr/>
        <p:txBody>
          <a:bodyPr/>
          <a:lstStyle/>
          <a:p>
            <a:fld id="{59B19142-BEB6-406F-ABF8-F17CF03EBCCB}" type="datetimeFigureOut">
              <a:rPr lang="nl-BE" smtClean="0"/>
              <a:t>14/09/2026</a:t>
            </a:fld>
            <a:endParaRPr lang="nl-BE"/>
          </a:p>
        </p:txBody>
      </p:sp>
      <p:sp>
        <p:nvSpPr>
          <p:cNvPr id="5" name="Footer Placeholder 4">
            <a:extLst>
              <a:ext uri="{FF2B5EF4-FFF2-40B4-BE49-F238E27FC236}">
                <a16:creationId xmlns:a16="http://schemas.microsoft.com/office/drawing/2014/main" id="{EBB780A6-AFD9-48DC-AA11-ED71B726FC0E}"/>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FFD4A33F-B34F-4F40-9CB1-E93028AD7112}"/>
              </a:ext>
            </a:extLst>
          </p:cNvPr>
          <p:cNvSpPr>
            <a:spLocks noGrp="1"/>
          </p:cNvSpPr>
          <p:nvPr>
            <p:ph type="sldNum" sz="quarter" idx="12"/>
          </p:nvPr>
        </p:nvSpPr>
        <p:spPr/>
        <p:txBody>
          <a:bodyPr/>
          <a:lstStyle/>
          <a:p>
            <a:fld id="{AD8618EA-719F-4298-933F-BE6EB45072FF}" type="slidenum">
              <a:rPr lang="nl-BE" smtClean="0"/>
              <a:t>‹#›</a:t>
            </a:fld>
            <a:endParaRPr lang="nl-BE"/>
          </a:p>
        </p:txBody>
      </p:sp>
    </p:spTree>
    <p:extLst>
      <p:ext uri="{BB962C8B-B14F-4D97-AF65-F5344CB8AC3E}">
        <p14:creationId xmlns:p14="http://schemas.microsoft.com/office/powerpoint/2010/main" val="13018987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lstStyle>
            <a:lvl1pPr>
              <a:defRPr sz="3600">
                <a:solidFill>
                  <a:srgbClr val="92D050"/>
                </a:solidFill>
              </a:defRPr>
            </a:lvl1pPr>
          </a:lstStyle>
          <a:p>
            <a:r>
              <a:rPr lang="nl-NL" dirty="0"/>
              <a:t>Klik om de stijl te bewerken</a:t>
            </a:r>
            <a:endParaRPr lang="fr-BE" dirty="0"/>
          </a:p>
        </p:txBody>
      </p:sp>
      <p:sp>
        <p:nvSpPr>
          <p:cNvPr id="3" name="Espace réservé du contenu 2"/>
          <p:cNvSpPr>
            <a:spLocks noGrp="1"/>
          </p:cNvSpPr>
          <p:nvPr>
            <p:ph idx="1"/>
          </p:nvPr>
        </p:nvSpPr>
        <p:spPr>
          <a:xfrm>
            <a:off x="609600" y="1772816"/>
            <a:ext cx="10972800" cy="4176464"/>
          </a:xfrm>
          <a:noFill/>
          <a:ln>
            <a:noFill/>
          </a:ln>
          <a:effectLst/>
        </p:spPr>
        <p:style>
          <a:lnRef idx="1">
            <a:schemeClr val="dk1"/>
          </a:lnRef>
          <a:fillRef idx="2">
            <a:schemeClr val="dk1"/>
          </a:fillRef>
          <a:effectRef idx="1">
            <a:schemeClr val="dk1"/>
          </a:effectRef>
          <a:fontRef idx="minor">
            <a:schemeClr val="dk1"/>
          </a:fontRef>
        </p:style>
        <p:txBody>
          <a:bodyPr>
            <a:normAutofit/>
          </a:bodyPr>
          <a:lstStyle>
            <a:lvl1pPr>
              <a:defRPr lang="fr-FR" sz="2400" dirty="0" smtClean="0"/>
            </a:lvl1pPr>
            <a:lvl2pPr>
              <a:defRPr lang="fr-FR" sz="2400" dirty="0" smtClean="0"/>
            </a:lvl2pPr>
            <a:lvl3pPr>
              <a:defRPr lang="fr-FR" sz="2000" dirty="0" smtClean="0"/>
            </a:lvl3pPr>
            <a:lvl4pPr>
              <a:defRPr lang="fr-FR" sz="1800" dirty="0" smtClean="0"/>
            </a:lvl4pPr>
            <a:lvl5pPr>
              <a:defRPr lang="fr-BE" sz="18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4" name="Espace réservé de la date 3"/>
          <p:cNvSpPr>
            <a:spLocks noGrp="1"/>
          </p:cNvSpPr>
          <p:nvPr>
            <p:ph type="dt" sz="half" idx="10"/>
          </p:nvPr>
        </p:nvSpPr>
        <p:spPr/>
        <p:txBody>
          <a:bodyPr/>
          <a:lstStyle>
            <a:lvl1pPr>
              <a:defRPr smtClean="0"/>
            </a:lvl1pPr>
          </a:lstStyle>
          <a:p>
            <a:pPr>
              <a:defRPr/>
            </a:pPr>
            <a:fld id="{68D2082C-6F25-41B5-AA77-A075AF0AE1F8}" type="datetime1">
              <a:rPr lang="fr-BE"/>
              <a:pPr>
                <a:defRPr/>
              </a:pPr>
              <a:t>14/09/26</a:t>
            </a:fld>
            <a:endParaRPr lang="fr-BE" dirty="0"/>
          </a:p>
        </p:txBody>
      </p:sp>
      <p:sp>
        <p:nvSpPr>
          <p:cNvPr id="5" name="Espace réservé du pied de page 4"/>
          <p:cNvSpPr>
            <a:spLocks noGrp="1"/>
          </p:cNvSpPr>
          <p:nvPr>
            <p:ph type="ftr" sz="quarter" idx="11"/>
          </p:nvPr>
        </p:nvSpPr>
        <p:spPr/>
        <p:txBody>
          <a:bodyPr/>
          <a:lstStyle>
            <a:lvl1pPr>
              <a:defRPr dirty="0"/>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smtClean="0"/>
            </a:lvl1pPr>
          </a:lstStyle>
          <a:p>
            <a:pPr>
              <a:defRPr/>
            </a:pPr>
            <a:fld id="{1C001461-0E39-4798-8C6B-BCD6554A3C8E}" type="slidenum">
              <a:rPr lang="fr-BE"/>
              <a:pPr>
                <a:defRPr/>
              </a:pPr>
              <a:t>‹#›</a:t>
            </a:fld>
            <a:endParaRPr lang="fr-BE" dirty="0"/>
          </a:p>
        </p:txBody>
      </p:sp>
    </p:spTree>
    <p:extLst>
      <p:ext uri="{BB962C8B-B14F-4D97-AF65-F5344CB8AC3E}">
        <p14:creationId xmlns:p14="http://schemas.microsoft.com/office/powerpoint/2010/main" val="31625068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rgbClr val="92D050"/>
                </a:solidFill>
              </a:defRPr>
            </a:lvl1pPr>
          </a:lstStyle>
          <a:p>
            <a:r>
              <a:rPr lang="nl-NL" dirty="0"/>
              <a:t>Klik om de stijl te bewerken</a:t>
            </a:r>
            <a:endParaRPr lang="nl-BE" dirty="0"/>
          </a:p>
        </p:txBody>
      </p:sp>
      <p:sp>
        <p:nvSpPr>
          <p:cNvPr id="6" name="Tijdelijke aanduiding voor tekst 2"/>
          <p:cNvSpPr>
            <a:spLocks noGrp="1"/>
          </p:cNvSpPr>
          <p:nvPr>
            <p:ph idx="1"/>
          </p:nvPr>
        </p:nvSpPr>
        <p:spPr>
          <a:xfrm>
            <a:off x="540000" y="1349999"/>
            <a:ext cx="11382000" cy="4428000"/>
          </a:xfrm>
          <a:prstGeom prst="rect">
            <a:avLst/>
          </a:prstGeom>
        </p:spPr>
        <p:txBody>
          <a:bodyPr rtlCol="0">
            <a:noAutofit/>
          </a:bodyPr>
          <a:lstStyle>
            <a:lvl1pP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p:txBody>
          <a:bodyPr/>
          <a:lstStyle>
            <a:lvl1pPr>
              <a:defRPr/>
            </a:lvl1pPr>
          </a:lstStyle>
          <a:p>
            <a:pPr>
              <a:defRPr/>
            </a:pPr>
            <a:fld id="{26BFB0B4-059D-4902-A1E9-B37980227A6F}" type="datetimeFigureOut">
              <a:rPr lang="nl-BE"/>
              <a:pPr>
                <a:defRPr/>
              </a:pPr>
              <a:t>14/09/2026</a:t>
            </a:fld>
            <a:endParaRPr lang="nl-BE" dirty="0"/>
          </a:p>
        </p:txBody>
      </p:sp>
      <p:sp>
        <p:nvSpPr>
          <p:cNvPr id="5" name="Tijdelijke aanduiding voor voettekst 4"/>
          <p:cNvSpPr>
            <a:spLocks noGrp="1"/>
          </p:cNvSpPr>
          <p:nvPr>
            <p:ph type="ftr" sz="quarter" idx="11"/>
          </p:nvPr>
        </p:nvSpPr>
        <p:spPr/>
        <p:txBody>
          <a:bodyPr/>
          <a:lstStyle>
            <a:lvl1pPr>
              <a:defRPr/>
            </a:lvl1pPr>
          </a:lstStyle>
          <a:p>
            <a:pPr>
              <a:defRPr/>
            </a:pPr>
            <a:endParaRPr lang="nl-BE"/>
          </a:p>
        </p:txBody>
      </p:sp>
      <p:sp>
        <p:nvSpPr>
          <p:cNvPr id="7" name="Tijdelijke aanduiding voor dianummer 5"/>
          <p:cNvSpPr>
            <a:spLocks noGrp="1"/>
          </p:cNvSpPr>
          <p:nvPr>
            <p:ph type="sldNum" sz="quarter" idx="12"/>
          </p:nvPr>
        </p:nvSpPr>
        <p:spPr/>
        <p:txBody>
          <a:bodyPr/>
          <a:lstStyle>
            <a:lvl1pPr>
              <a:defRPr/>
            </a:lvl1pPr>
          </a:lstStyle>
          <a:p>
            <a:pPr>
              <a:defRPr/>
            </a:pPr>
            <a:fld id="{7883A59F-E1E9-4918-8825-9D8B633A5ECD}" type="slidenum">
              <a:rPr lang="nl-BE"/>
              <a:pPr>
                <a:defRPr/>
              </a:pPr>
              <a:t>‹#›</a:t>
            </a:fld>
            <a:endParaRPr lang="nl-BE" dirty="0"/>
          </a:p>
        </p:txBody>
      </p:sp>
    </p:spTree>
    <p:extLst>
      <p:ext uri="{BB962C8B-B14F-4D97-AF65-F5344CB8AC3E}">
        <p14:creationId xmlns:p14="http://schemas.microsoft.com/office/powerpoint/2010/main" val="29094475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Sectiekop">
    <p:spTree>
      <p:nvGrpSpPr>
        <p:cNvPr id="1" name=""/>
        <p:cNvGrpSpPr/>
        <p:nvPr/>
      </p:nvGrpSpPr>
      <p:grpSpPr>
        <a:xfrm>
          <a:off x="0" y="0"/>
          <a:ext cx="0" cy="0"/>
          <a:chOff x="0" y="0"/>
          <a:chExt cx="0" cy="0"/>
        </a:xfrm>
      </p:grpSpPr>
      <p:sp>
        <p:nvSpPr>
          <p:cNvPr id="4" name="Rechthoek 11"/>
          <p:cNvSpPr/>
          <p:nvPr userDrawn="1"/>
        </p:nvSpPr>
        <p:spPr>
          <a:xfrm>
            <a:off x="0" y="0"/>
            <a:ext cx="12192000" cy="6372225"/>
          </a:xfrm>
          <a:prstGeom prst="rect">
            <a:avLst/>
          </a:prstGeom>
          <a:solidFill>
            <a:srgbClr val="1D8D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BE"/>
          </a:p>
        </p:txBody>
      </p:sp>
      <p:pic>
        <p:nvPicPr>
          <p:cNvPr id="5" name="Afbeelding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49600"/>
            <a:ext cx="330200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09238" y="6046788"/>
            <a:ext cx="1512887"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a:spLocks noGrp="1"/>
          </p:cNvSpPr>
          <p:nvPr>
            <p:ph type="ctrTitle"/>
          </p:nvPr>
        </p:nvSpPr>
        <p:spPr>
          <a:xfrm>
            <a:off x="3752712" y="2304000"/>
            <a:ext cx="8079288" cy="1800200"/>
          </a:xfrm>
        </p:spPr>
        <p:txBody>
          <a:bodyPr>
            <a:noAutofit/>
          </a:bodyPr>
          <a:lstStyle>
            <a:lvl1pPr>
              <a:defRPr sz="4000">
                <a:solidFill>
                  <a:schemeClr val="bg1"/>
                </a:solidFill>
              </a:defRPr>
            </a:lvl1pPr>
          </a:lstStyle>
          <a:p>
            <a:r>
              <a:rPr lang="nl-NL"/>
              <a:t>Klik om de stijl te bewerken</a:t>
            </a:r>
            <a:endParaRPr lang="nl-BE" dirty="0"/>
          </a:p>
        </p:txBody>
      </p:sp>
      <p:sp>
        <p:nvSpPr>
          <p:cNvPr id="10" name="Ondertitel 2"/>
          <p:cNvSpPr>
            <a:spLocks noGrp="1"/>
          </p:cNvSpPr>
          <p:nvPr>
            <p:ph type="subTitle" idx="1"/>
          </p:nvPr>
        </p:nvSpPr>
        <p:spPr>
          <a:xfrm>
            <a:off x="3752712" y="4419108"/>
            <a:ext cx="8079288"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dirty="0"/>
          </a:p>
        </p:txBody>
      </p:sp>
    </p:spTree>
    <p:extLst>
      <p:ext uri="{BB962C8B-B14F-4D97-AF65-F5344CB8AC3E}">
        <p14:creationId xmlns:p14="http://schemas.microsoft.com/office/powerpoint/2010/main" val="33860095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Titeldia">
    <p:spTree>
      <p:nvGrpSpPr>
        <p:cNvPr id="1" name=""/>
        <p:cNvGrpSpPr/>
        <p:nvPr/>
      </p:nvGrpSpPr>
      <p:grpSpPr>
        <a:xfrm>
          <a:off x="0" y="0"/>
          <a:ext cx="0" cy="0"/>
          <a:chOff x="0" y="0"/>
          <a:chExt cx="0" cy="0"/>
        </a:xfrm>
      </p:grpSpPr>
      <p:pic>
        <p:nvPicPr>
          <p:cNvPr id="13" name="Afbeelding 11"/>
          <p:cNvPicPr>
            <a:picLocks noChangeAspect="1"/>
          </p:cNvPicPr>
          <p:nvPr/>
        </p:nvPicPr>
        <p:blipFill>
          <a:blip r:embed="rId2"/>
          <a:srcRect/>
          <a:stretch>
            <a:fillRect/>
          </a:stretch>
        </p:blipFill>
        <p:spPr>
          <a:xfrm>
            <a:off x="11404600" y="5797550"/>
            <a:ext cx="427038" cy="719138"/>
          </a:xfrm>
          <a:prstGeom prst="rect">
            <a:avLst/>
          </a:prstGeom>
          <a:ln>
            <a:noFill/>
          </a:ln>
        </p:spPr>
      </p:pic>
      <p:sp>
        <p:nvSpPr>
          <p:cNvPr id="9" name="Titel 1">
            <a:extLst>
              <a:ext uri="{FF2B5EF4-FFF2-40B4-BE49-F238E27FC236}">
                <a16:creationId xmlns:a16="http://schemas.microsoft.com/office/drawing/2014/main" id="{69F53553-9C3D-4551-B24F-D85D238805E6}"/>
              </a:ext>
            </a:extLst>
          </p:cNvPr>
          <p:cNvSpPr>
            <a:spLocks noGrp="1"/>
          </p:cNvSpPr>
          <p:nvPr>
            <p:ph type="ctrTitle"/>
          </p:nvPr>
        </p:nvSpPr>
        <p:spPr>
          <a:xfrm>
            <a:off x="3094061" y="2088000"/>
            <a:ext cx="8737939" cy="1800000"/>
          </a:xfrm>
        </p:spPr>
        <p:txBody>
          <a:bodyPr>
            <a:noAutofit/>
          </a:bodyPr>
          <a:lstStyle>
            <a:lvl1pPr>
              <a:buNone/>
              <a:defRPr sz="4000">
                <a:solidFill>
                  <a:schemeClr val="bg1"/>
                </a:solidFill>
              </a:defRPr>
            </a:lvl1pPr>
          </a:lstStyle>
          <a:p>
            <a:r>
              <a:t>Klik om de stijl te bewerken</a:t>
            </a:r>
          </a:p>
        </p:txBody>
      </p:sp>
      <p:sp>
        <p:nvSpPr>
          <p:cNvPr id="10" name="Ondertitel 2">
            <a:extLst>
              <a:ext uri="{FF2B5EF4-FFF2-40B4-BE49-F238E27FC236}">
                <a16:creationId xmlns:a16="http://schemas.microsoft.com/office/drawing/2014/main" id="{B43DD38B-8ADB-48E0-AB3B-B9E8C25BDA0E}"/>
              </a:ext>
            </a:extLst>
          </p:cNvPr>
          <p:cNvSpPr>
            <a:spLocks noGrp="1"/>
          </p:cNvSpPr>
          <p:nvPr>
            <p:ph type="subTitle" idx="1"/>
          </p:nvPr>
        </p:nvSpPr>
        <p:spPr>
          <a:xfrm>
            <a:off x="3094061" y="4193675"/>
            <a:ext cx="8737939"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Klik om de ondertitelstijl van het model te bewerken</a:t>
            </a:r>
          </a:p>
        </p:txBody>
      </p:sp>
      <p:pic>
        <p:nvPicPr>
          <p:cNvPr id="16" name="Image 11"/>
          <p:cNvPicPr>
            <a:picLocks noChangeAspect="1"/>
          </p:cNvPicPr>
          <p:nvPr/>
        </p:nvPicPr>
        <p:blipFill>
          <a:blip r:embed="rId3"/>
          <a:srcRect/>
          <a:stretch>
            <a:fillRect/>
          </a:stretch>
        </p:blipFill>
        <p:spPr>
          <a:xfrm>
            <a:off x="479376" y="2090138"/>
            <a:ext cx="2470669" cy="2737878"/>
          </a:xfrm>
          <a:prstGeom prst="rect">
            <a:avLst/>
          </a:prstGeom>
          <a:ln>
            <a:noFill/>
          </a:ln>
        </p:spPr>
      </p:pic>
    </p:spTree>
    <p:extLst>
      <p:ext uri="{BB962C8B-B14F-4D97-AF65-F5344CB8AC3E}">
        <p14:creationId xmlns:p14="http://schemas.microsoft.com/office/powerpoint/2010/main" val="1637063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theme" Target="../theme/theme4.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539750" y="179388"/>
            <a:ext cx="1138237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nl-NL" dirty="0"/>
              <a:t>Klik en typ de titel</a:t>
            </a:r>
            <a:endParaRPr lang="nl-BE" dirty="0"/>
          </a:p>
        </p:txBody>
      </p:sp>
      <p:sp>
        <p:nvSpPr>
          <p:cNvPr id="1027" name="Tijdelijke aanduiding voor tekst 2"/>
          <p:cNvSpPr>
            <a:spLocks noGrp="1"/>
          </p:cNvSpPr>
          <p:nvPr>
            <p:ph type="body" idx="1"/>
          </p:nvPr>
        </p:nvSpPr>
        <p:spPr bwMode="auto">
          <a:xfrm>
            <a:off x="539750" y="1349375"/>
            <a:ext cx="113823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t>Klik en typ de tekst</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539750" y="6048375"/>
            <a:ext cx="1247775" cy="287338"/>
          </a:xfrm>
          <a:prstGeom prst="rect">
            <a:avLst/>
          </a:prstGeom>
        </p:spPr>
        <p:txBody>
          <a:bodyPr vert="horz" lIns="0" tIns="0" rIns="0" bIns="0" rtlCol="0" anchor="t" anchorCtr="0"/>
          <a:lstStyle>
            <a:lvl1pPr algn="l"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fld id="{22445C00-7036-448F-88F8-630D41249590}" type="datetimeFigureOut">
              <a:rPr lang="nl-BE"/>
              <a:pPr>
                <a:defRPr/>
              </a:pPr>
              <a:t>14/09/2026</a:t>
            </a:fld>
            <a:endParaRPr lang="nl-BE" dirty="0"/>
          </a:p>
        </p:txBody>
      </p:sp>
      <p:sp>
        <p:nvSpPr>
          <p:cNvPr id="5" name="Tijdelijke aanduiding voor voettekst 4"/>
          <p:cNvSpPr>
            <a:spLocks noGrp="1"/>
          </p:cNvSpPr>
          <p:nvPr>
            <p:ph type="ftr" sz="quarter" idx="3"/>
          </p:nvPr>
        </p:nvSpPr>
        <p:spPr>
          <a:xfrm>
            <a:off x="1908175" y="6048375"/>
            <a:ext cx="2640013" cy="287338"/>
          </a:xfrm>
          <a:prstGeom prst="rect">
            <a:avLst/>
          </a:prstGeom>
        </p:spPr>
        <p:txBody>
          <a:bodyPr vert="horz" lIns="0" tIns="0" rIns="0" bIns="0" rtlCol="0" anchor="t" anchorCtr="0"/>
          <a:lstStyle>
            <a:lvl1pPr algn="ctr"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endParaRPr lang="nl-BE"/>
          </a:p>
        </p:txBody>
      </p:sp>
      <p:sp>
        <p:nvSpPr>
          <p:cNvPr id="6" name="Tijdelijke aanduiding voor dianummer 5"/>
          <p:cNvSpPr>
            <a:spLocks noGrp="1"/>
          </p:cNvSpPr>
          <p:nvPr>
            <p:ph type="sldNum" sz="quarter" idx="4"/>
          </p:nvPr>
        </p:nvSpPr>
        <p:spPr>
          <a:xfrm>
            <a:off x="4668838" y="6048375"/>
            <a:ext cx="1247775" cy="287338"/>
          </a:xfrm>
          <a:prstGeom prst="rect">
            <a:avLst/>
          </a:prstGeom>
        </p:spPr>
        <p:txBody>
          <a:bodyPr vert="horz" lIns="0" tIns="0" rIns="0" bIns="0" rtlCol="0" anchor="t" anchorCtr="0"/>
          <a:lstStyle>
            <a:lvl1pPr algn="r"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fld id="{D81AECB4-6842-4A96-8E50-EA5D7F5F794A}" type="slidenum">
              <a:rPr lang="nl-BE"/>
              <a:pPr>
                <a:defRPr/>
              </a:pPr>
              <a:t>‹#›</a:t>
            </a:fld>
            <a:endParaRPr lang="nl-BE" dirty="0"/>
          </a:p>
        </p:txBody>
      </p:sp>
      <p:pic>
        <p:nvPicPr>
          <p:cNvPr id="9" name="Image 11" descr="UNamur.png"/>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1237912" y="5445125"/>
            <a:ext cx="95408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6502400"/>
            <a:ext cx="12192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6" r:id="rId1"/>
    <p:sldLayoutId id="2147483872" r:id="rId2"/>
    <p:sldLayoutId id="2147483887" r:id="rId3"/>
    <p:sldLayoutId id="2147483873" r:id="rId4"/>
    <p:sldLayoutId id="2147483874" r:id="rId5"/>
    <p:sldLayoutId id="2147483875" r:id="rId6"/>
    <p:sldLayoutId id="2147483876" r:id="rId7"/>
    <p:sldLayoutId id="2147483877" r:id="rId8"/>
    <p:sldLayoutId id="2147483878" r:id="rId9"/>
    <p:sldLayoutId id="2147483888" r:id="rId10"/>
    <p:sldLayoutId id="2147483893" r:id="rId11"/>
    <p:sldLayoutId id="2147483894" r:id="rId12"/>
    <p:sldLayoutId id="2147483895" r:id="rId13"/>
    <p:sldLayoutId id="2147483898" r:id="rId14"/>
  </p:sldLayoutIdLst>
  <p:txStyles>
    <p:titleStyle>
      <a:lvl1pPr algn="l" rtl="0" eaLnBrk="0" fontAlgn="base" hangingPunct="0">
        <a:spcBef>
          <a:spcPct val="0"/>
        </a:spcBef>
        <a:spcAft>
          <a:spcPct val="0"/>
        </a:spcAft>
        <a:defRPr sz="3600" kern="1200">
          <a:solidFill>
            <a:srgbClr val="00B050"/>
          </a:solidFill>
          <a:latin typeface="Arial" pitchFamily="34" charset="0"/>
          <a:ea typeface="+mj-ea"/>
          <a:cs typeface="Arial" pitchFamily="34" charset="0"/>
        </a:defRPr>
      </a:lvl1pPr>
      <a:lvl2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9pPr>
    </p:titleStyle>
    <p:bodyStyle>
      <a:lvl1pPr marL="358775" indent="-358775" algn="l" rtl="0" eaLnBrk="0" fontAlgn="base" hangingPunct="0">
        <a:spcBef>
          <a:spcPts val="575"/>
        </a:spcBef>
        <a:spcAft>
          <a:spcPct val="0"/>
        </a:spcAft>
        <a:buSzPct val="110000"/>
        <a:buFont typeface="Arial" panose="020B0604020202020204" pitchFamily="34" charset="0"/>
        <a:buChar char="•"/>
        <a:defRPr sz="2400" kern="1200">
          <a:solidFill>
            <a:srgbClr val="00407A"/>
          </a:solidFill>
          <a:latin typeface="Arial" pitchFamily="34" charset="0"/>
          <a:ea typeface="+mn-ea"/>
          <a:cs typeface="Arial" pitchFamily="34" charset="0"/>
        </a:defRPr>
      </a:lvl1pPr>
      <a:lvl2pPr marL="719138" indent="-360363" algn="l" rtl="0" eaLnBrk="0" fontAlgn="base" hangingPunct="0">
        <a:spcBef>
          <a:spcPts val="575"/>
        </a:spcBef>
        <a:spcAft>
          <a:spcPct val="0"/>
        </a:spcAft>
        <a:buSzPct val="75000"/>
        <a:buFont typeface="Courier New" panose="02070309020205020404" pitchFamily="49" charset="0"/>
        <a:buChar char="o"/>
        <a:defRPr sz="2400" kern="1200">
          <a:solidFill>
            <a:srgbClr val="00407A"/>
          </a:solidFill>
          <a:latin typeface="Arial" pitchFamily="34" charset="0"/>
          <a:ea typeface="+mn-ea"/>
          <a:cs typeface="Arial" pitchFamily="34" charset="0"/>
        </a:defRPr>
      </a:lvl2pPr>
      <a:lvl3pPr marL="989013" indent="-269875" algn="l" rtl="0" eaLnBrk="0" fontAlgn="base" hangingPunct="0">
        <a:spcBef>
          <a:spcPct val="20000"/>
        </a:spcBef>
        <a:spcAft>
          <a:spcPct val="0"/>
        </a:spcAft>
        <a:buFont typeface="Arial" panose="020B0604020202020204" pitchFamily="34" charset="0"/>
        <a:buChar char="•"/>
        <a:defRPr sz="2000" kern="1200">
          <a:solidFill>
            <a:srgbClr val="00407A"/>
          </a:solidFill>
          <a:latin typeface="Arial" pitchFamily="34" charset="0"/>
          <a:ea typeface="+mn-ea"/>
          <a:cs typeface="Arial" pitchFamily="34" charset="0"/>
        </a:defRPr>
      </a:lvl3pPr>
      <a:lvl4pPr marL="1168400" indent="-179388" algn="l" rtl="0" eaLnBrk="0" fontAlgn="base" hangingPunct="0">
        <a:spcBef>
          <a:spcPts val="375"/>
        </a:spcBef>
        <a:spcAft>
          <a:spcPct val="0"/>
        </a:spcAft>
        <a:buSzPct val="80000"/>
        <a:buFont typeface="Arial" panose="020B0604020202020204" pitchFamily="34" charset="0"/>
        <a:buChar char="•"/>
        <a:defRPr sz="1600" kern="1200">
          <a:solidFill>
            <a:srgbClr val="00407A"/>
          </a:solidFill>
          <a:latin typeface="Arial" pitchFamily="34" charset="0"/>
          <a:ea typeface="+mn-ea"/>
          <a:cs typeface="Arial" pitchFamily="34" charset="0"/>
        </a:defRPr>
      </a:lvl4pPr>
      <a:lvl5pPr marL="1338263" indent="-179388" algn="l" rtl="0" eaLnBrk="0" fontAlgn="base" hangingPunct="0">
        <a:spcBef>
          <a:spcPts val="375"/>
        </a:spcBef>
        <a:spcAft>
          <a:spcPct val="0"/>
        </a:spcAft>
        <a:buFont typeface="Arial" panose="020B0604020202020204"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1" name="Tijdelijke aanduiding voor titel 1"/>
          <p:cNvSpPr>
            <a:spLocks noGrp="1"/>
          </p:cNvSpPr>
          <p:nvPr>
            <p:ph type="title"/>
          </p:nvPr>
        </p:nvSpPr>
        <p:spPr bwMode="auto">
          <a:xfrm>
            <a:off x="539750" y="179388"/>
            <a:ext cx="1138237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nl-NL" dirty="0"/>
              <a:t>Klik en typ de titel</a:t>
            </a:r>
            <a:endParaRPr lang="nl-BE" dirty="0"/>
          </a:p>
        </p:txBody>
      </p:sp>
      <p:sp>
        <p:nvSpPr>
          <p:cNvPr id="2052" name="Tijdelijke aanduiding voor tekst 2"/>
          <p:cNvSpPr>
            <a:spLocks noGrp="1"/>
          </p:cNvSpPr>
          <p:nvPr>
            <p:ph type="body" idx="1"/>
          </p:nvPr>
        </p:nvSpPr>
        <p:spPr bwMode="auto">
          <a:xfrm>
            <a:off x="539750" y="1349375"/>
            <a:ext cx="113823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t>Klik en typ de tekst</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539750" y="6048375"/>
            <a:ext cx="1247775" cy="287338"/>
          </a:xfrm>
          <a:prstGeom prst="rect">
            <a:avLst/>
          </a:prstGeom>
        </p:spPr>
        <p:txBody>
          <a:bodyPr vert="horz" lIns="0" tIns="0" rIns="0" bIns="0" rtlCol="0" anchor="t" anchorCtr="0"/>
          <a:lstStyle>
            <a:lvl1pPr algn="l"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fld id="{D70FFE1B-868B-4EF7-A02E-90130DC94E55}" type="datetimeFigureOut">
              <a:rPr lang="nl-BE"/>
              <a:pPr>
                <a:defRPr/>
              </a:pPr>
              <a:t>14/09/2026</a:t>
            </a:fld>
            <a:endParaRPr lang="nl-BE" dirty="0"/>
          </a:p>
        </p:txBody>
      </p:sp>
      <p:sp>
        <p:nvSpPr>
          <p:cNvPr id="5" name="Tijdelijke aanduiding voor voettekst 4"/>
          <p:cNvSpPr>
            <a:spLocks noGrp="1"/>
          </p:cNvSpPr>
          <p:nvPr>
            <p:ph type="ftr" sz="quarter" idx="3"/>
          </p:nvPr>
        </p:nvSpPr>
        <p:spPr>
          <a:xfrm>
            <a:off x="1908175" y="6048375"/>
            <a:ext cx="2640013" cy="287338"/>
          </a:xfrm>
          <a:prstGeom prst="rect">
            <a:avLst/>
          </a:prstGeom>
        </p:spPr>
        <p:txBody>
          <a:bodyPr vert="horz" lIns="0" tIns="0" rIns="0" bIns="0" rtlCol="0" anchor="t" anchorCtr="0"/>
          <a:lstStyle>
            <a:lvl1pPr algn="ctr"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endParaRPr lang="nl-BE"/>
          </a:p>
        </p:txBody>
      </p:sp>
      <p:sp>
        <p:nvSpPr>
          <p:cNvPr id="6" name="Tijdelijke aanduiding voor dianummer 5"/>
          <p:cNvSpPr>
            <a:spLocks noGrp="1"/>
          </p:cNvSpPr>
          <p:nvPr>
            <p:ph type="sldNum" sz="quarter" idx="4"/>
          </p:nvPr>
        </p:nvSpPr>
        <p:spPr>
          <a:xfrm>
            <a:off x="4668838" y="6048375"/>
            <a:ext cx="1247775" cy="287338"/>
          </a:xfrm>
          <a:prstGeom prst="rect">
            <a:avLst/>
          </a:prstGeom>
        </p:spPr>
        <p:txBody>
          <a:bodyPr vert="horz" lIns="0" tIns="0" rIns="0" bIns="0" rtlCol="0" anchor="t" anchorCtr="0"/>
          <a:lstStyle>
            <a:lvl1pPr algn="r" eaLnBrk="1" fontAlgn="auto" hangingPunct="1">
              <a:spcBef>
                <a:spcPts val="0"/>
              </a:spcBef>
              <a:spcAft>
                <a:spcPts val="0"/>
              </a:spcAft>
              <a:defRPr sz="1000">
                <a:solidFill>
                  <a:srgbClr val="00407A"/>
                </a:solidFill>
                <a:latin typeface="Arial" pitchFamily="34" charset="0"/>
                <a:cs typeface="Arial" pitchFamily="34" charset="0"/>
              </a:defRPr>
            </a:lvl1pPr>
          </a:lstStyle>
          <a:p>
            <a:pPr>
              <a:defRPr/>
            </a:pPr>
            <a:fld id="{A039F6AF-85B7-45DC-B3F4-7432BA28E4A7}" type="slidenum">
              <a:rPr lang="nl-BE"/>
              <a:pPr>
                <a:defRPr/>
              </a:pPr>
              <a:t>‹#›</a:t>
            </a:fld>
            <a:endParaRPr lang="nl-BE" dirty="0"/>
          </a:p>
        </p:txBody>
      </p:sp>
      <p:sp>
        <p:nvSpPr>
          <p:cNvPr id="7" name="Rechthoek 6"/>
          <p:cNvSpPr/>
          <p:nvPr/>
        </p:nvSpPr>
        <p:spPr>
          <a:xfrm>
            <a:off x="0" y="6372225"/>
            <a:ext cx="12192000" cy="485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BE"/>
          </a:p>
        </p:txBody>
      </p:sp>
      <p:pic>
        <p:nvPicPr>
          <p:cNvPr id="10" name="Image 11" descr="UNamur.png"/>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979135" y="5761038"/>
            <a:ext cx="95408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6" r:id="rId1"/>
    <p:sldLayoutId id="2147483879" r:id="rId2"/>
    <p:sldLayoutId id="2147483897" r:id="rId3"/>
    <p:sldLayoutId id="2147483880" r:id="rId4"/>
    <p:sldLayoutId id="2147483881" r:id="rId5"/>
    <p:sldLayoutId id="2147483882" r:id="rId6"/>
    <p:sldLayoutId id="2147483883" r:id="rId7"/>
    <p:sldLayoutId id="2147483884" r:id="rId8"/>
    <p:sldLayoutId id="2147483885" r:id="rId9"/>
    <p:sldLayoutId id="2147483899" r:id="rId10"/>
    <p:sldLayoutId id="2147483900" r:id="rId11"/>
  </p:sldLayoutIdLst>
  <p:txStyles>
    <p:titleStyle>
      <a:lvl1pPr algn="l" rtl="0" eaLnBrk="0" fontAlgn="base" hangingPunct="0">
        <a:spcBef>
          <a:spcPct val="0"/>
        </a:spcBef>
        <a:spcAft>
          <a:spcPct val="0"/>
        </a:spcAft>
        <a:defRPr sz="3600" kern="1200">
          <a:solidFill>
            <a:srgbClr val="00B050"/>
          </a:solidFill>
          <a:latin typeface="Arial" pitchFamily="34" charset="0"/>
          <a:ea typeface="+mj-ea"/>
          <a:cs typeface="Arial" pitchFamily="34" charset="0"/>
        </a:defRPr>
      </a:lvl1pPr>
      <a:lvl2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3600">
          <a:solidFill>
            <a:srgbClr val="52BDEC"/>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52BDEC"/>
          </a:solidFill>
          <a:latin typeface="Arial" panose="020B0604020202020204" pitchFamily="34" charset="0"/>
          <a:cs typeface="Arial" panose="020B0604020202020204" pitchFamily="34" charset="0"/>
        </a:defRPr>
      </a:lvl9pPr>
    </p:titleStyle>
    <p:bodyStyle>
      <a:lvl1pPr marL="358775" indent="-358775" algn="l" rtl="0" eaLnBrk="0" fontAlgn="base" hangingPunct="0">
        <a:spcBef>
          <a:spcPts val="575"/>
        </a:spcBef>
        <a:spcAft>
          <a:spcPct val="0"/>
        </a:spcAft>
        <a:buSzPct val="110000"/>
        <a:buFont typeface="Arial" panose="020B0604020202020204" pitchFamily="34" charset="0"/>
        <a:buChar char="•"/>
        <a:defRPr sz="2400" kern="1200">
          <a:solidFill>
            <a:srgbClr val="00407A"/>
          </a:solidFill>
          <a:latin typeface="Arial" pitchFamily="34" charset="0"/>
          <a:ea typeface="+mn-ea"/>
          <a:cs typeface="Arial" pitchFamily="34" charset="0"/>
        </a:defRPr>
      </a:lvl1pPr>
      <a:lvl2pPr marL="719138" indent="-360363" algn="l" rtl="0" eaLnBrk="0" fontAlgn="base" hangingPunct="0">
        <a:spcBef>
          <a:spcPts val="575"/>
        </a:spcBef>
        <a:spcAft>
          <a:spcPct val="0"/>
        </a:spcAft>
        <a:buSzPct val="75000"/>
        <a:buFont typeface="Courier New" panose="02070309020205020404" pitchFamily="49" charset="0"/>
        <a:buChar char="o"/>
        <a:defRPr sz="2400" kern="1200">
          <a:solidFill>
            <a:srgbClr val="00407A"/>
          </a:solidFill>
          <a:latin typeface="Arial" pitchFamily="34" charset="0"/>
          <a:ea typeface="+mn-ea"/>
          <a:cs typeface="Arial" pitchFamily="34" charset="0"/>
        </a:defRPr>
      </a:lvl2pPr>
      <a:lvl3pPr marL="989013" indent="-269875" algn="l" rtl="0" eaLnBrk="0" fontAlgn="base" hangingPunct="0">
        <a:spcBef>
          <a:spcPct val="20000"/>
        </a:spcBef>
        <a:spcAft>
          <a:spcPct val="0"/>
        </a:spcAft>
        <a:buFont typeface="Arial" panose="020B0604020202020204" pitchFamily="34" charset="0"/>
        <a:buChar char="•"/>
        <a:defRPr sz="2000" kern="1200">
          <a:solidFill>
            <a:srgbClr val="00407A"/>
          </a:solidFill>
          <a:latin typeface="Arial" pitchFamily="34" charset="0"/>
          <a:ea typeface="+mn-ea"/>
          <a:cs typeface="Arial" pitchFamily="34" charset="0"/>
        </a:defRPr>
      </a:lvl3pPr>
      <a:lvl4pPr marL="1168400" indent="-179388" algn="l" rtl="0" eaLnBrk="0" fontAlgn="base" hangingPunct="0">
        <a:spcBef>
          <a:spcPts val="375"/>
        </a:spcBef>
        <a:spcAft>
          <a:spcPct val="0"/>
        </a:spcAft>
        <a:buSzPct val="80000"/>
        <a:buFont typeface="Arial" panose="020B0604020202020204" pitchFamily="34" charset="0"/>
        <a:buChar char="•"/>
        <a:defRPr sz="1600" kern="1200">
          <a:solidFill>
            <a:srgbClr val="00407A"/>
          </a:solidFill>
          <a:latin typeface="Arial" pitchFamily="34" charset="0"/>
          <a:ea typeface="+mn-ea"/>
          <a:cs typeface="Arial" pitchFamily="34" charset="0"/>
        </a:defRPr>
      </a:lvl4pPr>
      <a:lvl5pPr marL="1338263" indent="-179388" algn="l" rtl="0" eaLnBrk="0" fontAlgn="base" hangingPunct="0">
        <a:spcBef>
          <a:spcPts val="375"/>
        </a:spcBef>
        <a:spcAft>
          <a:spcPct val="0"/>
        </a:spcAft>
        <a:buFont typeface="Arial" panose="020B0604020202020204"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78AABC-4827-4166-8A07-A5B923760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1C82A1E5-2A4A-44F5-83BE-DF41DC1E2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1E95CD8D-52CD-4AA7-B046-F6E70C78A9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2445C00-7036-448F-88F8-630D41249590}" type="datetimeFigureOut">
              <a:rPr lang="nl-BE" smtClean="0"/>
              <a:pPr>
                <a:defRPr/>
              </a:pPr>
              <a:t>14/09/2026</a:t>
            </a:fld>
            <a:endParaRPr lang="nl-BE" dirty="0"/>
          </a:p>
        </p:txBody>
      </p:sp>
      <p:sp>
        <p:nvSpPr>
          <p:cNvPr id="5" name="Footer Placeholder 4">
            <a:extLst>
              <a:ext uri="{FF2B5EF4-FFF2-40B4-BE49-F238E27FC236}">
                <a16:creationId xmlns:a16="http://schemas.microsoft.com/office/drawing/2014/main" id="{54FDD008-965A-4BA2-90DA-089D9E436C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nl-BE"/>
          </a:p>
        </p:txBody>
      </p:sp>
      <p:sp>
        <p:nvSpPr>
          <p:cNvPr id="6" name="Slide Number Placeholder 5">
            <a:extLst>
              <a:ext uri="{FF2B5EF4-FFF2-40B4-BE49-F238E27FC236}">
                <a16:creationId xmlns:a16="http://schemas.microsoft.com/office/drawing/2014/main" id="{102698E0-4537-4377-B212-DC66187EB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81AECB4-6842-4A96-8E50-EA5D7F5F794A}" type="slidenum">
              <a:rPr lang="nl-BE" smtClean="0"/>
              <a:pPr>
                <a:defRPr/>
              </a:pPr>
              <a:t>‹#›</a:t>
            </a:fld>
            <a:endParaRPr lang="nl-BE" dirty="0"/>
          </a:p>
        </p:txBody>
      </p:sp>
      <p:pic>
        <p:nvPicPr>
          <p:cNvPr id="7" name="Image 11" descr="UNamur.png">
            <a:extLst>
              <a:ext uri="{FF2B5EF4-FFF2-40B4-BE49-F238E27FC236}">
                <a16:creationId xmlns:a16="http://schemas.microsoft.com/office/drawing/2014/main" id="{44AE73E3-9855-4BEB-8DFE-378AE8186626}"/>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0979135" y="5761038"/>
            <a:ext cx="954088"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77558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9FB035-A452-46D9-B3D1-79F441E003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7FE7E370-E2E1-44B0-A3C4-E424D3DB6E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81136E3E-32D5-411B-A0F6-9E7178BD2B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B19142-BEB6-406F-ABF8-F17CF03EBCCB}" type="datetimeFigureOut">
              <a:rPr lang="nl-BE" smtClean="0"/>
              <a:t>14/09/2026</a:t>
            </a:fld>
            <a:endParaRPr lang="nl-BE"/>
          </a:p>
        </p:txBody>
      </p:sp>
      <p:sp>
        <p:nvSpPr>
          <p:cNvPr id="5" name="Footer Placeholder 4">
            <a:extLst>
              <a:ext uri="{FF2B5EF4-FFF2-40B4-BE49-F238E27FC236}">
                <a16:creationId xmlns:a16="http://schemas.microsoft.com/office/drawing/2014/main" id="{84801406-5988-44C5-9519-DE92FDF76D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30FE1F85-1D7B-45EF-AE0C-0FC6EF8058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618EA-719F-4298-933F-BE6EB45072FF}" type="slidenum">
              <a:rPr lang="nl-BE" smtClean="0"/>
              <a:t>‹#›</a:t>
            </a:fld>
            <a:endParaRPr lang="nl-BE"/>
          </a:p>
        </p:txBody>
      </p:sp>
    </p:spTree>
    <p:extLst>
      <p:ext uri="{BB962C8B-B14F-4D97-AF65-F5344CB8AC3E}">
        <p14:creationId xmlns:p14="http://schemas.microsoft.com/office/powerpoint/2010/main" val="3614296587"/>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7.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1.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1.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5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g"/><Relationship Id="rId10" Type="http://schemas.openxmlformats.org/officeDocument/2006/relationships/image" Target="../media/image48.jpg"/><Relationship Id="rId4" Type="http://schemas.openxmlformats.org/officeDocument/2006/relationships/image" Target="../media/image42.png"/><Relationship Id="rId9" Type="http://schemas.openxmlformats.org/officeDocument/2006/relationships/image" Target="../media/image47.jpg"/><Relationship Id="rId1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52.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pour une image  18"/>
          <p:cNvPicPr>
            <a:picLocks noGrp="1" noChangeAspect="1"/>
          </p:cNvPicPr>
          <p:nvPr>
            <p:ph type="pic" idx="10"/>
          </p:nvPr>
        </p:nvPicPr>
        <p:blipFill>
          <a:blip r:embed="rId3">
            <a:alphaModFix amt="75000"/>
          </a:blip>
          <a:srcRect t="17726" b="17726"/>
          <a:stretch>
            <a:fillRect/>
          </a:stretch>
        </p:blipFill>
        <p:spPr/>
      </p:pic>
      <p:sp>
        <p:nvSpPr>
          <p:cNvPr id="4" name="Espace réservé du texte 3">
            <a:extLst>
              <a:ext uri="{FF2B5EF4-FFF2-40B4-BE49-F238E27FC236}">
                <a16:creationId xmlns:a16="http://schemas.microsoft.com/office/drawing/2014/main" id="{AFB46E95-3B4A-493F-AF7E-8F980096BB50}"/>
              </a:ext>
            </a:extLst>
          </p:cNvPr>
          <p:cNvSpPr>
            <a:spLocks noGrp="1"/>
          </p:cNvSpPr>
          <p:nvPr>
            <p:ph type="body" idx="11"/>
          </p:nvPr>
        </p:nvSpPr>
        <p:spPr>
          <a:xfrm>
            <a:off x="6095999" y="5115060"/>
            <a:ext cx="5650523" cy="1414640"/>
          </a:xfrm>
        </p:spPr>
        <p:txBody>
          <a:bodyPr>
            <a:normAutofit fontScale="79056" lnSpcReduction="20000"/>
          </a:bodyPr>
          <a:lstStyle/>
          <a:p>
            <a:r>
              <a:rPr sz="1800"/>
              <a:t>LLSMS2903 – Digital Transformation Management · 2026</a:t>
            </a:r>
          </a:p>
          <a:p>
            <a:r>
              <a:rPr sz="1800"/>
              <a:t>LLSMF2903 – Digital Business Systems</a:t>
            </a:r>
          </a:p>
          <a:p>
            <a:pPr algn="ctr">
              <a:buNone/>
            </a:pPr>
            <a:r>
              <a:rPr sz="2400">
                <a:solidFill>
                  <a:srgbClr val="FFFF00"/>
                </a:solidFill>
              </a:rPr>
              <a:t>KEY CONCEPTS IN ENTERPRISE INFORMATION SYSTEMS</a:t>
            </a:r>
          </a:p>
          <a:p>
            <a:pPr algn="ctr">
              <a:buNone/>
            </a:pPr>
            <a:r>
              <a:rPr sz="2400">
                <a:solidFill>
                  <a:srgbClr val="FFFF00"/>
                </a:solidFill>
              </a:rPr>
              <a:t>Yves Wautelet (yves.wautelet@kuleuven.be)</a:t>
            </a:r>
          </a:p>
        </p:txBody>
      </p:sp>
      <p:pic>
        <p:nvPicPr>
          <p:cNvPr id="16" name="Picture 1"/>
          <p:cNvPicPr>
            <a:picLocks noChangeAspect="1"/>
          </p:cNvPicPr>
          <p:nvPr/>
        </p:nvPicPr>
        <p:blipFill>
          <a:blip r:embed="rId4"/>
          <a:stretch>
            <a:fillRect/>
          </a:stretch>
        </p:blipFill>
        <p:spPr>
          <a:xfrm>
            <a:off x="57150" y="107323"/>
            <a:ext cx="12134850" cy="1790700"/>
          </a:xfrm>
          <a:prstGeom prst="rect">
            <a:avLst/>
          </a:prstGeom>
        </p:spPr>
      </p:pic>
      <p:pic>
        <p:nvPicPr>
          <p:cNvPr id="17" name="Picture 16"/>
          <p:cNvPicPr>
            <a:picLocks noChangeAspect="1"/>
          </p:cNvPicPr>
          <p:nvPr/>
        </p:nvPicPr>
        <p:blipFill>
          <a:blip r:embed="rId5"/>
          <a:srcRect t="11773" b="11773"/>
          <a:stretch>
            <a:fillRect/>
          </a:stretch>
        </p:blipFill>
        <p:spPr>
          <a:xfrm>
            <a:off x="1057275" y="2066925"/>
            <a:ext cx="11134725" cy="4791075"/>
          </a:xfrm>
          <a:prstGeom prst="rect">
            <a:avLst/>
          </a:prstGeom>
        </p:spPr>
      </p:pic>
      <p:sp>
        <p:nvSpPr>
          <p:cNvPr id="8" name="Rectangle 7">
            <a:extLst>
              <a:ext uri="{FF2B5EF4-FFF2-40B4-BE49-F238E27FC236}">
                <a16:creationId xmlns:a16="http://schemas.microsoft.com/office/drawing/2014/main" id="{871F5D53-A88B-411F-8357-C21BB7543E2B}"/>
              </a:ext>
            </a:extLst>
          </p:cNvPr>
          <p:cNvSpPr>
            <a:spLocks noGrp="1"/>
          </p:cNvSpPr>
          <p:nvPr/>
        </p:nvSpPr>
        <p:spPr>
          <a:xfrm>
            <a:off x="6096000" y="4953000"/>
            <a:ext cx="5619750" cy="323850"/>
          </a:xfrm>
          <a:prstGeom prst="rect">
            <a:avLst/>
          </a:prstGeom>
          <a:noFill/>
          <a:ln w="0">
            <a:noFill/>
          </a:ln>
        </p:spPr>
        <p:txBody>
          <a:bodyPr>
            <a:normAutofit/>
          </a:bodyPr>
          <a:lstStyle/>
          <a:p>
            <a:pPr>
              <a:buNone/>
              <a:defRPr sz="1275" b="1">
                <a:solidFill>
                  <a:srgbClr val="FFFFFF"/>
                </a:solidFill>
                <a:latin typeface="Arial"/>
                <a:ea typeface="Arial"/>
                <a:cs typeface="Arial"/>
              </a:defRPr>
            </a:pPr>
            <a:r>
              <a:rPr sz="1275" b="1">
                <a:solidFill>
                  <a:srgbClr val="FFFFFF"/>
                </a:solidFill>
                <a:latin typeface="Arial"/>
                <a:ea typeface="Arial"/>
                <a:cs typeface="Arial"/>
              </a:rPr>
              <a:t>LLSMS2903 · DIGITAL TRANSFORMATION MANAGEMENT · 2026</a:t>
            </a:r>
          </a:p>
        </p:txBody>
      </p:sp>
      <p:sp>
        <p:nvSpPr>
          <p:cNvPr id="9" name="Rectangle 8">
            <a:extLst>
              <a:ext uri="{FF2B5EF4-FFF2-40B4-BE49-F238E27FC236}">
                <a16:creationId xmlns:a16="http://schemas.microsoft.com/office/drawing/2014/main" id="{7A8DD9E2-92CA-46E9-ABAB-88BF2334F5A8}"/>
              </a:ext>
            </a:extLst>
          </p:cNvPr>
          <p:cNvSpPr>
            <a:spLocks noGrp="1"/>
          </p:cNvSpPr>
          <p:nvPr/>
        </p:nvSpPr>
        <p:spPr>
          <a:xfrm>
            <a:off x="6096000" y="5314950"/>
            <a:ext cx="5619750" cy="714375"/>
          </a:xfrm>
          <a:prstGeom prst="rect">
            <a:avLst/>
          </a:prstGeom>
          <a:noFill/>
          <a:ln w="0">
            <a:noFill/>
          </a:ln>
        </p:spPr>
        <p:txBody>
          <a:bodyPr>
            <a:normAutofit/>
          </a:bodyPr>
          <a:lstStyle/>
          <a:p>
            <a:pPr>
              <a:buNone/>
              <a:defRPr sz="2025" b="1">
                <a:solidFill>
                  <a:srgbClr val="F2CF45"/>
                </a:solidFill>
                <a:latin typeface="Arial"/>
                <a:ea typeface="Arial"/>
                <a:cs typeface="Arial"/>
              </a:defRPr>
            </a:pPr>
            <a:r>
              <a:rPr sz="2025" b="1">
                <a:solidFill>
                  <a:srgbClr val="F2CF45"/>
                </a:solidFill>
                <a:latin typeface="Arial"/>
                <a:ea typeface="Arial"/>
                <a:cs typeface="Arial"/>
              </a:rPr>
              <a:t>KEY CONCEPTS IN</a:t>
            </a:r>
          </a:p>
          <a:p>
            <a:pPr>
              <a:buNone/>
              <a:defRPr sz="2025" b="1">
                <a:solidFill>
                  <a:srgbClr val="F2CF45"/>
                </a:solidFill>
                <a:latin typeface="Arial"/>
                <a:ea typeface="Arial"/>
                <a:cs typeface="Arial"/>
              </a:defRPr>
            </a:pPr>
            <a:r>
              <a:rPr sz="2025" b="1">
                <a:solidFill>
                  <a:srgbClr val="F2CF45"/>
                </a:solidFill>
                <a:latin typeface="Arial"/>
                <a:ea typeface="Arial"/>
                <a:cs typeface="Arial"/>
              </a:rPr>
              <a:t>ENTERPRISE INFORMATION SYSTEMS</a:t>
            </a:r>
          </a:p>
        </p:txBody>
      </p:sp>
      <p:sp>
        <p:nvSpPr>
          <p:cNvPr id="10" name="Rectangle 9">
            <a:extLst>
              <a:ext uri="{FF2B5EF4-FFF2-40B4-BE49-F238E27FC236}">
                <a16:creationId xmlns:a16="http://schemas.microsoft.com/office/drawing/2014/main" id="{49E230F8-079B-461A-ACED-1131452FC856}"/>
              </a:ext>
            </a:extLst>
          </p:cNvPr>
          <p:cNvSpPr>
            <a:spLocks noGrp="1"/>
          </p:cNvSpPr>
          <p:nvPr/>
        </p:nvSpPr>
        <p:spPr>
          <a:xfrm>
            <a:off x="6096000" y="6115050"/>
            <a:ext cx="5619750" cy="285750"/>
          </a:xfrm>
          <a:prstGeom prst="rect">
            <a:avLst/>
          </a:prstGeom>
          <a:noFill/>
          <a:ln w="0">
            <a:noFill/>
          </a:ln>
        </p:spPr>
        <p:txBody>
          <a:bodyPr>
            <a:normAutofit fontScale="94444" lnSpcReduction="10000"/>
          </a:bodyPr>
          <a:lstStyle/>
          <a:p>
            <a:pPr>
              <a:buNone/>
              <a:defRPr sz="1350" b="1">
                <a:solidFill>
                  <a:srgbClr val="FFFFFF"/>
                </a:solidFill>
                <a:latin typeface="Arial"/>
                <a:ea typeface="Arial"/>
                <a:cs typeface="Arial"/>
              </a:defRPr>
            </a:pPr>
            <a:r>
              <a:rPr sz="1350" b="1">
                <a:solidFill>
                  <a:srgbClr val="FFFFFF"/>
                </a:solidFill>
                <a:latin typeface="Arial"/>
                <a:ea typeface="Arial"/>
                <a:cs typeface="Arial"/>
              </a:rPr>
              <a:t>Yves Wautelet · Digital Business Systems</a:t>
            </a:r>
          </a:p>
        </p:txBody>
      </p:sp>
    </p:spTree>
    <p:extLst>
      <p:ext uri="{BB962C8B-B14F-4D97-AF65-F5344CB8AC3E}">
        <p14:creationId xmlns:p14="http://schemas.microsoft.com/office/powerpoint/2010/main" val="337265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E887B9-76C3-4F0C-A79E-9BAE133846B9}"/>
              </a:ext>
            </a:extLst>
          </p:cNvPr>
          <p:cNvSpPr>
            <a:spLocks noGrp="1"/>
          </p:cNvSpPr>
          <p:nvPr>
            <p:ph type="ctrTitle"/>
          </p:nvPr>
        </p:nvSpPr>
        <p:spPr>
          <a:xfrm>
            <a:off x="4727848" y="2304000"/>
            <a:ext cx="7104152" cy="1800200"/>
          </a:xfrm>
        </p:spPr>
        <p:txBody>
          <a:bodyPr>
            <a:normAutofit/>
          </a:bodyPr>
          <a:lstStyle/>
          <a:p>
            <a:pPr>
              <a:buNone/>
              <a:defRPr sz="3300" b="0">
                <a:solidFill>
                  <a:srgbClr val="FFFFFF"/>
                </a:solidFill>
                <a:latin typeface="Arial"/>
                <a:ea typeface="Arial"/>
                <a:cs typeface="Arial"/>
              </a:defRPr>
            </a:pPr>
            <a:r>
              <a:rPr sz="3300" b="0">
                <a:solidFill>
                  <a:srgbClr val="FFFFFF"/>
                </a:solidFill>
                <a:latin typeface="Arial"/>
                <a:ea typeface="Arial"/>
                <a:cs typeface="Arial"/>
              </a:rPr>
              <a:t>Towards a Digital Transformation</a:t>
            </a:r>
            <a:endParaRPr>
              <a:solidFill>
                <a:schemeClr val="bg2"/>
              </a:solidFill>
            </a:endParaRPr>
          </a:p>
        </p:txBody>
      </p:sp>
      <p:sp>
        <p:nvSpPr>
          <p:cNvPr id="2" name="Subtitle 1">
            <a:extLst>
              <a:ext uri="{FF2B5EF4-FFF2-40B4-BE49-F238E27FC236}">
                <a16:creationId xmlns:a16="http://schemas.microsoft.com/office/drawing/2014/main" id="{F7EFB12C-2A4A-4015-843B-4A7A2D35EE85}"/>
              </a:ext>
            </a:extLst>
          </p:cNvPr>
          <p:cNvSpPr>
            <a:spLocks noGrp="1"/>
          </p:cNvSpPr>
          <p:nvPr>
            <p:ph type="subTitle" idx="1"/>
          </p:nvPr>
        </p:nvSpPr>
        <p:spPr>
          <a:xfrm>
            <a:off x="4727848" y="4419108"/>
            <a:ext cx="7104152" cy="1080000"/>
          </a:xfrm>
        </p:spPr>
        <p:txBody>
          <a:bodyPr/>
          <a:lstStyle/>
          <a:p>
            <a:endParaRPr/>
          </a:p>
        </p:txBody>
      </p:sp>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C8D46F92-5BCB-427C-AC39-1B039BA3FBF6}"/>
              </a:ext>
            </a:extLst>
          </p:cNvPr>
          <p:cNvSpPr>
            <a:spLocks noGrp="1"/>
          </p:cNvSpPr>
          <p:nvPr/>
        </p:nvSpPr>
        <p:spPr>
          <a:xfrm>
            <a:off x="4762500" y="2333625"/>
            <a:ext cx="6667500" cy="1428750"/>
          </a:xfrm>
          <a:prstGeom prst="rect">
            <a:avLst/>
          </a:prstGeom>
          <a:noFill/>
          <a:ln w="0">
            <a:noFill/>
          </a:ln>
        </p:spPr>
        <p:txBody>
          <a:bodyPr>
            <a:normAutofit/>
          </a:bodyPr>
          <a:lstStyle/>
          <a:p>
            <a:pPr>
              <a:buNone/>
              <a:defRPr sz="3375" b="0">
                <a:solidFill>
                  <a:srgbClr val="FFFFFF"/>
                </a:solidFill>
                <a:latin typeface="Arial"/>
                <a:ea typeface="Arial"/>
                <a:cs typeface="Arial"/>
              </a:defRPr>
            </a:pPr>
            <a:r>
              <a:rPr sz="3375" b="0">
                <a:solidFill>
                  <a:srgbClr val="FFFFFF"/>
                </a:solidFill>
                <a:latin typeface="Arial"/>
                <a:ea typeface="Arial"/>
                <a:cs typeface="Arial"/>
              </a:rPr>
              <a:t>Towards digital transformation</a:t>
            </a:r>
          </a:p>
        </p:txBody>
      </p:sp>
      <p:sp>
        <p:nvSpPr>
          <p:cNvPr id="7" name="Rectangle 6">
            <a:extLst>
              <a:ext uri="{FF2B5EF4-FFF2-40B4-BE49-F238E27FC236}">
                <a16:creationId xmlns:a16="http://schemas.microsoft.com/office/drawing/2014/main" id="{D540CADF-9EB3-4510-9ADD-EAC7F28C23FF}"/>
              </a:ext>
            </a:extLst>
          </p:cNvPr>
          <p:cNvSpPr>
            <a:spLocks noGrp="1"/>
          </p:cNvSpPr>
          <p:nvPr/>
        </p:nvSpPr>
        <p:spPr>
          <a:xfrm>
            <a:off x="9620250" y="6096000"/>
            <a:ext cx="2095500" cy="495300"/>
          </a:xfrm>
          <a:prstGeom prst="rect">
            <a:avLst/>
          </a:prstGeom>
          <a:noFill/>
          <a:ln w="0">
            <a:noFill/>
          </a:ln>
        </p:spPr>
        <p:txBody>
          <a:bodyPr>
            <a:normAutofit fontScale="95204"/>
          </a:bodyPr>
          <a:lstStyle/>
          <a:p>
            <a:pPr>
              <a:buNone/>
              <a:defRPr sz="1050" b="1">
                <a:solidFill>
                  <a:srgbClr val="FFFFFF"/>
                </a:solidFill>
                <a:latin typeface="Arial"/>
                <a:ea typeface="Arial"/>
                <a:cs typeface="Arial"/>
              </a:defRPr>
            </a:pPr>
            <a:r>
              <a:rPr sz="1050" b="1">
                <a:solidFill>
                  <a:srgbClr val="FFFFFF"/>
                </a:solidFill>
                <a:latin typeface="Arial"/>
                <a:ea typeface="Arial"/>
                <a:cs typeface="Arial"/>
              </a:rPr>
              <a:t>UCLouvain</a:t>
            </a:r>
          </a:p>
          <a:p>
            <a:pPr>
              <a:buNone/>
              <a:defRPr sz="1050" b="1">
                <a:solidFill>
                  <a:srgbClr val="FFFFFF"/>
                </a:solidFill>
                <a:latin typeface="Arial"/>
                <a:ea typeface="Arial"/>
                <a:cs typeface="Arial"/>
              </a:defRPr>
            </a:pPr>
            <a:r>
              <a:rPr sz="1050" b="1">
                <a:solidFill>
                  <a:srgbClr val="FFFFFF"/>
                </a:solidFill>
                <a:latin typeface="Arial"/>
                <a:ea typeface="Arial"/>
                <a:cs typeface="Arial"/>
              </a:rPr>
              <a:t>Louvain School of Management</a:t>
            </a:r>
          </a:p>
        </p:txBody>
      </p:sp>
    </p:spTree>
    <p:extLst>
      <p:ext uri="{BB962C8B-B14F-4D97-AF65-F5344CB8AC3E}">
        <p14:creationId xmlns:p14="http://schemas.microsoft.com/office/powerpoint/2010/main" val="2557783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5342" y="138196"/>
            <a:ext cx="8763960" cy="6575849"/>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1919536" y="274333"/>
            <a:ext cx="7632848" cy="601918"/>
          </a:xfrm>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sz="4262" spc="-27" dirty="0">
                <a:solidFill>
                  <a:srgbClr val="FFFFFF"/>
                </a:solidFill>
                <a:latin typeface="Calibri"/>
                <a:cs typeface="Calibri"/>
              </a:rPr>
              <a:t>Digitalization</a:t>
            </a:r>
            <a:endParaRPr sz="4262" dirty="0">
              <a:latin typeface="Calibri"/>
              <a:cs typeface="Calibri"/>
            </a:endParaRPr>
          </a:p>
        </p:txBody>
      </p:sp>
      <p:sp>
        <p:nvSpPr>
          <p:cNvPr id="5" name="object 5"/>
          <p:cNvSpPr/>
          <p:nvPr/>
        </p:nvSpPr>
        <p:spPr>
          <a:xfrm>
            <a:off x="1705342" y="1682079"/>
            <a:ext cx="8763960" cy="406585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2143540" y="1969831"/>
            <a:ext cx="7887564" cy="3414029"/>
          </a:xfrm>
          <a:custGeom>
            <a:avLst/>
            <a:gdLst/>
            <a:ahLst/>
            <a:cxnLst/>
            <a:rect l="l" t="t" r="r" b="b"/>
            <a:pathLst>
              <a:path w="8698230" h="3764915">
                <a:moveTo>
                  <a:pt x="8698229" y="0"/>
                </a:moveTo>
                <a:lnTo>
                  <a:pt x="0" y="0"/>
                </a:lnTo>
                <a:lnTo>
                  <a:pt x="0" y="3764554"/>
                </a:lnTo>
                <a:lnTo>
                  <a:pt x="8698229" y="3764554"/>
                </a:lnTo>
                <a:lnTo>
                  <a:pt x="8698229" y="0"/>
                </a:lnTo>
                <a:close/>
              </a:path>
            </a:pathLst>
          </a:custGeom>
          <a:solidFill>
            <a:srgbClr val="262626">
              <a:alpha val="50199"/>
            </a:srgbClr>
          </a:solidFill>
        </p:spPr>
        <p:txBody>
          <a:bodyPr wrap="square" lIns="0" tIns="0" rIns="0" bIns="0" rtlCol="0"/>
          <a:lstStyle/>
          <a:p>
            <a:endParaRPr/>
          </a:p>
        </p:txBody>
      </p:sp>
      <p:sp>
        <p:nvSpPr>
          <p:cNvPr id="7" name="object 7"/>
          <p:cNvSpPr txBox="1"/>
          <p:nvPr/>
        </p:nvSpPr>
        <p:spPr>
          <a:xfrm>
            <a:off x="2379392" y="1980165"/>
            <a:ext cx="7414817" cy="3193850"/>
          </a:xfrm>
          <a:prstGeom prst="rect">
            <a:avLst/>
          </a:prstGeom>
        </p:spPr>
        <p:txBody>
          <a:bodyPr vert="horz" wrap="square" lIns="0" tIns="12092" rIns="0" bIns="0" rtlCol="0">
            <a:spAutoFit/>
          </a:bodyPr>
          <a:lstStyle/>
          <a:p>
            <a:pPr marL="11516" marR="4607" indent="576" algn="ctr">
              <a:lnSpc>
                <a:spcPct val="99900"/>
              </a:lnSpc>
              <a:spcBef>
                <a:spcPts val="95"/>
              </a:spcBef>
            </a:pPr>
            <a:r>
              <a:rPr sz="3446" b="1" spc="-9" dirty="0">
                <a:solidFill>
                  <a:srgbClr val="FFFFFF"/>
                </a:solidFill>
                <a:latin typeface="Calibri"/>
                <a:cs typeface="Calibri"/>
              </a:rPr>
              <a:t>Digitalization </a:t>
            </a:r>
            <a:r>
              <a:rPr sz="3446" dirty="0">
                <a:solidFill>
                  <a:srgbClr val="FFFFFF"/>
                </a:solidFill>
                <a:latin typeface="Calibri"/>
                <a:cs typeface="Calibri"/>
              </a:rPr>
              <a:t>is </a:t>
            </a:r>
            <a:r>
              <a:rPr sz="3446" spc="-5" dirty="0">
                <a:solidFill>
                  <a:srgbClr val="FFFFFF"/>
                </a:solidFill>
                <a:latin typeface="Calibri"/>
                <a:cs typeface="Calibri"/>
              </a:rPr>
              <a:t>the </a:t>
            </a:r>
            <a:r>
              <a:rPr sz="3446" dirty="0">
                <a:solidFill>
                  <a:srgbClr val="FFFFFF"/>
                </a:solidFill>
                <a:latin typeface="Calibri"/>
                <a:cs typeface="Calibri"/>
              </a:rPr>
              <a:t>use of </a:t>
            </a:r>
            <a:r>
              <a:rPr sz="3446" spc="-9" dirty="0">
                <a:solidFill>
                  <a:srgbClr val="FFFFFF"/>
                </a:solidFill>
                <a:latin typeface="Calibri"/>
                <a:cs typeface="Calibri"/>
              </a:rPr>
              <a:t>digital  </a:t>
            </a:r>
            <a:r>
              <a:rPr sz="3446" spc="-5" dirty="0">
                <a:solidFill>
                  <a:srgbClr val="FFFFFF"/>
                </a:solidFill>
                <a:latin typeface="Calibri"/>
                <a:cs typeface="Calibri"/>
              </a:rPr>
              <a:t>technologies </a:t>
            </a:r>
            <a:r>
              <a:rPr sz="3446" spc="-23" dirty="0">
                <a:solidFill>
                  <a:srgbClr val="FFFFFF"/>
                </a:solidFill>
                <a:latin typeface="Calibri"/>
                <a:cs typeface="Calibri"/>
              </a:rPr>
              <a:t>to </a:t>
            </a:r>
            <a:r>
              <a:rPr sz="3446" spc="-9" dirty="0">
                <a:solidFill>
                  <a:srgbClr val="FFFFFF"/>
                </a:solidFill>
                <a:latin typeface="Calibri"/>
                <a:cs typeface="Calibri"/>
              </a:rPr>
              <a:t>change </a:t>
            </a:r>
            <a:r>
              <a:rPr sz="3446" dirty="0">
                <a:solidFill>
                  <a:srgbClr val="FFFFFF"/>
                </a:solidFill>
                <a:latin typeface="Calibri"/>
                <a:cs typeface="Calibri"/>
              </a:rPr>
              <a:t>a </a:t>
            </a:r>
            <a:r>
              <a:rPr sz="3446" b="1" dirty="0">
                <a:solidFill>
                  <a:srgbClr val="FFFFFF"/>
                </a:solidFill>
                <a:latin typeface="Calibri"/>
                <a:cs typeface="Calibri"/>
              </a:rPr>
              <a:t>business model  </a:t>
            </a:r>
            <a:r>
              <a:rPr sz="3446" spc="-5" dirty="0">
                <a:solidFill>
                  <a:srgbClr val="FFFFFF"/>
                </a:solidFill>
                <a:latin typeface="Calibri"/>
                <a:cs typeface="Calibri"/>
              </a:rPr>
              <a:t>and </a:t>
            </a:r>
            <a:r>
              <a:rPr sz="3446" spc="-14" dirty="0">
                <a:solidFill>
                  <a:srgbClr val="FFFFFF"/>
                </a:solidFill>
                <a:latin typeface="Calibri"/>
                <a:cs typeface="Calibri"/>
              </a:rPr>
              <a:t>provide </a:t>
            </a:r>
            <a:r>
              <a:rPr sz="3446" b="1" spc="-5" dirty="0">
                <a:solidFill>
                  <a:srgbClr val="FFFFFF"/>
                </a:solidFill>
                <a:latin typeface="Calibri"/>
                <a:cs typeface="Calibri"/>
              </a:rPr>
              <a:t>new </a:t>
            </a:r>
            <a:r>
              <a:rPr sz="3446" b="1" spc="-14" dirty="0">
                <a:solidFill>
                  <a:srgbClr val="FFFFFF"/>
                </a:solidFill>
                <a:latin typeface="Calibri"/>
                <a:cs typeface="Calibri"/>
              </a:rPr>
              <a:t>revenue </a:t>
            </a:r>
            <a:r>
              <a:rPr sz="3446" spc="-5" dirty="0">
                <a:solidFill>
                  <a:srgbClr val="FFFFFF"/>
                </a:solidFill>
                <a:latin typeface="Calibri"/>
                <a:cs typeface="Calibri"/>
              </a:rPr>
              <a:t>and </a:t>
            </a:r>
            <a:r>
              <a:rPr sz="3446" b="1" spc="-9" dirty="0">
                <a:solidFill>
                  <a:srgbClr val="FFFFFF"/>
                </a:solidFill>
                <a:latin typeface="Calibri"/>
                <a:cs typeface="Calibri"/>
              </a:rPr>
              <a:t>value-  </a:t>
            </a:r>
            <a:r>
              <a:rPr sz="3446" b="1" spc="-5" dirty="0">
                <a:solidFill>
                  <a:srgbClr val="FFFFFF"/>
                </a:solidFill>
                <a:latin typeface="Calibri"/>
                <a:cs typeface="Calibri"/>
              </a:rPr>
              <a:t>producing </a:t>
            </a:r>
            <a:r>
              <a:rPr sz="3446" b="1" dirty="0">
                <a:solidFill>
                  <a:srgbClr val="FFFFFF"/>
                </a:solidFill>
                <a:latin typeface="Calibri"/>
                <a:cs typeface="Calibri"/>
              </a:rPr>
              <a:t>opportunities</a:t>
            </a:r>
            <a:r>
              <a:rPr sz="3446" dirty="0">
                <a:solidFill>
                  <a:srgbClr val="FFFFFF"/>
                </a:solidFill>
                <a:latin typeface="Calibri"/>
                <a:cs typeface="Calibri"/>
              </a:rPr>
              <a:t>; it is </a:t>
            </a:r>
            <a:r>
              <a:rPr sz="3446" spc="-5" dirty="0">
                <a:solidFill>
                  <a:srgbClr val="FFFFFF"/>
                </a:solidFill>
                <a:latin typeface="Calibri"/>
                <a:cs typeface="Calibri"/>
              </a:rPr>
              <a:t>the</a:t>
            </a:r>
            <a:r>
              <a:rPr sz="3446" spc="-50" dirty="0">
                <a:solidFill>
                  <a:srgbClr val="FFFFFF"/>
                </a:solidFill>
                <a:latin typeface="Calibri"/>
                <a:cs typeface="Calibri"/>
              </a:rPr>
              <a:t> </a:t>
            </a:r>
            <a:r>
              <a:rPr sz="3446" spc="-9" dirty="0">
                <a:solidFill>
                  <a:srgbClr val="FFFFFF"/>
                </a:solidFill>
                <a:latin typeface="Calibri"/>
                <a:cs typeface="Calibri"/>
              </a:rPr>
              <a:t>process  </a:t>
            </a:r>
            <a:r>
              <a:rPr sz="3446" dirty="0">
                <a:solidFill>
                  <a:srgbClr val="FFFFFF"/>
                </a:solidFill>
                <a:latin typeface="Calibri"/>
                <a:cs typeface="Calibri"/>
              </a:rPr>
              <a:t>of </a:t>
            </a:r>
            <a:r>
              <a:rPr sz="3446" spc="-5" dirty="0">
                <a:solidFill>
                  <a:srgbClr val="FFFFFF"/>
                </a:solidFill>
                <a:latin typeface="Calibri"/>
                <a:cs typeface="Calibri"/>
              </a:rPr>
              <a:t>moving </a:t>
            </a:r>
            <a:r>
              <a:rPr sz="3446" spc="-23" dirty="0">
                <a:solidFill>
                  <a:srgbClr val="FFFFFF"/>
                </a:solidFill>
                <a:latin typeface="Calibri"/>
                <a:cs typeface="Calibri"/>
              </a:rPr>
              <a:t>to </a:t>
            </a:r>
            <a:r>
              <a:rPr sz="3446" dirty="0">
                <a:solidFill>
                  <a:srgbClr val="FFFFFF"/>
                </a:solidFill>
                <a:latin typeface="Calibri"/>
                <a:cs typeface="Calibri"/>
              </a:rPr>
              <a:t>a </a:t>
            </a:r>
            <a:r>
              <a:rPr sz="3446" b="1" spc="-5" dirty="0">
                <a:solidFill>
                  <a:srgbClr val="FFFFFF"/>
                </a:solidFill>
                <a:latin typeface="Calibri"/>
                <a:cs typeface="Calibri"/>
              </a:rPr>
              <a:t>digital</a:t>
            </a:r>
            <a:r>
              <a:rPr sz="3446" b="1" spc="9" dirty="0">
                <a:solidFill>
                  <a:srgbClr val="FFFFFF"/>
                </a:solidFill>
                <a:latin typeface="Calibri"/>
                <a:cs typeface="Calibri"/>
              </a:rPr>
              <a:t> </a:t>
            </a:r>
            <a:r>
              <a:rPr sz="3446" b="1" dirty="0">
                <a:solidFill>
                  <a:srgbClr val="FFFFFF"/>
                </a:solidFill>
                <a:latin typeface="Calibri"/>
                <a:cs typeface="Calibri"/>
              </a:rPr>
              <a:t>business</a:t>
            </a:r>
            <a:r>
              <a:rPr sz="3446" dirty="0">
                <a:solidFill>
                  <a:srgbClr val="FFFFFF"/>
                </a:solidFill>
                <a:latin typeface="Calibri"/>
                <a:cs typeface="Calibri"/>
              </a:rPr>
              <a:t>.</a:t>
            </a:r>
            <a:endParaRPr sz="3446" dirty="0">
              <a:latin typeface="Calibri"/>
              <a:cs typeface="Calibri"/>
            </a:endParaRPr>
          </a:p>
          <a:p>
            <a:pPr marL="1152" algn="ctr">
              <a:spcBef>
                <a:spcPts val="45"/>
              </a:spcBef>
            </a:pPr>
            <a:r>
              <a:rPr sz="3446" dirty="0">
                <a:solidFill>
                  <a:srgbClr val="FFFFFF"/>
                </a:solidFill>
                <a:latin typeface="Calibri"/>
                <a:cs typeface="Calibri"/>
              </a:rPr>
              <a:t>-</a:t>
            </a:r>
            <a:r>
              <a:rPr sz="3446" spc="-9" dirty="0">
                <a:solidFill>
                  <a:srgbClr val="FFFFFF"/>
                </a:solidFill>
                <a:latin typeface="Calibri"/>
                <a:cs typeface="Calibri"/>
              </a:rPr>
              <a:t> </a:t>
            </a:r>
            <a:r>
              <a:rPr sz="3446" spc="-5" dirty="0">
                <a:solidFill>
                  <a:srgbClr val="FFFFFF"/>
                </a:solidFill>
                <a:latin typeface="Calibri"/>
                <a:cs typeface="Calibri"/>
              </a:rPr>
              <a:t>Gartner</a:t>
            </a:r>
            <a:endParaRPr sz="3446" dirty="0">
              <a:latin typeface="Calibri"/>
              <a:cs typeface="Calibri"/>
            </a:endParaRPr>
          </a:p>
        </p:txBody>
      </p:sp>
    </p:spTree>
    <p:extLst>
      <p:ext uri="{BB962C8B-B14F-4D97-AF65-F5344CB8AC3E}">
        <p14:creationId xmlns:p14="http://schemas.microsoft.com/office/powerpoint/2010/main" val="34663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ésultat de recherche d'images pour &quot;fortune 500&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600" y="1699451"/>
            <a:ext cx="6740585" cy="4342356"/>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a:spLocks noGrp="1"/>
          </p:cNvSpPr>
          <p:nvPr>
            <p:ph type="title"/>
          </p:nvPr>
        </p:nvSpPr>
        <p:spPr>
          <a:xfrm>
            <a:off x="254640" y="111975"/>
            <a:ext cx="11822777" cy="1192208"/>
          </a:xfrm>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lang="en-US" sz="4262" dirty="0">
                <a:solidFill>
                  <a:srgbClr val="0070C0"/>
                </a:solidFill>
                <a:latin typeface="Calibri"/>
                <a:cs typeface="Calibri"/>
              </a:rPr>
              <a:t>Fortune 500: ranking of the 500 first companies in the US in terms of turnover</a:t>
            </a:r>
            <a:endParaRPr sz="4262" dirty="0">
              <a:solidFill>
                <a:srgbClr val="0070C0"/>
              </a:solidFill>
              <a:latin typeface="Calibri"/>
              <a:cs typeface="Calibri"/>
            </a:endParaRPr>
          </a:p>
        </p:txBody>
      </p:sp>
      <p:sp>
        <p:nvSpPr>
          <p:cNvPr id="3" name="object 3"/>
          <p:cNvSpPr txBox="1"/>
          <p:nvPr/>
        </p:nvSpPr>
        <p:spPr>
          <a:xfrm>
            <a:off x="119336" y="1205420"/>
            <a:ext cx="11958082" cy="495388"/>
          </a:xfrm>
          <a:prstGeom prst="rect">
            <a:avLst/>
          </a:prstGeom>
        </p:spPr>
        <p:txBody>
          <a:bodyPr vert="horz" wrap="square" lIns="0" tIns="33397" rIns="0" bIns="0" rtlCol="0">
            <a:spAutoFit/>
          </a:bodyPr>
          <a:lstStyle/>
          <a:p>
            <a:pPr marL="10941" marR="4607">
              <a:lnSpc>
                <a:spcPts val="3636"/>
              </a:lnSpc>
              <a:spcBef>
                <a:spcPts val="263"/>
              </a:spcBef>
              <a:tabLst>
                <a:tab pos="339733" algn="l"/>
                <a:tab pos="340308" algn="l"/>
              </a:tabLst>
            </a:pPr>
            <a:r>
              <a:rPr sz="3083" spc="-9" dirty="0">
                <a:solidFill>
                  <a:srgbClr val="10253F"/>
                </a:solidFill>
                <a:latin typeface="Calibri"/>
                <a:cs typeface="Calibri"/>
              </a:rPr>
              <a:t>How </a:t>
            </a:r>
            <a:r>
              <a:rPr sz="3083" spc="-23" dirty="0">
                <a:solidFill>
                  <a:srgbClr val="10253F"/>
                </a:solidFill>
                <a:latin typeface="Calibri"/>
                <a:cs typeface="Calibri"/>
              </a:rPr>
              <a:t>many </a:t>
            </a:r>
            <a:r>
              <a:rPr sz="3083" spc="-9" dirty="0">
                <a:solidFill>
                  <a:srgbClr val="10253F"/>
                </a:solidFill>
                <a:latin typeface="Calibri"/>
                <a:cs typeface="Calibri"/>
              </a:rPr>
              <a:t>companies </a:t>
            </a:r>
            <a:r>
              <a:rPr lang="fr-BE" sz="3083" spc="-14" dirty="0">
                <a:solidFill>
                  <a:srgbClr val="10253F"/>
                </a:solidFill>
                <a:latin typeface="Calibri"/>
                <a:cs typeface="Calibri"/>
              </a:rPr>
              <a:t>on Fortune 500</a:t>
            </a:r>
            <a:r>
              <a:rPr sz="3083" spc="-14" dirty="0">
                <a:solidFill>
                  <a:srgbClr val="10253F"/>
                </a:solidFill>
                <a:latin typeface="Calibri"/>
                <a:cs typeface="Calibri"/>
              </a:rPr>
              <a:t> </a:t>
            </a:r>
            <a:r>
              <a:rPr sz="3083" dirty="0">
                <a:solidFill>
                  <a:srgbClr val="10253F"/>
                </a:solidFill>
                <a:latin typeface="Calibri"/>
                <a:cs typeface="Calibri"/>
              </a:rPr>
              <a:t>in </a:t>
            </a:r>
            <a:r>
              <a:rPr sz="3083" spc="-5" dirty="0">
                <a:solidFill>
                  <a:srgbClr val="10253F"/>
                </a:solidFill>
                <a:latin typeface="Calibri"/>
                <a:cs typeface="Calibri"/>
              </a:rPr>
              <a:t>2000 </a:t>
            </a:r>
            <a:r>
              <a:rPr lang="fr-BE" sz="3083" spc="-18" dirty="0" err="1">
                <a:solidFill>
                  <a:srgbClr val="10253F"/>
                </a:solidFill>
                <a:latin typeface="Calibri"/>
                <a:cs typeface="Calibri"/>
              </a:rPr>
              <a:t>were</a:t>
            </a:r>
            <a:r>
              <a:rPr lang="fr-BE" sz="3083" spc="-18" dirty="0">
                <a:solidFill>
                  <a:srgbClr val="10253F"/>
                </a:solidFill>
                <a:latin typeface="Calibri"/>
                <a:cs typeface="Calibri"/>
              </a:rPr>
              <a:t> </a:t>
            </a:r>
            <a:r>
              <a:rPr sz="3083" spc="-14" dirty="0">
                <a:solidFill>
                  <a:srgbClr val="10253F"/>
                </a:solidFill>
                <a:latin typeface="Calibri"/>
                <a:cs typeface="Calibri"/>
              </a:rPr>
              <a:t>still </a:t>
            </a:r>
            <a:r>
              <a:rPr sz="3083" spc="-9" dirty="0">
                <a:solidFill>
                  <a:srgbClr val="10253F"/>
                </a:solidFill>
                <a:latin typeface="Calibri"/>
                <a:cs typeface="Calibri"/>
              </a:rPr>
              <a:t>on </a:t>
            </a:r>
            <a:r>
              <a:rPr sz="3083" spc="-5" dirty="0" err="1">
                <a:solidFill>
                  <a:srgbClr val="10253F"/>
                </a:solidFill>
                <a:latin typeface="Calibri"/>
                <a:cs typeface="Calibri"/>
              </a:rPr>
              <a:t>th</a:t>
            </a:r>
            <a:r>
              <a:rPr lang="fr-BE" sz="3083" spc="-5" dirty="0">
                <a:solidFill>
                  <a:srgbClr val="10253F"/>
                </a:solidFill>
                <a:latin typeface="Calibri"/>
                <a:cs typeface="Calibri"/>
              </a:rPr>
              <a:t>e</a:t>
            </a:r>
            <a:r>
              <a:rPr sz="3083" spc="-5" dirty="0">
                <a:solidFill>
                  <a:srgbClr val="10253F"/>
                </a:solidFill>
                <a:latin typeface="Calibri"/>
                <a:cs typeface="Calibri"/>
              </a:rPr>
              <a:t> </a:t>
            </a:r>
            <a:r>
              <a:rPr sz="3083" spc="-14" dirty="0">
                <a:solidFill>
                  <a:srgbClr val="10253F"/>
                </a:solidFill>
                <a:latin typeface="Calibri"/>
                <a:cs typeface="Calibri"/>
              </a:rPr>
              <a:t>list </a:t>
            </a:r>
            <a:r>
              <a:rPr lang="fr-BE" sz="3083" spc="-5" dirty="0">
                <a:solidFill>
                  <a:srgbClr val="10253F"/>
                </a:solidFill>
                <a:latin typeface="Calibri"/>
                <a:cs typeface="Calibri"/>
              </a:rPr>
              <a:t>in 2014</a:t>
            </a:r>
            <a:r>
              <a:rPr sz="3083" spc="-9" dirty="0">
                <a:solidFill>
                  <a:srgbClr val="10253F"/>
                </a:solidFill>
                <a:latin typeface="Calibri"/>
                <a:cs typeface="Calibri"/>
              </a:rPr>
              <a:t>?</a:t>
            </a:r>
            <a:endParaRPr sz="3083" dirty="0">
              <a:latin typeface="Calibri"/>
              <a:cs typeface="Calibri"/>
            </a:endParaRPr>
          </a:p>
        </p:txBody>
      </p:sp>
      <p:sp>
        <p:nvSpPr>
          <p:cNvPr id="4" name="object 4"/>
          <p:cNvSpPr/>
          <p:nvPr/>
        </p:nvSpPr>
        <p:spPr>
          <a:xfrm>
            <a:off x="1631504" y="1699451"/>
            <a:ext cx="8763959" cy="4742462"/>
          </a:xfrm>
          <a:prstGeom prst="rect">
            <a:avLst/>
          </a:prstGeom>
          <a:blipFill>
            <a:blip r:embed="rId3" cstate="print"/>
            <a:stretch>
              <a:fillRect/>
            </a:stretch>
          </a:blipFill>
        </p:spPr>
        <p:txBody>
          <a:bodyPr wrap="square" lIns="0" tIns="0" rIns="0" bIns="0" rtlCol="0"/>
          <a:lstStyle/>
          <a:p>
            <a:endParaRPr/>
          </a:p>
        </p:txBody>
      </p:sp>
      <p:sp>
        <p:nvSpPr>
          <p:cNvPr id="6" name="TextBox 5"/>
          <p:cNvSpPr txBox="1"/>
          <p:nvPr/>
        </p:nvSpPr>
        <p:spPr>
          <a:xfrm>
            <a:off x="983433" y="5140349"/>
            <a:ext cx="9793088" cy="1723549"/>
          </a:xfrm>
          <a:prstGeom prst="rect">
            <a:avLst/>
          </a:prstGeom>
          <a:solidFill>
            <a:schemeClr val="bg2"/>
          </a:solidFill>
        </p:spPr>
        <p:txBody>
          <a:bodyPr wrap="square" rtlCol="0">
            <a:spAutoFit/>
          </a:bodyPr>
          <a:lstStyle/>
          <a:p>
            <a:pPr algn="ctr"/>
            <a:r>
              <a:rPr lang="en-US" sz="2200" dirty="0"/>
              <a:t>The importance of software and data is increasing every year and will continue to increase (exponentially). </a:t>
            </a:r>
          </a:p>
          <a:p>
            <a:pPr algn="ctr"/>
            <a:r>
              <a:rPr lang="en-US" sz="2200" i="1" dirty="0"/>
              <a:t>If you don’t use the use the right techniques to develop software and exploit data you will soon be out of business!</a:t>
            </a:r>
          </a:p>
          <a:p>
            <a:endParaRPr lang="en-US" dirty="0"/>
          </a:p>
        </p:txBody>
      </p:sp>
    </p:spTree>
    <p:extLst>
      <p:ext uri="{BB962C8B-B14F-4D97-AF65-F5344CB8AC3E}">
        <p14:creationId xmlns:p14="http://schemas.microsoft.com/office/powerpoint/2010/main" val="342607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lang="en-US" sz="4262" spc="-18" dirty="0">
                <a:latin typeface="Arial"/>
                <a:cs typeface="Arial"/>
              </a:rPr>
              <a:t>Disruption </a:t>
            </a:r>
            <a:r>
              <a:rPr lang="en-US" sz="4262" spc="-5" dirty="0">
                <a:latin typeface="Arial"/>
                <a:cs typeface="Arial"/>
              </a:rPr>
              <a:t>is </a:t>
            </a:r>
            <a:r>
              <a:rPr lang="en-US" sz="4262" spc="-18" dirty="0">
                <a:latin typeface="Arial"/>
                <a:cs typeface="Arial"/>
              </a:rPr>
              <a:t>a new natural phenomenon</a:t>
            </a:r>
            <a:endParaRPr lang="en-US" sz="4262" dirty="0">
              <a:latin typeface="Arial"/>
              <a:cs typeface="Arial"/>
            </a:endParaRPr>
          </a:p>
        </p:txBody>
      </p:sp>
      <p:sp>
        <p:nvSpPr>
          <p:cNvPr id="5" name="Content Placeholder 2"/>
          <p:cNvSpPr>
            <a:spLocks noGrp="1"/>
          </p:cNvSpPr>
          <p:nvPr>
            <p:ph idx="4294967295"/>
          </p:nvPr>
        </p:nvSpPr>
        <p:spPr>
          <a:xfrm>
            <a:off x="577576" y="1709191"/>
            <a:ext cx="11495088" cy="4429125"/>
          </a:xfrm>
        </p:spPr>
        <p:txBody>
          <a:bodyPr/>
          <a:lstStyle/>
          <a:p>
            <a:pPr>
              <a:spcAft>
                <a:spcPts val="800"/>
              </a:spcAft>
            </a:pPr>
            <a:r>
              <a:rPr lang="en-US" dirty="0"/>
              <a:t>Jim Collins (consultant and author of Built to last): Companies last, on  average, no more 30, nor 15 but </a:t>
            </a:r>
            <a:r>
              <a:rPr lang="en-US" b="1" dirty="0"/>
              <a:t>10</a:t>
            </a:r>
            <a:r>
              <a:rPr lang="en-US" dirty="0"/>
              <a:t> years on the Fortune 500 list.  And that time period continues to decrease</a:t>
            </a:r>
          </a:p>
          <a:p>
            <a:pPr>
              <a:spcAft>
                <a:spcPts val="800"/>
              </a:spcAft>
            </a:pPr>
            <a:endParaRPr lang="en-US" dirty="0"/>
          </a:p>
          <a:p>
            <a:pPr>
              <a:spcAft>
                <a:spcPts val="800"/>
              </a:spcAft>
            </a:pPr>
            <a:r>
              <a:rPr lang="en-US" dirty="0"/>
              <a:t>Main cause: Companies fail to innovate and to  build new core capabilities</a:t>
            </a:r>
          </a:p>
          <a:p>
            <a:pPr>
              <a:spcAft>
                <a:spcPts val="800"/>
              </a:spcAft>
            </a:pPr>
            <a:endParaRPr lang="en-US" dirty="0"/>
          </a:p>
          <a:p>
            <a:endParaRPr lang="en-US" dirty="0"/>
          </a:p>
        </p:txBody>
      </p:sp>
      <p:grpSp>
        <p:nvGrpSpPr>
          <p:cNvPr id="6" name="Group 5"/>
          <p:cNvGrpSpPr/>
          <p:nvPr/>
        </p:nvGrpSpPr>
        <p:grpSpPr>
          <a:xfrm>
            <a:off x="1775520" y="4005064"/>
            <a:ext cx="8488027" cy="1977967"/>
            <a:chOff x="1879470" y="4437112"/>
            <a:chExt cx="8488027" cy="1977967"/>
          </a:xfrm>
        </p:grpSpPr>
        <p:sp>
          <p:nvSpPr>
            <p:cNvPr id="3" name="object 3"/>
            <p:cNvSpPr/>
            <p:nvPr/>
          </p:nvSpPr>
          <p:spPr>
            <a:xfrm>
              <a:off x="1879470" y="5080102"/>
              <a:ext cx="8488027" cy="1334977"/>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2351584" y="4437112"/>
              <a:ext cx="7622687" cy="1614672"/>
            </a:xfrm>
            <a:prstGeom prst="rect">
              <a:avLst/>
            </a:prstGeom>
          </p:spPr>
          <p:txBody>
            <a:bodyPr vert="horz" wrap="square" lIns="0" tIns="16699" rIns="0" bIns="0" rtlCol="0">
              <a:spAutoFit/>
            </a:bodyPr>
            <a:lstStyle/>
            <a:p>
              <a:pPr>
                <a:lnSpc>
                  <a:spcPct val="100000"/>
                </a:lnSpc>
              </a:pPr>
              <a:endParaRPr sz="2992" dirty="0">
                <a:latin typeface="Arial"/>
                <a:cs typeface="Arial"/>
              </a:endParaRPr>
            </a:p>
            <a:p>
              <a:pPr>
                <a:spcBef>
                  <a:spcPts val="23"/>
                </a:spcBef>
              </a:pPr>
              <a:endParaRPr sz="3945" dirty="0">
                <a:latin typeface="Arial"/>
                <a:cs typeface="Arial"/>
              </a:endParaRPr>
            </a:p>
            <a:p>
              <a:pPr marL="748563"/>
              <a:r>
                <a:rPr sz="3446" b="1" spc="-9" dirty="0">
                  <a:latin typeface="Calibri"/>
                  <a:cs typeface="Calibri"/>
                </a:rPr>
                <a:t>Digitalization </a:t>
              </a:r>
              <a:r>
                <a:rPr sz="3446" b="1" dirty="0">
                  <a:latin typeface="Calibri"/>
                  <a:cs typeface="Calibri"/>
                </a:rPr>
                <a:t>Is The </a:t>
              </a:r>
              <a:r>
                <a:rPr sz="3446" b="1" spc="-5" dirty="0">
                  <a:latin typeface="Calibri"/>
                  <a:cs typeface="Calibri"/>
                </a:rPr>
                <a:t>New</a:t>
              </a:r>
              <a:r>
                <a:rPr sz="3446" b="1" spc="-14" dirty="0">
                  <a:latin typeface="Calibri"/>
                  <a:cs typeface="Calibri"/>
                </a:rPr>
                <a:t> </a:t>
              </a:r>
              <a:r>
                <a:rPr sz="3446" b="1" spc="-5" dirty="0">
                  <a:latin typeface="Calibri"/>
                  <a:cs typeface="Calibri"/>
                </a:rPr>
                <a:t>Disruptor!</a:t>
              </a:r>
              <a:endParaRPr sz="3446" dirty="0">
                <a:latin typeface="Calibri"/>
                <a:cs typeface="Calibri"/>
              </a:endParaRPr>
            </a:p>
          </p:txBody>
        </p:sp>
      </p:grpSp>
    </p:spTree>
    <p:extLst>
      <p:ext uri="{BB962C8B-B14F-4D97-AF65-F5344CB8AC3E}">
        <p14:creationId xmlns:p14="http://schemas.microsoft.com/office/powerpoint/2010/main" val="72699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0BE3A-93DF-4665-8EEF-D1FEB89B3878}"/>
              </a:ext>
            </a:extLst>
          </p:cNvPr>
          <p:cNvSpPr>
            <a:spLocks noGrp="1"/>
          </p:cNvSpPr>
          <p:nvPr>
            <p:ph type="title"/>
          </p:nvPr>
        </p:nvSpPr>
        <p:spPr>
          <a:xfrm>
            <a:off x="263352" y="44624"/>
            <a:ext cx="11809312" cy="831627"/>
          </a:xfrm>
        </p:spPr>
        <p:txBody>
          <a:bodyPr>
            <a:normAutofit fontScale="90000"/>
          </a:bodyPr>
          <a:lstStyle/>
          <a:p>
            <a:r>
              <a:rPr lang="en-US" dirty="0"/>
              <a:t>Douglas Engelbart (inventor of the computer mouse)</a:t>
            </a:r>
            <a:endParaRPr lang="nl-BE" dirty="0"/>
          </a:p>
        </p:txBody>
      </p:sp>
      <p:sp>
        <p:nvSpPr>
          <p:cNvPr id="9" name="object 4"/>
          <p:cNvSpPr/>
          <p:nvPr/>
        </p:nvSpPr>
        <p:spPr>
          <a:xfrm>
            <a:off x="899220" y="1196752"/>
            <a:ext cx="10441160" cy="5112568"/>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0956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201993" cy="68580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330769" y="665223"/>
            <a:ext cx="5515767" cy="601918"/>
          </a:xfrm>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sz="4262" spc="-23" dirty="0">
                <a:solidFill>
                  <a:srgbClr val="10253F"/>
                </a:solidFill>
                <a:latin typeface="Arial"/>
                <a:cs typeface="Arial"/>
              </a:rPr>
              <a:t>Three </a:t>
            </a:r>
            <a:r>
              <a:rPr lang="nl-BE" sz="4262" spc="-18" dirty="0" err="1">
                <a:solidFill>
                  <a:srgbClr val="10253F"/>
                </a:solidFill>
                <a:latin typeface="Arial"/>
                <a:cs typeface="Arial"/>
              </a:rPr>
              <a:t>Elements</a:t>
            </a:r>
            <a:endParaRPr sz="4262" dirty="0">
              <a:latin typeface="Arial"/>
              <a:cs typeface="Arial"/>
            </a:endParaRPr>
          </a:p>
        </p:txBody>
      </p:sp>
      <p:sp>
        <p:nvSpPr>
          <p:cNvPr id="5" name="object 5"/>
          <p:cNvSpPr txBox="1"/>
          <p:nvPr/>
        </p:nvSpPr>
        <p:spPr>
          <a:xfrm>
            <a:off x="551384" y="1340768"/>
            <a:ext cx="11377264" cy="4550029"/>
          </a:xfrm>
          <a:prstGeom prst="rect">
            <a:avLst/>
          </a:prstGeom>
        </p:spPr>
        <p:txBody>
          <a:bodyPr vert="horz" wrap="square" lIns="0" tIns="8637" rIns="0" bIns="0" rtlCol="0">
            <a:spAutoFit/>
          </a:bodyPr>
          <a:lstStyle/>
          <a:p>
            <a:pPr marL="339733" marR="76584" indent="-328792">
              <a:lnSpc>
                <a:spcPct val="100800"/>
              </a:lnSpc>
              <a:spcBef>
                <a:spcPts val="68"/>
              </a:spcBef>
              <a:buFont typeface="Arial"/>
              <a:buChar char="•"/>
              <a:tabLst>
                <a:tab pos="339733" algn="l"/>
                <a:tab pos="340308" algn="l"/>
              </a:tabLst>
            </a:pPr>
            <a:r>
              <a:rPr lang="en-US" sz="2800" dirty="0">
                <a:solidFill>
                  <a:srgbClr val="10253F"/>
                </a:solidFill>
                <a:latin typeface="Calibri"/>
                <a:cs typeface="Calibri"/>
              </a:rPr>
              <a:t>Digitalization is </a:t>
            </a:r>
            <a:r>
              <a:rPr lang="en-US" sz="2800" spc="9" dirty="0">
                <a:solidFill>
                  <a:srgbClr val="10253F"/>
                </a:solidFill>
                <a:latin typeface="Calibri"/>
                <a:cs typeface="Calibri"/>
              </a:rPr>
              <a:t>disrupting </a:t>
            </a:r>
            <a:r>
              <a:rPr lang="en-US" sz="2800" spc="5" dirty="0">
                <a:solidFill>
                  <a:srgbClr val="10253F"/>
                </a:solidFill>
                <a:latin typeface="Calibri"/>
                <a:cs typeface="Calibri"/>
              </a:rPr>
              <a:t>industry </a:t>
            </a:r>
            <a:r>
              <a:rPr lang="en-US" sz="2800" spc="9" dirty="0">
                <a:solidFill>
                  <a:srgbClr val="10253F"/>
                </a:solidFill>
                <a:latin typeface="Calibri"/>
                <a:cs typeface="Calibri"/>
              </a:rPr>
              <a:t>and </a:t>
            </a:r>
            <a:r>
              <a:rPr lang="en-US" sz="2800" spc="5" dirty="0">
                <a:solidFill>
                  <a:srgbClr val="10253F"/>
                </a:solidFill>
                <a:latin typeface="Calibri"/>
                <a:cs typeface="Calibri"/>
              </a:rPr>
              <a:t>society; the same trend should continue and even accelerate</a:t>
            </a:r>
          </a:p>
          <a:p>
            <a:pPr marL="339733" marR="76584" indent="-328792">
              <a:lnSpc>
                <a:spcPct val="100800"/>
              </a:lnSpc>
              <a:spcBef>
                <a:spcPts val="68"/>
              </a:spcBef>
              <a:buFont typeface="Arial"/>
              <a:buChar char="•"/>
              <a:tabLst>
                <a:tab pos="339733" algn="l"/>
                <a:tab pos="340308" algn="l"/>
              </a:tabLst>
            </a:pPr>
            <a:endParaRPr sz="2800" dirty="0">
              <a:latin typeface="Calibri"/>
              <a:cs typeface="Calibri"/>
            </a:endParaRPr>
          </a:p>
          <a:p>
            <a:pPr marL="339733" indent="-328792">
              <a:buFont typeface="Arial"/>
              <a:buChar char="•"/>
              <a:tabLst>
                <a:tab pos="339733" algn="l"/>
                <a:tab pos="340308" algn="l"/>
              </a:tabLst>
            </a:pPr>
            <a:r>
              <a:rPr sz="2800" spc="9" dirty="0">
                <a:solidFill>
                  <a:srgbClr val="10253F"/>
                </a:solidFill>
                <a:latin typeface="Calibri"/>
                <a:cs typeface="Calibri"/>
              </a:rPr>
              <a:t>Companies </a:t>
            </a:r>
            <a:r>
              <a:rPr sz="2800" spc="14" dirty="0">
                <a:solidFill>
                  <a:srgbClr val="10253F"/>
                </a:solidFill>
                <a:latin typeface="Calibri"/>
                <a:cs typeface="Calibri"/>
              </a:rPr>
              <a:t>need </a:t>
            </a:r>
            <a:r>
              <a:rPr sz="2800" dirty="0">
                <a:solidFill>
                  <a:srgbClr val="10253F"/>
                </a:solidFill>
                <a:latin typeface="Calibri"/>
                <a:cs typeface="Calibri"/>
              </a:rPr>
              <a:t>a </a:t>
            </a:r>
            <a:r>
              <a:rPr sz="2800" spc="9" dirty="0">
                <a:solidFill>
                  <a:srgbClr val="10253F"/>
                </a:solidFill>
                <a:latin typeface="Calibri"/>
                <a:cs typeface="Calibri"/>
              </a:rPr>
              <a:t>new </a:t>
            </a:r>
            <a:r>
              <a:rPr sz="2800" dirty="0">
                <a:solidFill>
                  <a:srgbClr val="10253F"/>
                </a:solidFill>
                <a:latin typeface="Calibri"/>
                <a:cs typeface="Calibri"/>
              </a:rPr>
              <a:t>digital </a:t>
            </a:r>
            <a:r>
              <a:rPr sz="2800" spc="9" dirty="0">
                <a:solidFill>
                  <a:srgbClr val="10253F"/>
                </a:solidFill>
                <a:latin typeface="Calibri"/>
                <a:cs typeface="Calibri"/>
              </a:rPr>
              <a:t>business </a:t>
            </a:r>
            <a:r>
              <a:rPr sz="2800" dirty="0">
                <a:solidFill>
                  <a:srgbClr val="10253F"/>
                </a:solidFill>
                <a:latin typeface="Calibri"/>
                <a:cs typeface="Calibri"/>
              </a:rPr>
              <a:t>operating</a:t>
            </a:r>
            <a:r>
              <a:rPr sz="2800" spc="86" dirty="0">
                <a:solidFill>
                  <a:srgbClr val="10253F"/>
                </a:solidFill>
                <a:latin typeface="Calibri"/>
                <a:cs typeface="Calibri"/>
              </a:rPr>
              <a:t> </a:t>
            </a:r>
            <a:r>
              <a:rPr sz="2800" spc="-9" dirty="0">
                <a:solidFill>
                  <a:srgbClr val="10253F"/>
                </a:solidFill>
                <a:latin typeface="Calibri"/>
                <a:cs typeface="Calibri"/>
              </a:rPr>
              <a:t>system:</a:t>
            </a:r>
            <a:endParaRPr sz="2800" dirty="0">
              <a:latin typeface="Calibri"/>
              <a:cs typeface="Calibri"/>
            </a:endParaRPr>
          </a:p>
          <a:p>
            <a:pPr marL="723227" marR="4607" lvl="1" indent="-274089">
              <a:lnSpc>
                <a:spcPts val="2267"/>
              </a:lnSpc>
              <a:spcBef>
                <a:spcPts val="626"/>
              </a:spcBef>
              <a:buFont typeface="Arial"/>
              <a:buChar char="–"/>
              <a:tabLst>
                <a:tab pos="723227" algn="l"/>
                <a:tab pos="723803" algn="l"/>
              </a:tabLst>
            </a:pPr>
            <a:r>
              <a:rPr lang="en-US" sz="2400" b="1" dirty="0">
                <a:solidFill>
                  <a:srgbClr val="10253F"/>
                </a:solidFill>
                <a:latin typeface="Calibri"/>
                <a:cs typeface="Calibri"/>
              </a:rPr>
              <a:t>SOFTWARE </a:t>
            </a:r>
            <a:r>
              <a:rPr lang="en-US" sz="2400" dirty="0">
                <a:solidFill>
                  <a:srgbClr val="10253F"/>
                </a:solidFill>
                <a:latin typeface="Calibri"/>
                <a:cs typeface="Calibri"/>
              </a:rPr>
              <a:t>needs to be developed to sustain all of the business activities in the most rapid and flexible way possible</a:t>
            </a:r>
            <a:endParaRPr lang="en-US" sz="2400" b="1" dirty="0">
              <a:solidFill>
                <a:srgbClr val="10253F"/>
              </a:solidFill>
              <a:latin typeface="Calibri"/>
              <a:cs typeface="Calibri"/>
            </a:endParaRPr>
          </a:p>
          <a:p>
            <a:pPr marL="723227" marR="34549" lvl="1" indent="-274089">
              <a:lnSpc>
                <a:spcPct val="103800"/>
              </a:lnSpc>
              <a:spcBef>
                <a:spcPts val="272"/>
              </a:spcBef>
              <a:buFont typeface="Arial"/>
              <a:buChar char="–"/>
              <a:tabLst>
                <a:tab pos="723227" algn="l"/>
                <a:tab pos="723803" algn="l"/>
              </a:tabLst>
            </a:pPr>
            <a:r>
              <a:rPr lang="en-US" sz="2400" b="1" spc="-86" dirty="0">
                <a:solidFill>
                  <a:srgbClr val="10253F"/>
                </a:solidFill>
                <a:latin typeface="Calibri"/>
                <a:cs typeface="Calibri"/>
              </a:rPr>
              <a:t>DATA </a:t>
            </a:r>
            <a:r>
              <a:rPr lang="en-US" sz="2400" spc="-5" dirty="0">
                <a:solidFill>
                  <a:srgbClr val="10253F"/>
                </a:solidFill>
                <a:latin typeface="Calibri"/>
                <a:cs typeface="Calibri"/>
              </a:rPr>
              <a:t>allows </a:t>
            </a:r>
            <a:r>
              <a:rPr lang="en-US" sz="2400" spc="-14" dirty="0">
                <a:solidFill>
                  <a:srgbClr val="10253F"/>
                </a:solidFill>
                <a:latin typeface="Calibri"/>
                <a:cs typeface="Calibri"/>
              </a:rPr>
              <a:t>for </a:t>
            </a:r>
            <a:r>
              <a:rPr lang="en-US" sz="2400" b="1" dirty="0">
                <a:solidFill>
                  <a:srgbClr val="10253F"/>
                </a:solidFill>
                <a:latin typeface="Calibri"/>
                <a:cs typeface="Calibri"/>
              </a:rPr>
              <a:t>Artificial </a:t>
            </a:r>
            <a:r>
              <a:rPr lang="en-US" sz="2400" b="1" spc="-5" dirty="0">
                <a:solidFill>
                  <a:srgbClr val="10253F"/>
                </a:solidFill>
                <a:latin typeface="Calibri"/>
                <a:cs typeface="Calibri"/>
              </a:rPr>
              <a:t>Intelligence </a:t>
            </a:r>
            <a:r>
              <a:rPr lang="en-US" sz="2400" spc="5" dirty="0">
                <a:solidFill>
                  <a:srgbClr val="10253F"/>
                </a:solidFill>
                <a:latin typeface="Calibri"/>
                <a:cs typeface="Calibri"/>
              </a:rPr>
              <a:t>(Machine </a:t>
            </a:r>
            <a:r>
              <a:rPr lang="en-US" sz="2400" dirty="0">
                <a:solidFill>
                  <a:srgbClr val="10253F"/>
                </a:solidFill>
                <a:latin typeface="Calibri"/>
                <a:cs typeface="Calibri"/>
              </a:rPr>
              <a:t>and Deep Learning)  solutions and </a:t>
            </a:r>
            <a:r>
              <a:rPr lang="en-US" sz="2400" spc="-14" dirty="0">
                <a:solidFill>
                  <a:srgbClr val="10253F"/>
                </a:solidFill>
                <a:latin typeface="Calibri"/>
                <a:cs typeface="Calibri"/>
              </a:rPr>
              <a:t>for </a:t>
            </a:r>
            <a:r>
              <a:rPr lang="en-US" sz="2400" b="1" dirty="0">
                <a:solidFill>
                  <a:srgbClr val="10253F"/>
                </a:solidFill>
                <a:latin typeface="Calibri"/>
                <a:cs typeface="Calibri"/>
              </a:rPr>
              <a:t>EMPOWERMENT </a:t>
            </a:r>
            <a:r>
              <a:rPr lang="en-US" sz="2400" dirty="0">
                <a:solidFill>
                  <a:srgbClr val="10253F"/>
                </a:solidFill>
                <a:latin typeface="Calibri"/>
                <a:cs typeface="Calibri"/>
              </a:rPr>
              <a:t>and</a:t>
            </a:r>
            <a:r>
              <a:rPr lang="en-US" sz="2400" spc="36" dirty="0">
                <a:solidFill>
                  <a:srgbClr val="10253F"/>
                </a:solidFill>
                <a:latin typeface="Calibri"/>
                <a:cs typeface="Calibri"/>
              </a:rPr>
              <a:t> </a:t>
            </a:r>
            <a:r>
              <a:rPr lang="en-US" sz="2400" b="1" spc="-5" dirty="0">
                <a:solidFill>
                  <a:srgbClr val="10253F"/>
                </a:solidFill>
                <a:latin typeface="Calibri"/>
                <a:cs typeface="Calibri"/>
              </a:rPr>
              <a:t>autonomy</a:t>
            </a:r>
            <a:endParaRPr lang="en-US" sz="2400" dirty="0">
              <a:latin typeface="Calibri"/>
              <a:cs typeface="Calibri"/>
            </a:endParaRPr>
          </a:p>
          <a:p>
            <a:pPr lvl="1">
              <a:lnSpc>
                <a:spcPct val="100000"/>
              </a:lnSpc>
              <a:buClr>
                <a:srgbClr val="10253F"/>
              </a:buClr>
              <a:buFont typeface="Arial"/>
              <a:buChar char="–"/>
            </a:pPr>
            <a:endParaRPr sz="2800" dirty="0">
              <a:latin typeface="Calibri"/>
              <a:cs typeface="Calibri"/>
            </a:endParaRPr>
          </a:p>
          <a:p>
            <a:pPr marL="339733" marR="88100" indent="-328792">
              <a:lnSpc>
                <a:spcPct val="103200"/>
              </a:lnSpc>
              <a:buFont typeface="Arial"/>
              <a:buChar char="•"/>
              <a:tabLst>
                <a:tab pos="339733" algn="l"/>
                <a:tab pos="340308" algn="l"/>
              </a:tabLst>
            </a:pPr>
            <a:r>
              <a:rPr sz="2800" b="1" dirty="0">
                <a:solidFill>
                  <a:srgbClr val="10253F"/>
                </a:solidFill>
                <a:latin typeface="Calibri"/>
                <a:cs typeface="Calibri"/>
              </a:rPr>
              <a:t>ECOSYSTEMS </a:t>
            </a:r>
            <a:r>
              <a:rPr sz="2800" spc="5" dirty="0">
                <a:solidFill>
                  <a:srgbClr val="10253F"/>
                </a:solidFill>
                <a:latin typeface="Calibri"/>
                <a:cs typeface="Calibri"/>
              </a:rPr>
              <a:t>around </a:t>
            </a:r>
            <a:r>
              <a:rPr lang="fr-BE" sz="2800" spc="5" dirty="0">
                <a:solidFill>
                  <a:srgbClr val="10253F"/>
                </a:solidFill>
                <a:latin typeface="Calibri"/>
                <a:cs typeface="Calibri"/>
              </a:rPr>
              <a:t>software</a:t>
            </a:r>
            <a:r>
              <a:rPr sz="2800" spc="5" dirty="0">
                <a:solidFill>
                  <a:srgbClr val="10253F"/>
                </a:solidFill>
                <a:latin typeface="Calibri"/>
                <a:cs typeface="Calibri"/>
              </a:rPr>
              <a:t> </a:t>
            </a:r>
            <a:r>
              <a:rPr sz="2800" spc="-9" dirty="0">
                <a:solidFill>
                  <a:srgbClr val="10253F"/>
                </a:solidFill>
                <a:latin typeface="Calibri"/>
                <a:cs typeface="Calibri"/>
              </a:rPr>
              <a:t>systems </a:t>
            </a:r>
            <a:r>
              <a:rPr sz="2800" spc="9" dirty="0">
                <a:solidFill>
                  <a:srgbClr val="10253F"/>
                </a:solidFill>
                <a:latin typeface="Calibri"/>
                <a:cs typeface="Calibri"/>
              </a:rPr>
              <a:t>and </a:t>
            </a:r>
            <a:r>
              <a:rPr lang="fr-BE" sz="2800" spc="9" dirty="0">
                <a:solidFill>
                  <a:srgbClr val="10253F"/>
                </a:solidFill>
                <a:latin typeface="Calibri"/>
                <a:cs typeface="Calibri"/>
              </a:rPr>
              <a:t>IT </a:t>
            </a:r>
            <a:r>
              <a:rPr sz="2800" spc="14" dirty="0">
                <a:solidFill>
                  <a:srgbClr val="10253F"/>
                </a:solidFill>
                <a:latin typeface="Calibri"/>
                <a:cs typeface="Calibri"/>
              </a:rPr>
              <a:t>services need </a:t>
            </a:r>
            <a:r>
              <a:rPr sz="2800" spc="-9" dirty="0">
                <a:solidFill>
                  <a:srgbClr val="10253F"/>
                </a:solidFill>
                <a:latin typeface="Calibri"/>
                <a:cs typeface="Calibri"/>
              </a:rPr>
              <a:t>to </a:t>
            </a:r>
            <a:r>
              <a:rPr sz="2800" spc="9" dirty="0">
                <a:solidFill>
                  <a:srgbClr val="10253F"/>
                </a:solidFill>
                <a:latin typeface="Calibri"/>
                <a:cs typeface="Calibri"/>
              </a:rPr>
              <a:t>be included </a:t>
            </a:r>
            <a:r>
              <a:rPr sz="2800" dirty="0">
                <a:solidFill>
                  <a:srgbClr val="10253F"/>
                </a:solidFill>
                <a:latin typeface="Calibri"/>
                <a:cs typeface="Calibri"/>
              </a:rPr>
              <a:t>in </a:t>
            </a:r>
            <a:r>
              <a:rPr sz="2800" spc="5" dirty="0">
                <a:solidFill>
                  <a:srgbClr val="10253F"/>
                </a:solidFill>
                <a:latin typeface="Calibri"/>
                <a:cs typeface="Calibri"/>
              </a:rPr>
              <a:t>this </a:t>
            </a:r>
            <a:r>
              <a:rPr sz="2800" spc="9" dirty="0">
                <a:solidFill>
                  <a:srgbClr val="10253F"/>
                </a:solidFill>
                <a:latin typeface="Calibri"/>
                <a:cs typeface="Calibri"/>
              </a:rPr>
              <a:t>new </a:t>
            </a:r>
            <a:r>
              <a:rPr sz="2800" dirty="0">
                <a:solidFill>
                  <a:srgbClr val="10253F"/>
                </a:solidFill>
                <a:latin typeface="Calibri"/>
                <a:cs typeface="Calibri"/>
              </a:rPr>
              <a:t>digital </a:t>
            </a:r>
            <a:r>
              <a:rPr sz="2800" spc="9" dirty="0">
                <a:solidFill>
                  <a:srgbClr val="10253F"/>
                </a:solidFill>
                <a:latin typeface="Calibri"/>
                <a:cs typeface="Calibri"/>
              </a:rPr>
              <a:t>business </a:t>
            </a:r>
            <a:r>
              <a:rPr sz="2800" dirty="0">
                <a:solidFill>
                  <a:srgbClr val="10253F"/>
                </a:solidFill>
                <a:latin typeface="Calibri"/>
                <a:cs typeface="Calibri"/>
              </a:rPr>
              <a:t>operating</a:t>
            </a:r>
            <a:r>
              <a:rPr sz="2800" spc="91" dirty="0">
                <a:solidFill>
                  <a:srgbClr val="10253F"/>
                </a:solidFill>
                <a:latin typeface="Calibri"/>
                <a:cs typeface="Calibri"/>
              </a:rPr>
              <a:t> </a:t>
            </a:r>
            <a:r>
              <a:rPr sz="2800" spc="-14" dirty="0">
                <a:solidFill>
                  <a:srgbClr val="10253F"/>
                </a:solidFill>
                <a:latin typeface="Calibri"/>
                <a:cs typeface="Calibri"/>
              </a:rPr>
              <a:t>system</a:t>
            </a:r>
            <a:endParaRPr sz="2800" dirty="0">
              <a:latin typeface="Calibri"/>
              <a:cs typeface="Calibri"/>
            </a:endParaRPr>
          </a:p>
        </p:txBody>
      </p:sp>
    </p:spTree>
    <p:extLst>
      <p:ext uri="{BB962C8B-B14F-4D97-AF65-F5344CB8AC3E}">
        <p14:creationId xmlns:p14="http://schemas.microsoft.com/office/powerpoint/2010/main" val="3144537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5342" y="475599"/>
            <a:ext cx="8763959" cy="6237318"/>
          </a:xfrm>
          <a:prstGeom prst="rect">
            <a:avLst/>
          </a:prstGeom>
          <a:blipFill>
            <a:blip r:embed="rId2" cstate="print"/>
            <a:stretch>
              <a:fillRect/>
            </a:stretch>
          </a:blipFill>
        </p:spPr>
        <p:txBody>
          <a:bodyPr wrap="square" lIns="0" tIns="0" rIns="0" bIns="0" rtlCol="0"/>
          <a:lstStyle/>
          <a:p>
            <a:endParaRPr/>
          </a:p>
        </p:txBody>
      </p:sp>
      <p:grpSp>
        <p:nvGrpSpPr>
          <p:cNvPr id="17" name="Group 16"/>
          <p:cNvGrpSpPr/>
          <p:nvPr/>
        </p:nvGrpSpPr>
        <p:grpSpPr>
          <a:xfrm>
            <a:off x="1969743" y="861117"/>
            <a:ext cx="3794645" cy="2888134"/>
            <a:chOff x="1969743" y="861117"/>
            <a:chExt cx="3794645" cy="2888134"/>
          </a:xfrm>
        </p:grpSpPr>
        <p:sp>
          <p:nvSpPr>
            <p:cNvPr id="3" name="object 3"/>
            <p:cNvSpPr/>
            <p:nvPr/>
          </p:nvSpPr>
          <p:spPr>
            <a:xfrm>
              <a:off x="1969744" y="861117"/>
              <a:ext cx="3794369" cy="253068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969743" y="3279236"/>
              <a:ext cx="3794645" cy="450290"/>
            </a:xfrm>
            <a:custGeom>
              <a:avLst/>
              <a:gdLst/>
              <a:ahLst/>
              <a:cxnLst/>
              <a:rect l="l" t="t" r="r" b="b"/>
              <a:pathLst>
                <a:path w="4184650" h="496570">
                  <a:moveTo>
                    <a:pt x="4184346" y="0"/>
                  </a:moveTo>
                  <a:lnTo>
                    <a:pt x="0" y="0"/>
                  </a:lnTo>
                  <a:lnTo>
                    <a:pt x="0" y="496218"/>
                  </a:lnTo>
                  <a:lnTo>
                    <a:pt x="4184346" y="496218"/>
                  </a:lnTo>
                  <a:lnTo>
                    <a:pt x="4184346" y="0"/>
                  </a:lnTo>
                  <a:close/>
                </a:path>
              </a:pathLst>
            </a:custGeom>
            <a:solidFill>
              <a:srgbClr val="FFFFFF"/>
            </a:solidFill>
          </p:spPr>
          <p:txBody>
            <a:bodyPr wrap="square" lIns="0" tIns="0" rIns="0" bIns="0" rtlCol="0"/>
            <a:lstStyle/>
            <a:p>
              <a:endParaRPr/>
            </a:p>
          </p:txBody>
        </p:sp>
        <p:sp>
          <p:nvSpPr>
            <p:cNvPr id="5" name="object 5"/>
            <p:cNvSpPr txBox="1"/>
            <p:nvPr/>
          </p:nvSpPr>
          <p:spPr>
            <a:xfrm>
              <a:off x="2409693" y="3207349"/>
              <a:ext cx="2914218" cy="541902"/>
            </a:xfrm>
            <a:prstGeom prst="rect">
              <a:avLst/>
            </a:prstGeom>
          </p:spPr>
          <p:txBody>
            <a:bodyPr vert="horz" wrap="square" lIns="0" tIns="11516" rIns="0" bIns="0" rtlCol="0">
              <a:spAutoFit/>
            </a:bodyPr>
            <a:lstStyle/>
            <a:p>
              <a:pPr marL="11516">
                <a:spcBef>
                  <a:spcPts val="91"/>
                </a:spcBef>
              </a:pPr>
              <a:r>
                <a:rPr sz="3446" spc="-14" dirty="0">
                  <a:latin typeface="Calibri"/>
                  <a:cs typeface="Calibri"/>
                </a:rPr>
                <a:t>Self-Driving</a:t>
              </a:r>
              <a:r>
                <a:rPr sz="3446" spc="-27" dirty="0">
                  <a:latin typeface="Calibri"/>
                  <a:cs typeface="Calibri"/>
                </a:rPr>
                <a:t> </a:t>
              </a:r>
              <a:r>
                <a:rPr sz="3446" spc="-18" dirty="0">
                  <a:latin typeface="Calibri"/>
                  <a:cs typeface="Calibri"/>
                </a:rPr>
                <a:t>Cars</a:t>
              </a:r>
              <a:endParaRPr sz="3446">
                <a:latin typeface="Calibri"/>
                <a:cs typeface="Calibri"/>
              </a:endParaRPr>
            </a:p>
          </p:txBody>
        </p:sp>
      </p:grpSp>
      <p:grpSp>
        <p:nvGrpSpPr>
          <p:cNvPr id="18" name="Group 17"/>
          <p:cNvGrpSpPr/>
          <p:nvPr/>
        </p:nvGrpSpPr>
        <p:grpSpPr>
          <a:xfrm>
            <a:off x="6371014" y="938164"/>
            <a:ext cx="3490613" cy="2968631"/>
            <a:chOff x="6371014" y="938164"/>
            <a:chExt cx="3490613" cy="2968631"/>
          </a:xfrm>
        </p:grpSpPr>
        <p:sp>
          <p:nvSpPr>
            <p:cNvPr id="6" name="object 6"/>
            <p:cNvSpPr/>
            <p:nvPr/>
          </p:nvSpPr>
          <p:spPr>
            <a:xfrm>
              <a:off x="6371949" y="938164"/>
              <a:ext cx="3489517" cy="29103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371014" y="3434531"/>
              <a:ext cx="3490613" cy="450290"/>
            </a:xfrm>
            <a:custGeom>
              <a:avLst/>
              <a:gdLst/>
              <a:ahLst/>
              <a:cxnLst/>
              <a:rect l="l" t="t" r="r" b="b"/>
              <a:pathLst>
                <a:path w="3849370" h="496570">
                  <a:moveTo>
                    <a:pt x="3849194" y="0"/>
                  </a:moveTo>
                  <a:lnTo>
                    <a:pt x="0" y="0"/>
                  </a:lnTo>
                  <a:lnTo>
                    <a:pt x="0" y="496218"/>
                  </a:lnTo>
                  <a:lnTo>
                    <a:pt x="3849194" y="496218"/>
                  </a:lnTo>
                  <a:lnTo>
                    <a:pt x="3849194" y="0"/>
                  </a:lnTo>
                  <a:close/>
                </a:path>
              </a:pathLst>
            </a:custGeom>
            <a:solidFill>
              <a:srgbClr val="FFFFFF"/>
            </a:solidFill>
          </p:spPr>
          <p:txBody>
            <a:bodyPr wrap="square" lIns="0" tIns="0" rIns="0" bIns="0" rtlCol="0"/>
            <a:lstStyle/>
            <a:p>
              <a:endParaRPr/>
            </a:p>
          </p:txBody>
        </p:sp>
        <p:sp>
          <p:nvSpPr>
            <p:cNvPr id="8" name="object 8"/>
            <p:cNvSpPr txBox="1"/>
            <p:nvPr/>
          </p:nvSpPr>
          <p:spPr>
            <a:xfrm>
              <a:off x="7485405" y="3364893"/>
              <a:ext cx="1261043" cy="541902"/>
            </a:xfrm>
            <a:prstGeom prst="rect">
              <a:avLst/>
            </a:prstGeom>
          </p:spPr>
          <p:txBody>
            <a:bodyPr vert="horz" wrap="square" lIns="0" tIns="11516" rIns="0" bIns="0" rtlCol="0">
              <a:spAutoFit/>
            </a:bodyPr>
            <a:lstStyle/>
            <a:p>
              <a:pPr marL="11516">
                <a:spcBef>
                  <a:spcPts val="91"/>
                </a:spcBef>
              </a:pPr>
              <a:r>
                <a:rPr sz="3446" spc="-18" dirty="0">
                  <a:latin typeface="Calibri"/>
                  <a:cs typeface="Calibri"/>
                </a:rPr>
                <a:t>Robots</a:t>
              </a:r>
              <a:endParaRPr sz="3446">
                <a:latin typeface="Calibri"/>
                <a:cs typeface="Calibri"/>
              </a:endParaRPr>
            </a:p>
          </p:txBody>
        </p:sp>
      </p:grpSp>
      <p:grpSp>
        <p:nvGrpSpPr>
          <p:cNvPr id="20" name="Group 19"/>
          <p:cNvGrpSpPr/>
          <p:nvPr/>
        </p:nvGrpSpPr>
        <p:grpSpPr>
          <a:xfrm>
            <a:off x="1916121" y="3836379"/>
            <a:ext cx="4243783" cy="2779067"/>
            <a:chOff x="1916121" y="3836379"/>
            <a:chExt cx="4243783" cy="2779067"/>
          </a:xfrm>
        </p:grpSpPr>
        <p:sp>
          <p:nvSpPr>
            <p:cNvPr id="9" name="object 9"/>
            <p:cNvSpPr/>
            <p:nvPr/>
          </p:nvSpPr>
          <p:spPr>
            <a:xfrm>
              <a:off x="1916122" y="3836379"/>
              <a:ext cx="3847059" cy="2406064"/>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1916121" y="6141937"/>
              <a:ext cx="4243783" cy="450290"/>
            </a:xfrm>
            <a:custGeom>
              <a:avLst/>
              <a:gdLst/>
              <a:ahLst/>
              <a:cxnLst/>
              <a:rect l="l" t="t" r="r" b="b"/>
              <a:pathLst>
                <a:path w="4679950" h="496570">
                  <a:moveTo>
                    <a:pt x="4679670" y="0"/>
                  </a:moveTo>
                  <a:lnTo>
                    <a:pt x="0" y="0"/>
                  </a:lnTo>
                  <a:lnTo>
                    <a:pt x="0" y="496219"/>
                  </a:lnTo>
                  <a:lnTo>
                    <a:pt x="4679670" y="496219"/>
                  </a:lnTo>
                  <a:lnTo>
                    <a:pt x="4679670" y="0"/>
                  </a:lnTo>
                  <a:close/>
                </a:path>
              </a:pathLst>
            </a:custGeom>
            <a:solidFill>
              <a:srgbClr val="FFFFFF"/>
            </a:solidFill>
          </p:spPr>
          <p:txBody>
            <a:bodyPr wrap="square" lIns="0" tIns="0" rIns="0" bIns="0" rtlCol="0"/>
            <a:lstStyle/>
            <a:p>
              <a:endParaRPr/>
            </a:p>
          </p:txBody>
        </p:sp>
        <p:sp>
          <p:nvSpPr>
            <p:cNvPr id="11" name="object 11"/>
            <p:cNvSpPr txBox="1"/>
            <p:nvPr/>
          </p:nvSpPr>
          <p:spPr>
            <a:xfrm>
              <a:off x="2827138" y="6073544"/>
              <a:ext cx="2421893" cy="541902"/>
            </a:xfrm>
            <a:prstGeom prst="rect">
              <a:avLst/>
            </a:prstGeom>
          </p:spPr>
          <p:txBody>
            <a:bodyPr vert="horz" wrap="square" lIns="0" tIns="11516" rIns="0" bIns="0" rtlCol="0">
              <a:spAutoFit/>
            </a:bodyPr>
            <a:lstStyle/>
            <a:p>
              <a:pPr marL="11516">
                <a:spcBef>
                  <a:spcPts val="91"/>
                </a:spcBef>
              </a:pPr>
              <a:r>
                <a:rPr sz="3446" spc="-5" dirty="0">
                  <a:latin typeface="Calibri"/>
                  <a:cs typeface="Calibri"/>
                </a:rPr>
                <a:t>Gripen</a:t>
              </a:r>
              <a:r>
                <a:rPr sz="3446" spc="-50" dirty="0">
                  <a:latin typeface="Calibri"/>
                  <a:cs typeface="Calibri"/>
                </a:rPr>
                <a:t> </a:t>
              </a:r>
              <a:r>
                <a:rPr sz="3446" spc="-18" dirty="0">
                  <a:latin typeface="Calibri"/>
                  <a:cs typeface="Calibri"/>
                </a:rPr>
                <a:t>Drone</a:t>
              </a:r>
              <a:endParaRPr sz="3446">
                <a:latin typeface="Calibri"/>
                <a:cs typeface="Calibri"/>
              </a:endParaRPr>
            </a:p>
          </p:txBody>
        </p:sp>
      </p:grpSp>
      <p:sp>
        <p:nvSpPr>
          <p:cNvPr id="12" name="object 12"/>
          <p:cNvSpPr/>
          <p:nvPr/>
        </p:nvSpPr>
        <p:spPr>
          <a:xfrm>
            <a:off x="1916121" y="604332"/>
            <a:ext cx="3716909" cy="333975"/>
          </a:xfrm>
          <a:custGeom>
            <a:avLst/>
            <a:gdLst/>
            <a:ahLst/>
            <a:cxnLst/>
            <a:rect l="l" t="t" r="r" b="b"/>
            <a:pathLst>
              <a:path w="4098925" h="368300">
                <a:moveTo>
                  <a:pt x="4098321" y="0"/>
                </a:moveTo>
                <a:lnTo>
                  <a:pt x="0" y="0"/>
                </a:lnTo>
                <a:lnTo>
                  <a:pt x="0" y="368139"/>
                </a:lnTo>
                <a:lnTo>
                  <a:pt x="4098321" y="368139"/>
                </a:lnTo>
                <a:lnTo>
                  <a:pt x="4098321" y="0"/>
                </a:lnTo>
                <a:close/>
              </a:path>
            </a:pathLst>
          </a:custGeom>
          <a:solidFill>
            <a:srgbClr val="FFFFFF"/>
          </a:solidFill>
        </p:spPr>
        <p:txBody>
          <a:bodyPr wrap="square" lIns="0" tIns="0" rIns="0" bIns="0" rtlCol="0"/>
          <a:lstStyle/>
          <a:p>
            <a:endParaRPr/>
          </a:p>
        </p:txBody>
      </p:sp>
      <p:grpSp>
        <p:nvGrpSpPr>
          <p:cNvPr id="19" name="Group 18"/>
          <p:cNvGrpSpPr/>
          <p:nvPr/>
        </p:nvGrpSpPr>
        <p:grpSpPr>
          <a:xfrm>
            <a:off x="6052849" y="3872855"/>
            <a:ext cx="4240605" cy="2709424"/>
            <a:chOff x="6052849" y="3872855"/>
            <a:chExt cx="4240605" cy="2709424"/>
          </a:xfrm>
        </p:grpSpPr>
        <p:sp>
          <p:nvSpPr>
            <p:cNvPr id="14" name="object 14"/>
            <p:cNvSpPr/>
            <p:nvPr/>
          </p:nvSpPr>
          <p:spPr>
            <a:xfrm>
              <a:off x="6052849" y="3872855"/>
              <a:ext cx="4240391" cy="2148071"/>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6159652" y="6150274"/>
              <a:ext cx="4133802" cy="370827"/>
            </a:xfrm>
            <a:custGeom>
              <a:avLst/>
              <a:gdLst/>
              <a:ahLst/>
              <a:cxnLst/>
              <a:rect l="l" t="t" r="r" b="b"/>
              <a:pathLst>
                <a:path w="4558665" h="408940">
                  <a:moveTo>
                    <a:pt x="4558430" y="0"/>
                  </a:moveTo>
                  <a:lnTo>
                    <a:pt x="0" y="0"/>
                  </a:lnTo>
                  <a:lnTo>
                    <a:pt x="0" y="408832"/>
                  </a:lnTo>
                  <a:lnTo>
                    <a:pt x="4558430" y="408832"/>
                  </a:lnTo>
                  <a:lnTo>
                    <a:pt x="4558430" y="0"/>
                  </a:lnTo>
                  <a:close/>
                </a:path>
              </a:pathLst>
            </a:custGeom>
            <a:solidFill>
              <a:srgbClr val="FFFFFF"/>
            </a:solidFill>
          </p:spPr>
          <p:txBody>
            <a:bodyPr wrap="square" lIns="0" tIns="0" rIns="0" bIns="0" rtlCol="0"/>
            <a:lstStyle/>
            <a:p>
              <a:endParaRPr/>
            </a:p>
          </p:txBody>
        </p:sp>
        <p:sp>
          <p:nvSpPr>
            <p:cNvPr id="16" name="object 16"/>
            <p:cNvSpPr txBox="1"/>
            <p:nvPr/>
          </p:nvSpPr>
          <p:spPr>
            <a:xfrm>
              <a:off x="6480669" y="6040377"/>
              <a:ext cx="3490613" cy="541902"/>
            </a:xfrm>
            <a:prstGeom prst="rect">
              <a:avLst/>
            </a:prstGeom>
          </p:spPr>
          <p:txBody>
            <a:bodyPr vert="horz" wrap="square" lIns="0" tIns="11516" rIns="0" bIns="0" rtlCol="0">
              <a:spAutoFit/>
            </a:bodyPr>
            <a:lstStyle/>
            <a:p>
              <a:pPr marL="11516">
                <a:spcBef>
                  <a:spcPts val="91"/>
                </a:spcBef>
              </a:pPr>
              <a:r>
                <a:rPr sz="3446" dirty="0">
                  <a:latin typeface="Calibri"/>
                  <a:cs typeface="Calibri"/>
                </a:rPr>
                <a:t>3D </a:t>
              </a:r>
              <a:r>
                <a:rPr sz="3446" spc="-9" dirty="0">
                  <a:latin typeface="Calibri"/>
                  <a:cs typeface="Calibri"/>
                </a:rPr>
                <a:t>Cement</a:t>
              </a:r>
              <a:r>
                <a:rPr sz="3446" spc="-59" dirty="0">
                  <a:latin typeface="Calibri"/>
                  <a:cs typeface="Calibri"/>
                </a:rPr>
                <a:t> </a:t>
              </a:r>
              <a:r>
                <a:rPr sz="3446" spc="-9" dirty="0">
                  <a:latin typeface="Calibri"/>
                  <a:cs typeface="Calibri"/>
                </a:rPr>
                <a:t>Printing</a:t>
              </a:r>
              <a:endParaRPr sz="3446">
                <a:latin typeface="Calibri"/>
                <a:cs typeface="Calibri"/>
              </a:endParaRPr>
            </a:p>
          </p:txBody>
        </p:sp>
      </p:grpSp>
      <p:sp>
        <p:nvSpPr>
          <p:cNvPr id="23" name="Title 22">
            <a:extLst>
              <a:ext uri="{FF2B5EF4-FFF2-40B4-BE49-F238E27FC236}">
                <a16:creationId xmlns:a16="http://schemas.microsoft.com/office/drawing/2014/main" id="{2C2B2E0C-6093-4BF6-95B2-2EF106DD1EE3}"/>
              </a:ext>
            </a:extLst>
          </p:cNvPr>
          <p:cNvSpPr>
            <a:spLocks noGrp="1"/>
          </p:cNvSpPr>
          <p:nvPr>
            <p:ph type="title"/>
          </p:nvPr>
        </p:nvSpPr>
        <p:spPr/>
        <p:txBody>
          <a:bodyPr/>
          <a:lstStyle/>
          <a:p>
            <a:r>
              <a:rPr lang="nl-BE" dirty="0"/>
              <a:t>Software Drives </a:t>
            </a:r>
            <a:r>
              <a:rPr lang="nl-BE" dirty="0" err="1"/>
              <a:t>Everything</a:t>
            </a:r>
            <a:endParaRPr lang="nl-BE" dirty="0"/>
          </a:p>
        </p:txBody>
      </p:sp>
    </p:spTree>
    <p:extLst>
      <p:ext uri="{BB962C8B-B14F-4D97-AF65-F5344CB8AC3E}">
        <p14:creationId xmlns:p14="http://schemas.microsoft.com/office/powerpoint/2010/main" val="334132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B2E3C-E54C-4983-2D8F-A00FD0D20426}"/>
              </a:ext>
            </a:extLst>
          </p:cNvPr>
          <p:cNvSpPr>
            <a:spLocks noGrp="1"/>
          </p:cNvSpPr>
          <p:nvPr>
            <p:ph type="ctrTitle"/>
          </p:nvPr>
        </p:nvSpPr>
        <p:spPr>
          <a:xfrm>
            <a:off x="4727848" y="2304000"/>
            <a:ext cx="7104152" cy="1800200"/>
          </a:xfrm>
        </p:spPr>
        <p:txBody>
          <a:bodyPr>
            <a:normAutofit/>
          </a:bodyPr>
          <a:lstStyle/>
          <a:p>
            <a:pPr>
              <a:buNone/>
              <a:defRPr sz="3300" b="0">
                <a:solidFill>
                  <a:srgbClr val="FFFFFF"/>
                </a:solidFill>
                <a:latin typeface="Arial"/>
                <a:ea typeface="Arial"/>
                <a:cs typeface="Arial"/>
              </a:defRPr>
            </a:pPr>
            <a:r>
              <a:rPr sz="3300" b="0">
                <a:solidFill>
                  <a:srgbClr val="FFFFFF"/>
                </a:solidFill>
                <a:latin typeface="Arial"/>
                <a:ea typeface="Arial"/>
                <a:cs typeface="Arial"/>
              </a:rPr>
              <a:t>Digital transformation in 2026</a:t>
            </a:r>
            <a:endParaRPr>
              <a:solidFill>
                <a:schemeClr val="bg2"/>
              </a:solidFill>
            </a:endParaRPr>
          </a:p>
        </p:txBody>
      </p:sp>
      <p:sp>
        <p:nvSpPr>
          <p:cNvPr id="2" name="Subtitle 1">
            <a:extLst>
              <a:ext uri="{FF2B5EF4-FFF2-40B4-BE49-F238E27FC236}">
                <a16:creationId xmlns:a16="http://schemas.microsoft.com/office/drawing/2014/main" id="{9C43B28D-4139-1EE6-E762-EEF3A5043D77}"/>
              </a:ext>
            </a:extLst>
          </p:cNvPr>
          <p:cNvSpPr>
            <a:spLocks noGrp="1"/>
          </p:cNvSpPr>
          <p:nvPr>
            <p:ph type="subTitle" idx="1"/>
          </p:nvPr>
        </p:nvSpPr>
        <p:spPr>
          <a:xfrm>
            <a:off x="4727848" y="4419108"/>
            <a:ext cx="7104152" cy="1080000"/>
          </a:xfrm>
        </p:spPr>
        <p:txBody>
          <a:bodyPr/>
          <a:lstStyle/>
          <a:p>
            <a:endParaRPr/>
          </a:p>
        </p:txBody>
      </p:sp>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6CF4AAD4-FA44-4222-8745-B0A9E64B23E2}"/>
              </a:ext>
            </a:extLst>
          </p:cNvPr>
          <p:cNvSpPr>
            <a:spLocks noGrp="1"/>
          </p:cNvSpPr>
          <p:nvPr/>
        </p:nvSpPr>
        <p:spPr>
          <a:xfrm>
            <a:off x="4762500" y="2333625"/>
            <a:ext cx="6667500" cy="1428750"/>
          </a:xfrm>
          <a:prstGeom prst="rect">
            <a:avLst/>
          </a:prstGeom>
          <a:noFill/>
          <a:ln w="0">
            <a:noFill/>
          </a:ln>
        </p:spPr>
        <p:txBody>
          <a:bodyPr>
            <a:normAutofit/>
          </a:bodyPr>
          <a:lstStyle/>
          <a:p>
            <a:pPr>
              <a:buNone/>
              <a:defRPr sz="3375" b="0">
                <a:solidFill>
                  <a:srgbClr val="FFFFFF"/>
                </a:solidFill>
                <a:latin typeface="Arial"/>
                <a:ea typeface="Arial"/>
                <a:cs typeface="Arial"/>
              </a:defRPr>
            </a:pPr>
            <a:r>
              <a:rPr lang="nl-BE" sz="3375" b="0" dirty="0">
                <a:solidFill>
                  <a:srgbClr val="FFFFFF"/>
                </a:solidFill>
                <a:latin typeface="Arial"/>
                <a:ea typeface="Arial"/>
                <a:cs typeface="Arial"/>
              </a:rPr>
              <a:t>The Digital Age</a:t>
            </a:r>
            <a:endParaRPr sz="3375" b="0" dirty="0">
              <a:solidFill>
                <a:srgbClr val="FFFFFF"/>
              </a:solidFill>
              <a:latin typeface="Arial"/>
              <a:ea typeface="Arial"/>
              <a:cs typeface="Arial"/>
            </a:endParaRPr>
          </a:p>
        </p:txBody>
      </p:sp>
      <p:sp>
        <p:nvSpPr>
          <p:cNvPr id="7" name="Rectangle 6">
            <a:extLst>
              <a:ext uri="{FF2B5EF4-FFF2-40B4-BE49-F238E27FC236}">
                <a16:creationId xmlns:a16="http://schemas.microsoft.com/office/drawing/2014/main" id="{75479B8C-5F66-4511-A851-C9DA22A34C4D}"/>
              </a:ext>
            </a:extLst>
          </p:cNvPr>
          <p:cNvSpPr>
            <a:spLocks noGrp="1"/>
          </p:cNvSpPr>
          <p:nvPr/>
        </p:nvSpPr>
        <p:spPr>
          <a:xfrm>
            <a:off x="9620250" y="6096000"/>
            <a:ext cx="2095500" cy="495300"/>
          </a:xfrm>
          <a:prstGeom prst="rect">
            <a:avLst/>
          </a:prstGeom>
          <a:noFill/>
          <a:ln w="0">
            <a:noFill/>
          </a:ln>
        </p:spPr>
        <p:txBody>
          <a:bodyPr>
            <a:normAutofit fontScale="95204"/>
          </a:bodyPr>
          <a:lstStyle/>
          <a:p>
            <a:pPr>
              <a:buNone/>
              <a:defRPr sz="1050" b="1">
                <a:solidFill>
                  <a:srgbClr val="FFFFFF"/>
                </a:solidFill>
                <a:latin typeface="Arial"/>
                <a:ea typeface="Arial"/>
                <a:cs typeface="Arial"/>
              </a:defRPr>
            </a:pPr>
            <a:r>
              <a:rPr sz="1050" b="1">
                <a:solidFill>
                  <a:srgbClr val="FFFFFF"/>
                </a:solidFill>
                <a:latin typeface="Arial"/>
                <a:ea typeface="Arial"/>
                <a:cs typeface="Arial"/>
              </a:rPr>
              <a:t>UCLouvain</a:t>
            </a:r>
          </a:p>
          <a:p>
            <a:pPr>
              <a:buNone/>
              <a:defRPr sz="1050" b="1">
                <a:solidFill>
                  <a:srgbClr val="FFFFFF"/>
                </a:solidFill>
                <a:latin typeface="Arial"/>
                <a:ea typeface="Arial"/>
                <a:cs typeface="Arial"/>
              </a:defRPr>
            </a:pPr>
            <a:r>
              <a:rPr sz="1050" b="1">
                <a:solidFill>
                  <a:srgbClr val="FFFFFF"/>
                </a:solidFill>
                <a:latin typeface="Arial"/>
                <a:ea typeface="Arial"/>
                <a:cs typeface="Arial"/>
              </a:rPr>
              <a:t>Louvain School of Management</a:t>
            </a:r>
          </a:p>
        </p:txBody>
      </p:sp>
    </p:spTree>
    <p:extLst>
      <p:ext uri="{BB962C8B-B14F-4D97-AF65-F5344CB8AC3E}">
        <p14:creationId xmlns:p14="http://schemas.microsoft.com/office/powerpoint/2010/main" val="1121410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224793" y="116632"/>
            <a:ext cx="4680520" cy="2103560"/>
          </a:xfrm>
          <a:prstGeom prst="rect">
            <a:avLst/>
          </a:prstGeom>
        </p:spPr>
        <p:txBody>
          <a:bodyPr vert="horz" wrap="square" lIns="0" tIns="63916" rIns="0" bIns="0" rtlCol="0">
            <a:spAutoFit/>
          </a:bodyPr>
          <a:lstStyle/>
          <a:p>
            <a:pPr marL="339733" indent="-328792">
              <a:spcBef>
                <a:spcPts val="503"/>
              </a:spcBef>
              <a:buFont typeface="Arial"/>
              <a:buChar char="•"/>
              <a:tabLst>
                <a:tab pos="339733" algn="l"/>
                <a:tab pos="340308" algn="l"/>
              </a:tabLst>
            </a:pPr>
            <a:r>
              <a:rPr sz="2400" spc="-9" dirty="0">
                <a:latin typeface="Calibri"/>
                <a:cs typeface="Calibri"/>
              </a:rPr>
              <a:t>Using</a:t>
            </a:r>
            <a:r>
              <a:rPr sz="2400" spc="-5" dirty="0">
                <a:latin typeface="Calibri"/>
                <a:cs typeface="Calibri"/>
              </a:rPr>
              <a:t> email?</a:t>
            </a:r>
            <a:endParaRPr sz="2400" dirty="0">
              <a:latin typeface="Calibri"/>
              <a:cs typeface="Calibri"/>
            </a:endParaRPr>
          </a:p>
          <a:p>
            <a:pPr marL="339733" indent="-328792">
              <a:spcBef>
                <a:spcPts val="413"/>
              </a:spcBef>
              <a:buFont typeface="Arial"/>
              <a:buChar char="•"/>
              <a:tabLst>
                <a:tab pos="339733" algn="l"/>
                <a:tab pos="340308" algn="l"/>
              </a:tabLst>
            </a:pPr>
            <a:r>
              <a:rPr sz="2400" spc="-18" dirty="0">
                <a:latin typeface="Calibri"/>
                <a:cs typeface="Calibri"/>
              </a:rPr>
              <a:t>Have </a:t>
            </a:r>
            <a:r>
              <a:rPr sz="2400" spc="-5" dirty="0">
                <a:latin typeface="Calibri"/>
                <a:cs typeface="Calibri"/>
              </a:rPr>
              <a:t>a</a:t>
            </a:r>
            <a:r>
              <a:rPr sz="2400" spc="5" dirty="0">
                <a:latin typeface="Calibri"/>
                <a:cs typeface="Calibri"/>
              </a:rPr>
              <a:t> </a:t>
            </a:r>
            <a:r>
              <a:rPr sz="2400" spc="-9" dirty="0">
                <a:latin typeface="Calibri"/>
                <a:cs typeface="Calibri"/>
              </a:rPr>
              <a:t>website?</a:t>
            </a:r>
            <a:endParaRPr sz="2400" dirty="0">
              <a:latin typeface="Calibri"/>
              <a:cs typeface="Calibri"/>
            </a:endParaRPr>
          </a:p>
          <a:p>
            <a:pPr marL="339733" indent="-328792">
              <a:spcBef>
                <a:spcPts val="304"/>
              </a:spcBef>
              <a:buFont typeface="Arial"/>
              <a:buChar char="•"/>
              <a:tabLst>
                <a:tab pos="339733" algn="l"/>
                <a:tab pos="340308" algn="l"/>
              </a:tabLst>
            </a:pPr>
            <a:r>
              <a:rPr sz="2400" spc="-9" dirty="0">
                <a:latin typeface="Calibri"/>
                <a:cs typeface="Calibri"/>
              </a:rPr>
              <a:t>Use </a:t>
            </a:r>
            <a:r>
              <a:rPr sz="2400" spc="-5" dirty="0">
                <a:latin typeface="Calibri"/>
                <a:cs typeface="Calibri"/>
              </a:rPr>
              <a:t>social media?</a:t>
            </a:r>
            <a:endParaRPr sz="2400" dirty="0">
              <a:latin typeface="Calibri"/>
              <a:cs typeface="Calibri"/>
            </a:endParaRPr>
          </a:p>
          <a:p>
            <a:pPr marL="339733" indent="-328792">
              <a:spcBef>
                <a:spcPts val="394"/>
              </a:spcBef>
              <a:buFont typeface="Arial"/>
              <a:buChar char="•"/>
              <a:tabLst>
                <a:tab pos="339733" algn="l"/>
                <a:tab pos="340308" algn="l"/>
              </a:tabLst>
            </a:pPr>
            <a:r>
              <a:rPr sz="2400" spc="-5" dirty="0">
                <a:latin typeface="Calibri"/>
                <a:cs typeface="Calibri"/>
              </a:rPr>
              <a:t>Video</a:t>
            </a:r>
            <a:r>
              <a:rPr sz="2400" spc="-36" dirty="0">
                <a:latin typeface="Calibri"/>
                <a:cs typeface="Calibri"/>
              </a:rPr>
              <a:t> </a:t>
            </a:r>
            <a:r>
              <a:rPr sz="2400" spc="-14" dirty="0">
                <a:latin typeface="Calibri"/>
                <a:cs typeface="Calibri"/>
              </a:rPr>
              <a:t>conferencing?</a:t>
            </a:r>
            <a:endParaRPr sz="2400" dirty="0">
              <a:latin typeface="Calibri"/>
              <a:cs typeface="Calibri"/>
            </a:endParaRPr>
          </a:p>
          <a:p>
            <a:pPr marL="339733" indent="-328792">
              <a:spcBef>
                <a:spcPts val="413"/>
              </a:spcBef>
              <a:buFont typeface="Arial"/>
              <a:buChar char="•"/>
              <a:tabLst>
                <a:tab pos="339733" algn="l"/>
                <a:tab pos="340308" algn="l"/>
              </a:tabLst>
            </a:pPr>
            <a:r>
              <a:rPr sz="2400" spc="-5" dirty="0">
                <a:latin typeface="Calibri"/>
                <a:cs typeface="Calibri"/>
              </a:rPr>
              <a:t>Chatbots?</a:t>
            </a:r>
            <a:endParaRPr sz="2400" dirty="0">
              <a:latin typeface="Calibri"/>
              <a:cs typeface="Calibri"/>
            </a:endParaRPr>
          </a:p>
        </p:txBody>
      </p:sp>
      <p:sp>
        <p:nvSpPr>
          <p:cNvPr id="4" name="object 4"/>
          <p:cNvSpPr txBox="1"/>
          <p:nvPr/>
        </p:nvSpPr>
        <p:spPr>
          <a:xfrm>
            <a:off x="5224793" y="2852936"/>
            <a:ext cx="6263226" cy="3362537"/>
          </a:xfrm>
          <a:prstGeom prst="rect">
            <a:avLst/>
          </a:prstGeom>
        </p:spPr>
        <p:txBody>
          <a:bodyPr vert="horz" wrap="square" lIns="0" tIns="61037" rIns="0" bIns="0" rtlCol="0">
            <a:spAutoFit/>
          </a:bodyPr>
          <a:lstStyle/>
          <a:p>
            <a:pPr marL="339733" indent="-328792">
              <a:spcBef>
                <a:spcPts val="481"/>
              </a:spcBef>
              <a:buFont typeface="Arial"/>
              <a:buChar char="•"/>
              <a:tabLst>
                <a:tab pos="339733" algn="l"/>
                <a:tab pos="340308" algn="l"/>
              </a:tabLst>
            </a:pPr>
            <a:r>
              <a:rPr sz="2400" spc="-9" dirty="0">
                <a:latin typeface="Calibri"/>
                <a:cs typeface="Calibri"/>
              </a:rPr>
              <a:t>Data-driven </a:t>
            </a:r>
            <a:r>
              <a:rPr sz="2400" spc="-5" dirty="0">
                <a:latin typeface="Calibri"/>
                <a:cs typeface="Calibri"/>
              </a:rPr>
              <a:t>decision making</a:t>
            </a:r>
            <a:endParaRPr sz="2400" dirty="0">
              <a:latin typeface="Calibri"/>
              <a:cs typeface="Calibri"/>
            </a:endParaRPr>
          </a:p>
          <a:p>
            <a:pPr marL="339733" indent="-328792">
              <a:spcBef>
                <a:spcPts val="390"/>
              </a:spcBef>
              <a:buFont typeface="Arial"/>
              <a:buChar char="•"/>
              <a:tabLst>
                <a:tab pos="339733" algn="l"/>
                <a:tab pos="340308" algn="l"/>
              </a:tabLst>
            </a:pPr>
            <a:r>
              <a:rPr sz="2400" spc="-9" dirty="0">
                <a:latin typeface="Calibri"/>
                <a:cs typeface="Calibri"/>
              </a:rPr>
              <a:t>Relentless experimentation </a:t>
            </a:r>
            <a:r>
              <a:rPr sz="2400" dirty="0">
                <a:latin typeface="Calibri"/>
                <a:cs typeface="Calibri"/>
              </a:rPr>
              <a:t>(e.g. </a:t>
            </a:r>
            <a:r>
              <a:rPr sz="2400" spc="-5" dirty="0">
                <a:latin typeface="Calibri"/>
                <a:cs typeface="Calibri"/>
              </a:rPr>
              <a:t>A/B</a:t>
            </a:r>
            <a:r>
              <a:rPr sz="2400" spc="-9" dirty="0">
                <a:latin typeface="Calibri"/>
                <a:cs typeface="Calibri"/>
              </a:rPr>
              <a:t> testing)</a:t>
            </a:r>
            <a:endParaRPr sz="2400" dirty="0">
              <a:latin typeface="Calibri"/>
              <a:cs typeface="Calibri"/>
            </a:endParaRPr>
          </a:p>
          <a:p>
            <a:pPr marL="339733" indent="-328792">
              <a:spcBef>
                <a:spcPts val="308"/>
              </a:spcBef>
              <a:buFont typeface="Arial"/>
              <a:buChar char="•"/>
              <a:tabLst>
                <a:tab pos="339733" algn="l"/>
                <a:tab pos="340308" algn="l"/>
              </a:tabLst>
            </a:pPr>
            <a:r>
              <a:rPr sz="2400" spc="-9" dirty="0">
                <a:latin typeface="Calibri"/>
                <a:cs typeface="Calibri"/>
              </a:rPr>
              <a:t>Short feedback</a:t>
            </a:r>
            <a:r>
              <a:rPr sz="2400" spc="9" dirty="0">
                <a:latin typeface="Calibri"/>
                <a:cs typeface="Calibri"/>
              </a:rPr>
              <a:t> </a:t>
            </a:r>
            <a:r>
              <a:rPr sz="2400" spc="-5" dirty="0">
                <a:latin typeface="Calibri"/>
                <a:cs typeface="Calibri"/>
              </a:rPr>
              <a:t>cycles</a:t>
            </a:r>
            <a:endParaRPr sz="2400" dirty="0">
              <a:latin typeface="Calibri"/>
              <a:cs typeface="Calibri"/>
            </a:endParaRPr>
          </a:p>
          <a:p>
            <a:pPr marL="339733" indent="-328792">
              <a:spcBef>
                <a:spcPts val="413"/>
              </a:spcBef>
              <a:buFont typeface="Arial"/>
              <a:buChar char="•"/>
              <a:tabLst>
                <a:tab pos="339733" algn="l"/>
                <a:tab pos="340308" algn="l"/>
              </a:tabLst>
            </a:pPr>
            <a:r>
              <a:rPr sz="2400" spc="-5" dirty="0">
                <a:latin typeface="Calibri"/>
                <a:cs typeface="Calibri"/>
              </a:rPr>
              <a:t>Decision making </a:t>
            </a:r>
            <a:r>
              <a:rPr sz="2400" spc="-9" dirty="0">
                <a:latin typeface="Calibri"/>
                <a:cs typeface="Calibri"/>
              </a:rPr>
              <a:t>pushed down </a:t>
            </a:r>
            <a:r>
              <a:rPr sz="2400" spc="-5" dirty="0">
                <a:latin typeface="Calibri"/>
                <a:cs typeface="Calibri"/>
              </a:rPr>
              <a:t>in</a:t>
            </a:r>
            <a:r>
              <a:rPr sz="2400" spc="5" dirty="0">
                <a:latin typeface="Calibri"/>
                <a:cs typeface="Calibri"/>
              </a:rPr>
              <a:t> </a:t>
            </a:r>
            <a:r>
              <a:rPr sz="2400" spc="-14" dirty="0">
                <a:latin typeface="Calibri"/>
                <a:cs typeface="Calibri"/>
              </a:rPr>
              <a:t>organization</a:t>
            </a:r>
            <a:endParaRPr sz="2400" dirty="0">
              <a:latin typeface="Calibri"/>
              <a:cs typeface="Calibri"/>
            </a:endParaRPr>
          </a:p>
          <a:p>
            <a:pPr marL="339733" indent="-328792">
              <a:spcBef>
                <a:spcPts val="390"/>
              </a:spcBef>
              <a:buFont typeface="Arial"/>
              <a:buChar char="•"/>
              <a:tabLst>
                <a:tab pos="339733" algn="l"/>
                <a:tab pos="340308" algn="l"/>
              </a:tabLst>
            </a:pPr>
            <a:r>
              <a:rPr sz="2400" spc="-14" dirty="0">
                <a:latin typeface="Calibri"/>
                <a:cs typeface="Calibri"/>
              </a:rPr>
              <a:t>Strategic data</a:t>
            </a:r>
            <a:r>
              <a:rPr sz="2400" spc="-27" dirty="0">
                <a:latin typeface="Calibri"/>
                <a:cs typeface="Calibri"/>
              </a:rPr>
              <a:t> </a:t>
            </a:r>
            <a:r>
              <a:rPr sz="2400" spc="-5" dirty="0">
                <a:latin typeface="Calibri"/>
                <a:cs typeface="Calibri"/>
              </a:rPr>
              <a:t>collection</a:t>
            </a:r>
            <a:endParaRPr sz="2400" dirty="0">
              <a:latin typeface="Calibri"/>
              <a:cs typeface="Calibri"/>
            </a:endParaRPr>
          </a:p>
          <a:p>
            <a:pPr marL="339733" indent="-328792">
              <a:spcBef>
                <a:spcPts val="413"/>
              </a:spcBef>
              <a:buFont typeface="Arial"/>
              <a:buChar char="•"/>
              <a:tabLst>
                <a:tab pos="339733" algn="l"/>
                <a:tab pos="340308" algn="l"/>
              </a:tabLst>
            </a:pPr>
            <a:r>
              <a:rPr sz="2400" spc="-5" dirty="0">
                <a:latin typeface="Calibri"/>
                <a:cs typeface="Calibri"/>
              </a:rPr>
              <a:t>Unified </a:t>
            </a:r>
            <a:r>
              <a:rPr sz="2400" spc="-14" dirty="0">
                <a:latin typeface="Calibri"/>
                <a:cs typeface="Calibri"/>
              </a:rPr>
              <a:t>data</a:t>
            </a:r>
            <a:r>
              <a:rPr sz="2400" spc="-59" dirty="0">
                <a:latin typeface="Calibri"/>
                <a:cs typeface="Calibri"/>
              </a:rPr>
              <a:t> </a:t>
            </a:r>
            <a:r>
              <a:rPr sz="2400" spc="-14" dirty="0">
                <a:latin typeface="Calibri"/>
                <a:cs typeface="Calibri"/>
              </a:rPr>
              <a:t>warehouse</a:t>
            </a:r>
            <a:endParaRPr sz="2400" dirty="0">
              <a:latin typeface="Calibri"/>
              <a:cs typeface="Calibri"/>
            </a:endParaRPr>
          </a:p>
          <a:p>
            <a:pPr marL="339733" indent="-328792">
              <a:spcBef>
                <a:spcPts val="394"/>
              </a:spcBef>
              <a:buFont typeface="Arial"/>
              <a:buChar char="•"/>
              <a:tabLst>
                <a:tab pos="339733" algn="l"/>
                <a:tab pos="340308" algn="l"/>
              </a:tabLst>
            </a:pPr>
            <a:r>
              <a:rPr sz="2400" spc="-14" dirty="0">
                <a:latin typeface="Calibri"/>
                <a:cs typeface="Calibri"/>
              </a:rPr>
              <a:t>Pervasive</a:t>
            </a:r>
            <a:r>
              <a:rPr sz="2400" dirty="0">
                <a:latin typeface="Calibri"/>
                <a:cs typeface="Calibri"/>
              </a:rPr>
              <a:t> </a:t>
            </a:r>
            <a:r>
              <a:rPr sz="2400" spc="-9" dirty="0">
                <a:latin typeface="Calibri"/>
                <a:cs typeface="Calibri"/>
              </a:rPr>
              <a:t>automation</a:t>
            </a:r>
            <a:endParaRPr sz="2400" dirty="0">
              <a:latin typeface="Calibri"/>
              <a:cs typeface="Calibri"/>
            </a:endParaRPr>
          </a:p>
          <a:p>
            <a:pPr marL="339733" indent="-328792">
              <a:spcBef>
                <a:spcPts val="390"/>
              </a:spcBef>
              <a:buFont typeface="Arial"/>
              <a:buChar char="•"/>
              <a:tabLst>
                <a:tab pos="339733" algn="l"/>
                <a:tab pos="340308" algn="l"/>
              </a:tabLst>
            </a:pPr>
            <a:r>
              <a:rPr sz="2400" spc="-5" dirty="0">
                <a:latin typeface="Calibri"/>
                <a:cs typeface="Calibri"/>
              </a:rPr>
              <a:t>New </a:t>
            </a:r>
            <a:r>
              <a:rPr sz="2400" dirty="0">
                <a:latin typeface="Calibri"/>
                <a:cs typeface="Calibri"/>
              </a:rPr>
              <a:t>job</a:t>
            </a:r>
            <a:r>
              <a:rPr sz="2400" spc="-9" dirty="0">
                <a:latin typeface="Calibri"/>
                <a:cs typeface="Calibri"/>
              </a:rPr>
              <a:t> descriptions</a:t>
            </a:r>
            <a:endParaRPr sz="2400" dirty="0">
              <a:latin typeface="Calibri"/>
              <a:cs typeface="Calibri"/>
            </a:endParaRPr>
          </a:p>
        </p:txBody>
      </p:sp>
      <p:sp>
        <p:nvSpPr>
          <p:cNvPr id="2" name="Title 1">
            <a:extLst>
              <a:ext uri="{FF2B5EF4-FFF2-40B4-BE49-F238E27FC236}">
                <a16:creationId xmlns:a16="http://schemas.microsoft.com/office/drawing/2014/main" id="{DD2C0998-49EA-4959-8B98-E8F6F2CB4E7E}"/>
              </a:ext>
            </a:extLst>
          </p:cNvPr>
          <p:cNvSpPr>
            <a:spLocks noGrp="1"/>
          </p:cNvSpPr>
          <p:nvPr>
            <p:ph type="title"/>
          </p:nvPr>
        </p:nvSpPr>
        <p:spPr>
          <a:xfrm>
            <a:off x="551384" y="2715100"/>
            <a:ext cx="4392488" cy="831627"/>
          </a:xfrm>
        </p:spPr>
        <p:txBody>
          <a:bodyPr>
            <a:normAutofit fontScale="90000"/>
          </a:bodyPr>
          <a:lstStyle/>
          <a:p>
            <a:r>
              <a:rPr lang="nl-BE" dirty="0" err="1"/>
              <a:t>What</a:t>
            </a:r>
            <a:r>
              <a:rPr lang="nl-BE" dirty="0"/>
              <a:t> </a:t>
            </a:r>
            <a:r>
              <a:rPr lang="nl-BE" dirty="0" err="1"/>
              <a:t>makes</a:t>
            </a:r>
            <a:r>
              <a:rPr lang="nl-BE" dirty="0"/>
              <a:t> a company a digital </a:t>
            </a:r>
            <a:r>
              <a:rPr lang="nl-BE" dirty="0" err="1"/>
              <a:t>one</a:t>
            </a:r>
            <a:r>
              <a:rPr lang="nl-BE" dirty="0"/>
              <a:t>?</a:t>
            </a:r>
          </a:p>
        </p:txBody>
      </p:sp>
    </p:spTree>
    <p:extLst>
      <p:ext uri="{BB962C8B-B14F-4D97-AF65-F5344CB8AC3E}">
        <p14:creationId xmlns:p14="http://schemas.microsoft.com/office/powerpoint/2010/main" val="3071164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sz="4262" spc="-59" dirty="0">
                <a:latin typeface="Calibri"/>
                <a:cs typeface="Calibri"/>
              </a:rPr>
              <a:t>Technology</a:t>
            </a:r>
            <a:r>
              <a:rPr sz="4262" spc="-73" dirty="0">
                <a:latin typeface="Calibri"/>
                <a:cs typeface="Calibri"/>
              </a:rPr>
              <a:t> </a:t>
            </a:r>
            <a:r>
              <a:rPr sz="4262" spc="-36" dirty="0">
                <a:latin typeface="Calibri"/>
                <a:cs typeface="Calibri"/>
              </a:rPr>
              <a:t>Evolution</a:t>
            </a:r>
            <a:endParaRPr sz="4262" dirty="0">
              <a:latin typeface="Calibri"/>
              <a:cs typeface="Calibri"/>
            </a:endParaRPr>
          </a:p>
        </p:txBody>
      </p:sp>
      <p:sp>
        <p:nvSpPr>
          <p:cNvPr id="3" name="object 3"/>
          <p:cNvSpPr/>
          <p:nvPr/>
        </p:nvSpPr>
        <p:spPr>
          <a:xfrm>
            <a:off x="301319" y="2432053"/>
            <a:ext cx="2089045" cy="148347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26941" y="4055062"/>
            <a:ext cx="11637450" cy="219387"/>
          </a:xfrm>
          <a:custGeom>
            <a:avLst/>
            <a:gdLst/>
            <a:ahLst/>
            <a:cxnLst/>
            <a:rect l="l" t="t" r="r" b="b"/>
            <a:pathLst>
              <a:path w="9488170" h="241935">
                <a:moveTo>
                  <a:pt x="9246159" y="80575"/>
                </a:moveTo>
                <a:lnTo>
                  <a:pt x="9246159" y="241724"/>
                </a:lnTo>
                <a:lnTo>
                  <a:pt x="9407238" y="161149"/>
                </a:lnTo>
                <a:lnTo>
                  <a:pt x="9286452" y="161149"/>
                </a:lnTo>
                <a:lnTo>
                  <a:pt x="9286452" y="80575"/>
                </a:lnTo>
                <a:lnTo>
                  <a:pt x="9246159" y="80575"/>
                </a:lnTo>
                <a:close/>
              </a:path>
              <a:path w="9488170" h="241935">
                <a:moveTo>
                  <a:pt x="0" y="80573"/>
                </a:moveTo>
                <a:lnTo>
                  <a:pt x="0" y="161149"/>
                </a:lnTo>
                <a:lnTo>
                  <a:pt x="9246159" y="161149"/>
                </a:lnTo>
                <a:lnTo>
                  <a:pt x="9246159" y="80575"/>
                </a:lnTo>
                <a:lnTo>
                  <a:pt x="0" y="80573"/>
                </a:lnTo>
                <a:close/>
              </a:path>
              <a:path w="9488170" h="241935">
                <a:moveTo>
                  <a:pt x="9246159" y="0"/>
                </a:moveTo>
                <a:lnTo>
                  <a:pt x="9246159" y="80575"/>
                </a:lnTo>
                <a:lnTo>
                  <a:pt x="9286452" y="80575"/>
                </a:lnTo>
                <a:lnTo>
                  <a:pt x="9286452" y="161149"/>
                </a:lnTo>
                <a:lnTo>
                  <a:pt x="9407238" y="161149"/>
                </a:lnTo>
                <a:lnTo>
                  <a:pt x="9487777" y="120862"/>
                </a:lnTo>
                <a:lnTo>
                  <a:pt x="9246159" y="0"/>
                </a:lnTo>
                <a:close/>
              </a:path>
            </a:pathLst>
          </a:custGeom>
          <a:solidFill>
            <a:srgbClr val="000000"/>
          </a:solidFill>
        </p:spPr>
        <p:txBody>
          <a:bodyPr wrap="square" lIns="0" tIns="0" rIns="0" bIns="0" rtlCol="0"/>
          <a:lstStyle/>
          <a:p>
            <a:endParaRPr/>
          </a:p>
        </p:txBody>
      </p:sp>
      <p:sp>
        <p:nvSpPr>
          <p:cNvPr id="5" name="object 5"/>
          <p:cNvSpPr/>
          <p:nvPr/>
        </p:nvSpPr>
        <p:spPr>
          <a:xfrm>
            <a:off x="2569978" y="2432053"/>
            <a:ext cx="2001992" cy="1481069"/>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730218" y="2432053"/>
            <a:ext cx="2013854" cy="1472309"/>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871139" y="2276872"/>
            <a:ext cx="2249197" cy="163625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9264352" y="2432053"/>
            <a:ext cx="2600039" cy="1472309"/>
          </a:xfrm>
          <a:prstGeom prst="rect">
            <a:avLst/>
          </a:prstGeom>
          <a:blipFill>
            <a:blip r:embed="rId6" cstate="print"/>
            <a:stretch>
              <a:fillRect/>
            </a:stretch>
          </a:blipFill>
        </p:spPr>
        <p:txBody>
          <a:bodyPr wrap="square" lIns="0" tIns="0" rIns="0" bIns="0" rtlCol="0"/>
          <a:lstStyle/>
          <a:p>
            <a:endParaRPr/>
          </a:p>
        </p:txBody>
      </p:sp>
      <p:sp>
        <p:nvSpPr>
          <p:cNvPr id="9" name="object 9"/>
          <p:cNvSpPr txBox="1"/>
          <p:nvPr/>
        </p:nvSpPr>
        <p:spPr>
          <a:xfrm>
            <a:off x="579464" y="4418524"/>
            <a:ext cx="1728192" cy="442516"/>
          </a:xfrm>
          <a:prstGeom prst="rect">
            <a:avLst/>
          </a:prstGeom>
        </p:spPr>
        <p:txBody>
          <a:bodyPr vert="horz" wrap="square" lIns="0" tIns="11516" rIns="0" bIns="0" rtlCol="0">
            <a:spAutoFit/>
          </a:bodyPr>
          <a:lstStyle/>
          <a:p>
            <a:pPr marL="11516">
              <a:spcBef>
                <a:spcPts val="91"/>
              </a:spcBef>
            </a:pPr>
            <a:r>
              <a:rPr sz="2800" spc="-5" dirty="0">
                <a:latin typeface="Calibri"/>
                <a:cs typeface="Calibri"/>
              </a:rPr>
              <a:t>m</a:t>
            </a:r>
            <a:r>
              <a:rPr sz="2800" dirty="0">
                <a:latin typeface="Calibri"/>
                <a:cs typeface="Calibri"/>
              </a:rPr>
              <a:t>e</a:t>
            </a:r>
            <a:r>
              <a:rPr sz="2800" spc="-5" dirty="0">
                <a:latin typeface="Calibri"/>
                <a:cs typeface="Calibri"/>
              </a:rPr>
              <a:t>c</a:t>
            </a:r>
            <a:r>
              <a:rPr sz="2800" dirty="0">
                <a:latin typeface="Calibri"/>
                <a:cs typeface="Calibri"/>
              </a:rPr>
              <a:t>h</a:t>
            </a:r>
            <a:r>
              <a:rPr sz="2800" spc="-5" dirty="0">
                <a:latin typeface="Calibri"/>
                <a:cs typeface="Calibri"/>
              </a:rPr>
              <a:t>a</a:t>
            </a:r>
            <a:r>
              <a:rPr sz="2800" dirty="0">
                <a:latin typeface="Calibri"/>
                <a:cs typeface="Calibri"/>
              </a:rPr>
              <a:t>n</a:t>
            </a:r>
            <a:r>
              <a:rPr sz="2800" spc="-5" dirty="0">
                <a:latin typeface="Calibri"/>
                <a:cs typeface="Calibri"/>
              </a:rPr>
              <a:t>ics</a:t>
            </a:r>
            <a:endParaRPr sz="2800" dirty="0">
              <a:latin typeface="Calibri"/>
              <a:cs typeface="Calibri"/>
            </a:endParaRPr>
          </a:p>
        </p:txBody>
      </p:sp>
      <p:sp>
        <p:nvSpPr>
          <p:cNvPr id="10" name="object 10"/>
          <p:cNvSpPr txBox="1"/>
          <p:nvPr/>
        </p:nvSpPr>
        <p:spPr>
          <a:xfrm>
            <a:off x="2713995" y="4462729"/>
            <a:ext cx="1857976" cy="442516"/>
          </a:xfrm>
          <a:prstGeom prst="rect">
            <a:avLst/>
          </a:prstGeom>
        </p:spPr>
        <p:txBody>
          <a:bodyPr vert="horz" wrap="square" lIns="0" tIns="11516" rIns="0" bIns="0" rtlCol="0">
            <a:spAutoFit/>
          </a:bodyPr>
          <a:lstStyle/>
          <a:p>
            <a:pPr marL="11516">
              <a:spcBef>
                <a:spcPts val="91"/>
              </a:spcBef>
            </a:pPr>
            <a:r>
              <a:rPr sz="2800" spc="-5" dirty="0">
                <a:latin typeface="Calibri"/>
                <a:cs typeface="Calibri"/>
              </a:rPr>
              <a:t>electronics</a:t>
            </a:r>
            <a:endParaRPr sz="2800" dirty="0">
              <a:latin typeface="Calibri"/>
              <a:cs typeface="Calibri"/>
            </a:endParaRPr>
          </a:p>
        </p:txBody>
      </p:sp>
      <p:sp>
        <p:nvSpPr>
          <p:cNvPr id="11" name="object 11"/>
          <p:cNvSpPr txBox="1"/>
          <p:nvPr/>
        </p:nvSpPr>
        <p:spPr>
          <a:xfrm>
            <a:off x="5018250" y="4459155"/>
            <a:ext cx="1499423" cy="442516"/>
          </a:xfrm>
          <a:prstGeom prst="rect">
            <a:avLst/>
          </a:prstGeom>
        </p:spPr>
        <p:txBody>
          <a:bodyPr vert="horz" wrap="square" lIns="0" tIns="11516" rIns="0" bIns="0" rtlCol="0">
            <a:spAutoFit/>
          </a:bodyPr>
          <a:lstStyle/>
          <a:p>
            <a:pPr marL="11516">
              <a:spcBef>
                <a:spcPts val="91"/>
              </a:spcBef>
            </a:pPr>
            <a:r>
              <a:rPr sz="2800" spc="-9" dirty="0">
                <a:latin typeface="Calibri"/>
                <a:cs typeface="Calibri"/>
              </a:rPr>
              <a:t>s</a:t>
            </a:r>
            <a:r>
              <a:rPr sz="2800" spc="-5" dirty="0">
                <a:latin typeface="Calibri"/>
                <a:cs typeface="Calibri"/>
              </a:rPr>
              <a:t>of</a:t>
            </a:r>
            <a:r>
              <a:rPr sz="2800" spc="-9" dirty="0">
                <a:latin typeface="Calibri"/>
                <a:cs typeface="Calibri"/>
              </a:rPr>
              <a:t>t</a:t>
            </a:r>
            <a:r>
              <a:rPr sz="2800" spc="-23" dirty="0">
                <a:latin typeface="Calibri"/>
                <a:cs typeface="Calibri"/>
              </a:rPr>
              <a:t>w</a:t>
            </a:r>
            <a:r>
              <a:rPr sz="2800" spc="-5" dirty="0">
                <a:latin typeface="Calibri"/>
                <a:cs typeface="Calibri"/>
              </a:rPr>
              <a:t>a</a:t>
            </a:r>
            <a:r>
              <a:rPr sz="2800" spc="-32" dirty="0">
                <a:latin typeface="Calibri"/>
                <a:cs typeface="Calibri"/>
              </a:rPr>
              <a:t>r</a:t>
            </a:r>
            <a:r>
              <a:rPr sz="2800" spc="-5" dirty="0">
                <a:latin typeface="Calibri"/>
                <a:cs typeface="Calibri"/>
              </a:rPr>
              <a:t>e</a:t>
            </a:r>
            <a:endParaRPr sz="2800" dirty="0">
              <a:latin typeface="Calibri"/>
              <a:cs typeface="Calibri"/>
            </a:endParaRPr>
          </a:p>
        </p:txBody>
      </p:sp>
      <p:sp>
        <p:nvSpPr>
          <p:cNvPr id="12" name="object 12"/>
          <p:cNvSpPr txBox="1"/>
          <p:nvPr/>
        </p:nvSpPr>
        <p:spPr>
          <a:xfrm>
            <a:off x="7608168" y="4454815"/>
            <a:ext cx="1098205" cy="442516"/>
          </a:xfrm>
          <a:prstGeom prst="rect">
            <a:avLst/>
          </a:prstGeom>
        </p:spPr>
        <p:txBody>
          <a:bodyPr vert="horz" wrap="square" lIns="0" tIns="11516" rIns="0" bIns="0" rtlCol="0">
            <a:spAutoFit/>
          </a:bodyPr>
          <a:lstStyle/>
          <a:p>
            <a:pPr marL="11516">
              <a:spcBef>
                <a:spcPts val="91"/>
              </a:spcBef>
            </a:pPr>
            <a:r>
              <a:rPr sz="2800" dirty="0">
                <a:latin typeface="Calibri"/>
                <a:cs typeface="Calibri"/>
              </a:rPr>
              <a:t>d</a:t>
            </a:r>
            <a:r>
              <a:rPr sz="2800" spc="-23" dirty="0">
                <a:latin typeface="Calibri"/>
                <a:cs typeface="Calibri"/>
              </a:rPr>
              <a:t>a</a:t>
            </a:r>
            <a:r>
              <a:rPr sz="2800" spc="-32" dirty="0">
                <a:latin typeface="Calibri"/>
                <a:cs typeface="Calibri"/>
              </a:rPr>
              <a:t>t</a:t>
            </a:r>
            <a:r>
              <a:rPr sz="2800" spc="-5" dirty="0">
                <a:latin typeface="Calibri"/>
                <a:cs typeface="Calibri"/>
              </a:rPr>
              <a:t>a</a:t>
            </a:r>
            <a:endParaRPr sz="2800" dirty="0">
              <a:latin typeface="Calibri"/>
              <a:cs typeface="Calibri"/>
            </a:endParaRPr>
          </a:p>
        </p:txBody>
      </p:sp>
      <p:sp>
        <p:nvSpPr>
          <p:cNvPr id="13" name="object 13"/>
          <p:cNvSpPr txBox="1"/>
          <p:nvPr/>
        </p:nvSpPr>
        <p:spPr>
          <a:xfrm>
            <a:off x="9122147" y="4418524"/>
            <a:ext cx="2950517" cy="442516"/>
          </a:xfrm>
          <a:prstGeom prst="rect">
            <a:avLst/>
          </a:prstGeom>
        </p:spPr>
        <p:txBody>
          <a:bodyPr vert="horz" wrap="square" lIns="0" tIns="11516" rIns="0" bIns="0" rtlCol="0">
            <a:spAutoFit/>
          </a:bodyPr>
          <a:lstStyle/>
          <a:p>
            <a:pPr marL="11516">
              <a:spcBef>
                <a:spcPts val="91"/>
              </a:spcBef>
            </a:pPr>
            <a:r>
              <a:rPr sz="2800" spc="-5" dirty="0">
                <a:latin typeface="Calibri"/>
                <a:cs typeface="Calibri"/>
              </a:rPr>
              <a:t>artificial</a:t>
            </a:r>
            <a:r>
              <a:rPr sz="2800" spc="-50" dirty="0">
                <a:latin typeface="Calibri"/>
                <a:cs typeface="Calibri"/>
              </a:rPr>
              <a:t> </a:t>
            </a:r>
            <a:r>
              <a:rPr sz="2800" spc="-5" dirty="0">
                <a:latin typeface="Calibri"/>
                <a:cs typeface="Calibri"/>
              </a:rPr>
              <a:t>intelligence</a:t>
            </a:r>
            <a:endParaRPr sz="2800" dirty="0">
              <a:latin typeface="Calibri"/>
              <a:cs typeface="Calibri"/>
            </a:endParaRPr>
          </a:p>
        </p:txBody>
      </p:sp>
    </p:spTree>
    <p:extLst>
      <p:ext uri="{BB962C8B-B14F-4D97-AF65-F5344CB8AC3E}">
        <p14:creationId xmlns:p14="http://schemas.microsoft.com/office/powerpoint/2010/main" val="1462327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05342" y="138196"/>
            <a:ext cx="8763960" cy="657584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844220" y="1101750"/>
            <a:ext cx="4108106" cy="4652651"/>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132638" y="1077476"/>
            <a:ext cx="3995810" cy="2805248"/>
          </a:xfrm>
          <a:prstGeom prst="rect">
            <a:avLst/>
          </a:prstGeom>
        </p:spPr>
        <p:txBody>
          <a:bodyPr vert="horz" wrap="square" lIns="0" tIns="7486" rIns="0" bIns="0" numCol="1" rtlCol="0" anchor="b" anchorCtr="0" compatLnSpc="1">
            <a:prstTxWarp prst="textNoShape">
              <a:avLst/>
            </a:prstTxWarp>
            <a:spAutoFit/>
          </a:bodyPr>
          <a:lstStyle/>
          <a:p>
            <a:pPr marL="11516" marR="4607">
              <a:lnSpc>
                <a:spcPct val="101000"/>
              </a:lnSpc>
              <a:spcBef>
                <a:spcPts val="59"/>
              </a:spcBef>
            </a:pPr>
            <a:r>
              <a:rPr sz="3000" spc="14" dirty="0">
                <a:solidFill>
                  <a:srgbClr val="FFFFFF"/>
                </a:solidFill>
              </a:rPr>
              <a:t>The new spring </a:t>
            </a:r>
            <a:r>
              <a:rPr sz="3000" spc="5" dirty="0">
                <a:solidFill>
                  <a:srgbClr val="FFFFFF"/>
                </a:solidFill>
              </a:rPr>
              <a:t>in </a:t>
            </a:r>
            <a:r>
              <a:rPr sz="3000" spc="9" dirty="0">
                <a:solidFill>
                  <a:srgbClr val="FFFFFF"/>
                </a:solidFill>
              </a:rPr>
              <a:t>artificial </a:t>
            </a:r>
            <a:r>
              <a:rPr sz="3000" spc="5" dirty="0">
                <a:solidFill>
                  <a:srgbClr val="FFFFFF"/>
                </a:solidFill>
              </a:rPr>
              <a:t>intelligence is </a:t>
            </a:r>
            <a:r>
              <a:rPr sz="3000" spc="9" dirty="0">
                <a:solidFill>
                  <a:srgbClr val="FFFFFF"/>
                </a:solidFill>
              </a:rPr>
              <a:t>the most significant </a:t>
            </a:r>
            <a:r>
              <a:rPr sz="3000" spc="14" dirty="0">
                <a:solidFill>
                  <a:srgbClr val="FFFFFF"/>
                </a:solidFill>
              </a:rPr>
              <a:t>development </a:t>
            </a:r>
            <a:r>
              <a:rPr sz="3000" spc="5" dirty="0">
                <a:solidFill>
                  <a:srgbClr val="FFFFFF"/>
                </a:solidFill>
              </a:rPr>
              <a:t>in  </a:t>
            </a:r>
            <a:r>
              <a:rPr sz="3000" spc="18" dirty="0">
                <a:solidFill>
                  <a:srgbClr val="FFFFFF"/>
                </a:solidFill>
              </a:rPr>
              <a:t>computing </a:t>
            </a:r>
            <a:r>
              <a:rPr sz="3000" spc="5" dirty="0">
                <a:solidFill>
                  <a:srgbClr val="FFFFFF"/>
                </a:solidFill>
              </a:rPr>
              <a:t>in </a:t>
            </a:r>
            <a:r>
              <a:rPr sz="3000" spc="-9" dirty="0">
                <a:solidFill>
                  <a:srgbClr val="FFFFFF"/>
                </a:solidFill>
              </a:rPr>
              <a:t>my</a:t>
            </a:r>
            <a:r>
              <a:rPr sz="3000" spc="41" dirty="0">
                <a:solidFill>
                  <a:srgbClr val="FFFFFF"/>
                </a:solidFill>
              </a:rPr>
              <a:t> </a:t>
            </a:r>
            <a:r>
              <a:rPr sz="3000" spc="5" dirty="0">
                <a:solidFill>
                  <a:srgbClr val="FFFFFF"/>
                </a:solidFill>
              </a:rPr>
              <a:t>lifetime</a:t>
            </a:r>
            <a:endParaRPr sz="3000" dirty="0"/>
          </a:p>
        </p:txBody>
      </p:sp>
      <p:sp>
        <p:nvSpPr>
          <p:cNvPr id="7" name="object 7"/>
          <p:cNvSpPr/>
          <p:nvPr/>
        </p:nvSpPr>
        <p:spPr>
          <a:xfrm>
            <a:off x="6163998" y="4308026"/>
            <a:ext cx="4108466" cy="0"/>
          </a:xfrm>
          <a:custGeom>
            <a:avLst/>
            <a:gdLst/>
            <a:ahLst/>
            <a:cxnLst/>
            <a:rect l="l" t="t" r="r" b="b"/>
            <a:pathLst>
              <a:path w="4530725">
                <a:moveTo>
                  <a:pt x="0" y="0"/>
                </a:moveTo>
                <a:lnTo>
                  <a:pt x="4530169" y="1"/>
                </a:lnTo>
              </a:path>
            </a:pathLst>
          </a:custGeom>
          <a:ln w="13429">
            <a:solidFill>
              <a:srgbClr val="FFFFFF"/>
            </a:solidFill>
          </a:ln>
        </p:spPr>
        <p:txBody>
          <a:bodyPr wrap="square" lIns="0" tIns="0" rIns="0" bIns="0" rtlCol="0"/>
          <a:lstStyle/>
          <a:p>
            <a:endParaRPr/>
          </a:p>
        </p:txBody>
      </p:sp>
      <p:sp>
        <p:nvSpPr>
          <p:cNvPr id="8" name="object 8"/>
          <p:cNvSpPr txBox="1"/>
          <p:nvPr/>
        </p:nvSpPr>
        <p:spPr>
          <a:xfrm>
            <a:off x="6132638" y="4367855"/>
            <a:ext cx="4139826" cy="627182"/>
          </a:xfrm>
          <a:prstGeom prst="rect">
            <a:avLst/>
          </a:prstGeom>
        </p:spPr>
        <p:txBody>
          <a:bodyPr vert="horz" wrap="square" lIns="0" tIns="11516" rIns="0" bIns="0" rtlCol="0">
            <a:spAutoFit/>
          </a:bodyPr>
          <a:lstStyle/>
          <a:p>
            <a:pPr marL="11516">
              <a:spcBef>
                <a:spcPts val="91"/>
              </a:spcBef>
            </a:pPr>
            <a:r>
              <a:rPr lang="en-US" sz="2000" spc="-5" dirty="0">
                <a:solidFill>
                  <a:srgbClr val="FFFFFF"/>
                </a:solidFill>
                <a:latin typeface="Calibri"/>
                <a:cs typeface="Calibri"/>
              </a:rPr>
              <a:t>— </a:t>
            </a:r>
            <a:r>
              <a:rPr lang="en-US" sz="2000" spc="-18" dirty="0">
                <a:solidFill>
                  <a:srgbClr val="FFFFFF"/>
                </a:solidFill>
                <a:latin typeface="Calibri"/>
                <a:cs typeface="Calibri"/>
              </a:rPr>
              <a:t>Sergey </a:t>
            </a:r>
            <a:r>
              <a:rPr lang="en-US" sz="2000" spc="-9" dirty="0" err="1">
                <a:solidFill>
                  <a:srgbClr val="FFFFFF"/>
                </a:solidFill>
                <a:latin typeface="Calibri"/>
                <a:cs typeface="Calibri"/>
              </a:rPr>
              <a:t>Brin</a:t>
            </a:r>
            <a:r>
              <a:rPr lang="en-US" sz="2000" spc="-9" dirty="0">
                <a:solidFill>
                  <a:srgbClr val="FFFFFF"/>
                </a:solidFill>
                <a:latin typeface="Calibri"/>
                <a:cs typeface="Calibri"/>
              </a:rPr>
              <a:t>, co-founder of Google and currently </a:t>
            </a:r>
            <a:r>
              <a:rPr lang="en-US" sz="2000" spc="-14" dirty="0">
                <a:solidFill>
                  <a:srgbClr val="FFFFFF"/>
                </a:solidFill>
                <a:latin typeface="Calibri"/>
                <a:cs typeface="Calibri"/>
              </a:rPr>
              <a:t>president</a:t>
            </a:r>
            <a:r>
              <a:rPr lang="en-US" sz="2000" spc="-63" dirty="0">
                <a:solidFill>
                  <a:srgbClr val="FFFFFF"/>
                </a:solidFill>
                <a:latin typeface="Calibri"/>
                <a:cs typeface="Calibri"/>
              </a:rPr>
              <a:t> of </a:t>
            </a:r>
            <a:r>
              <a:rPr lang="en-US" sz="2000" spc="-9" dirty="0">
                <a:solidFill>
                  <a:srgbClr val="FFFFFF"/>
                </a:solidFill>
                <a:latin typeface="Calibri"/>
                <a:cs typeface="Calibri"/>
              </a:rPr>
              <a:t>ALPHABET</a:t>
            </a:r>
            <a:endParaRPr lang="en-US" sz="2000" dirty="0">
              <a:latin typeface="Calibri"/>
              <a:cs typeface="Calibri"/>
            </a:endParaRPr>
          </a:p>
        </p:txBody>
      </p:sp>
    </p:spTree>
    <p:extLst>
      <p:ext uri="{BB962C8B-B14F-4D97-AF65-F5344CB8AC3E}">
        <p14:creationId xmlns:p14="http://schemas.microsoft.com/office/powerpoint/2010/main" val="2934576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127448" y="1124744"/>
            <a:ext cx="9793087" cy="5328591"/>
          </a:xfrm>
          <a:prstGeom prst="rect">
            <a:avLst/>
          </a:prstGeom>
          <a:blipFill>
            <a:blip r:embed="rId2" cstate="print"/>
            <a:stretch>
              <a:fillRect/>
            </a:stretch>
          </a:blipFill>
        </p:spPr>
        <p:txBody>
          <a:bodyPr wrap="square" lIns="0" tIns="0" rIns="0" bIns="0" rtlCol="0"/>
          <a:lstStyle/>
          <a:p>
            <a:endParaRPr/>
          </a:p>
        </p:txBody>
      </p:sp>
      <p:sp>
        <p:nvSpPr>
          <p:cNvPr id="4" name="object 2">
            <a:extLst>
              <a:ext uri="{FF2B5EF4-FFF2-40B4-BE49-F238E27FC236}">
                <a16:creationId xmlns:a16="http://schemas.microsoft.com/office/drawing/2014/main" id="{114EC3C8-389A-CFD6-2A92-BD907CD49DE2}"/>
              </a:ext>
            </a:extLst>
          </p:cNvPr>
          <p:cNvSpPr txBox="1">
            <a:spLocks/>
          </p:cNvSpPr>
          <p:nvPr/>
        </p:nvSpPr>
        <p:spPr>
          <a:xfrm>
            <a:off x="263352" y="260648"/>
            <a:ext cx="11809312" cy="601918"/>
          </a:xfrm>
          <a:prstGeom prst="rect">
            <a:avLst/>
          </a:prstGeom>
        </p:spPr>
        <p:txBody>
          <a:bodyPr vert="horz" wrap="square" lIns="0" tIns="11516" rIns="0" bIns="0" numCol="1" rtlCol="0" anchor="b"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1516" fontAlgn="auto">
              <a:spcBef>
                <a:spcPts val="91"/>
              </a:spcBef>
              <a:spcAft>
                <a:spcPts val="0"/>
              </a:spcAft>
            </a:pPr>
            <a:r>
              <a:rPr lang="nl-BE" sz="4262" spc="-59" dirty="0">
                <a:solidFill>
                  <a:schemeClr val="accent1"/>
                </a:solidFill>
                <a:latin typeface="Calibri"/>
                <a:cs typeface="Calibri"/>
              </a:rPr>
              <a:t>AI </a:t>
            </a:r>
            <a:r>
              <a:rPr lang="nl-BE" sz="4262" spc="-59" dirty="0" err="1">
                <a:solidFill>
                  <a:schemeClr val="accent1"/>
                </a:solidFill>
                <a:latin typeface="Calibri"/>
                <a:cs typeface="Calibri"/>
              </a:rPr>
              <a:t>Technique</a:t>
            </a:r>
            <a:r>
              <a:rPr lang="nl-BE" sz="4262" spc="-59" dirty="0">
                <a:solidFill>
                  <a:schemeClr val="accent1"/>
                </a:solidFill>
                <a:latin typeface="Calibri"/>
                <a:cs typeface="Calibri"/>
              </a:rPr>
              <a:t>: </a:t>
            </a:r>
            <a:r>
              <a:rPr lang="nl-BE" sz="4262" spc="-59" dirty="0" err="1">
                <a:solidFill>
                  <a:schemeClr val="accent1"/>
                </a:solidFill>
                <a:latin typeface="Calibri"/>
                <a:cs typeface="Calibri"/>
              </a:rPr>
              <a:t>Deep</a:t>
            </a:r>
            <a:r>
              <a:rPr lang="nl-BE" sz="4262" spc="-59" dirty="0">
                <a:solidFill>
                  <a:schemeClr val="accent1"/>
                </a:solidFill>
                <a:latin typeface="Calibri"/>
                <a:cs typeface="Calibri"/>
              </a:rPr>
              <a:t> Learning as </a:t>
            </a:r>
            <a:r>
              <a:rPr lang="nl-BE" sz="4262" spc="-59" dirty="0" err="1">
                <a:solidFill>
                  <a:schemeClr val="accent1"/>
                </a:solidFill>
                <a:latin typeface="Calibri"/>
                <a:cs typeface="Calibri"/>
              </a:rPr>
              <a:t>Methodology</a:t>
            </a:r>
            <a:endParaRPr lang="nl-BE" sz="4262" dirty="0">
              <a:solidFill>
                <a:schemeClr val="accent1"/>
              </a:solidFill>
              <a:latin typeface="Calibri"/>
              <a:cs typeface="Calibri"/>
            </a:endParaRPr>
          </a:p>
        </p:txBody>
      </p:sp>
    </p:spTree>
    <p:extLst>
      <p:ext uri="{BB962C8B-B14F-4D97-AF65-F5344CB8AC3E}">
        <p14:creationId xmlns:p14="http://schemas.microsoft.com/office/powerpoint/2010/main" val="15004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5F7F-AFE5-20CA-E0C8-B5DCDB6EABE4}"/>
              </a:ext>
            </a:extLst>
          </p:cNvPr>
          <p:cNvSpPr>
            <a:spLocks noGrp="1"/>
          </p:cNvSpPr>
          <p:nvPr>
            <p:ph type="title"/>
          </p:nvPr>
        </p:nvSpPr>
        <p:spPr/>
        <p:txBody>
          <a:bodyPr/>
          <a:lstStyle/>
          <a:p>
            <a:r>
              <a:rPr lang="nl-BE" dirty="0" err="1">
                <a:solidFill>
                  <a:schemeClr val="accent1"/>
                </a:solidFill>
              </a:rPr>
              <a:t>Neural</a:t>
            </a:r>
            <a:r>
              <a:rPr lang="nl-BE" dirty="0">
                <a:solidFill>
                  <a:schemeClr val="accent1"/>
                </a:solidFill>
              </a:rPr>
              <a:t> Networks as Building Blocks</a:t>
            </a:r>
          </a:p>
        </p:txBody>
      </p:sp>
      <p:sp>
        <p:nvSpPr>
          <p:cNvPr id="3" name="Content Placeholder 2">
            <a:extLst>
              <a:ext uri="{FF2B5EF4-FFF2-40B4-BE49-F238E27FC236}">
                <a16:creationId xmlns:a16="http://schemas.microsoft.com/office/drawing/2014/main" id="{EEDAD53E-7A8D-1670-C76C-00689C5439F8}"/>
              </a:ext>
            </a:extLst>
          </p:cNvPr>
          <p:cNvSpPr>
            <a:spLocks noGrp="1"/>
          </p:cNvSpPr>
          <p:nvPr>
            <p:ph idx="1"/>
          </p:nvPr>
        </p:nvSpPr>
        <p:spPr>
          <a:xfrm>
            <a:off x="609600" y="4282142"/>
            <a:ext cx="10972800" cy="1667137"/>
          </a:xfrm>
        </p:spPr>
        <p:txBody>
          <a:bodyPr>
            <a:normAutofit fontScale="92500"/>
          </a:bodyPr>
          <a:lstStyle/>
          <a:p>
            <a:r>
              <a:rPr lang="en-US" dirty="0"/>
              <a:t>Deep learning is the technique for training neural networks.</a:t>
            </a:r>
          </a:p>
          <a:p>
            <a:r>
              <a:rPr lang="en-US" dirty="0"/>
              <a:t>Neural networks are made of simple cells that each detect patterns and pass them on.</a:t>
            </a:r>
          </a:p>
          <a:p>
            <a:r>
              <a:rPr lang="en-US" dirty="0"/>
              <a:t>Their power comes from combining many cells, layer by layer, to capture very complex structures.</a:t>
            </a:r>
            <a:endParaRPr lang="nl-BE" dirty="0"/>
          </a:p>
        </p:txBody>
      </p:sp>
      <p:pic>
        <p:nvPicPr>
          <p:cNvPr id="5" name="Picture 4">
            <a:extLst>
              <a:ext uri="{FF2B5EF4-FFF2-40B4-BE49-F238E27FC236}">
                <a16:creationId xmlns:a16="http://schemas.microsoft.com/office/drawing/2014/main" id="{48825F70-75FB-679F-D50C-126E40F588D5}"/>
              </a:ext>
            </a:extLst>
          </p:cNvPr>
          <p:cNvPicPr>
            <a:picLocks noChangeAspect="1"/>
          </p:cNvPicPr>
          <p:nvPr/>
        </p:nvPicPr>
        <p:blipFill>
          <a:blip r:embed="rId2"/>
          <a:stretch>
            <a:fillRect/>
          </a:stretch>
        </p:blipFill>
        <p:spPr>
          <a:xfrm>
            <a:off x="4246442" y="1701641"/>
            <a:ext cx="3096344" cy="2210757"/>
          </a:xfrm>
          <a:prstGeom prst="rect">
            <a:avLst/>
          </a:prstGeom>
        </p:spPr>
      </p:pic>
      <p:pic>
        <p:nvPicPr>
          <p:cNvPr id="7" name="Picture 6">
            <a:extLst>
              <a:ext uri="{FF2B5EF4-FFF2-40B4-BE49-F238E27FC236}">
                <a16:creationId xmlns:a16="http://schemas.microsoft.com/office/drawing/2014/main" id="{19F498ED-9787-3EEF-E008-539559B6C094}"/>
              </a:ext>
            </a:extLst>
          </p:cNvPr>
          <p:cNvPicPr>
            <a:picLocks noChangeAspect="1"/>
          </p:cNvPicPr>
          <p:nvPr/>
        </p:nvPicPr>
        <p:blipFill>
          <a:blip r:embed="rId3"/>
          <a:stretch>
            <a:fillRect/>
          </a:stretch>
        </p:blipFill>
        <p:spPr>
          <a:xfrm>
            <a:off x="1775520" y="1761862"/>
            <a:ext cx="2287231" cy="1667137"/>
          </a:xfrm>
          <a:prstGeom prst="rect">
            <a:avLst/>
          </a:prstGeom>
        </p:spPr>
      </p:pic>
      <p:sp>
        <p:nvSpPr>
          <p:cNvPr id="8" name="TextBox 7">
            <a:extLst>
              <a:ext uri="{FF2B5EF4-FFF2-40B4-BE49-F238E27FC236}">
                <a16:creationId xmlns:a16="http://schemas.microsoft.com/office/drawing/2014/main" id="{85E75183-BFD8-8BBE-56CF-B11701174205}"/>
              </a:ext>
            </a:extLst>
          </p:cNvPr>
          <p:cNvSpPr txBox="1"/>
          <p:nvPr/>
        </p:nvSpPr>
        <p:spPr>
          <a:xfrm>
            <a:off x="7414794" y="2051278"/>
            <a:ext cx="607859" cy="369332"/>
          </a:xfrm>
          <a:prstGeom prst="rect">
            <a:avLst/>
          </a:prstGeom>
          <a:noFill/>
        </p:spPr>
        <p:txBody>
          <a:bodyPr wrap="none" rtlCol="0">
            <a:spAutoFit/>
          </a:bodyPr>
          <a:lstStyle/>
          <a:p>
            <a:r>
              <a:rPr lang="nl-BE" dirty="0"/>
              <a:t>Dog</a:t>
            </a:r>
          </a:p>
        </p:txBody>
      </p:sp>
    </p:spTree>
    <p:extLst>
      <p:ext uri="{BB962C8B-B14F-4D97-AF65-F5344CB8AC3E}">
        <p14:creationId xmlns:p14="http://schemas.microsoft.com/office/powerpoint/2010/main" val="82180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B42E-53E7-797F-0B2F-EB45622CA58C}"/>
              </a:ext>
            </a:extLst>
          </p:cNvPr>
          <p:cNvSpPr>
            <a:spLocks noGrp="1"/>
          </p:cNvSpPr>
          <p:nvPr>
            <p:ph type="title"/>
          </p:nvPr>
        </p:nvSpPr>
        <p:spPr/>
        <p:txBody>
          <a:bodyPr>
            <a:normAutofit/>
          </a:bodyPr>
          <a:lstStyle/>
          <a:p>
            <a:r>
              <a:rPr lang="nl-BE" dirty="0">
                <a:solidFill>
                  <a:schemeClr val="accent1"/>
                </a:solidFill>
              </a:rPr>
              <a:t>Even </a:t>
            </a:r>
            <a:r>
              <a:rPr lang="nl-BE" dirty="0" err="1">
                <a:solidFill>
                  <a:schemeClr val="accent1"/>
                </a:solidFill>
              </a:rPr>
              <a:t>if</a:t>
            </a:r>
            <a:r>
              <a:rPr lang="nl-BE" dirty="0">
                <a:solidFill>
                  <a:schemeClr val="accent1"/>
                </a:solidFill>
              </a:rPr>
              <a:t> </a:t>
            </a:r>
            <a:r>
              <a:rPr lang="nl-BE" dirty="0" err="1">
                <a:solidFill>
                  <a:schemeClr val="accent1"/>
                </a:solidFill>
              </a:rPr>
              <a:t>it</a:t>
            </a:r>
            <a:r>
              <a:rPr lang="nl-BE" dirty="0">
                <a:solidFill>
                  <a:schemeClr val="accent1"/>
                </a:solidFill>
              </a:rPr>
              <a:t> had been </a:t>
            </a:r>
            <a:r>
              <a:rPr lang="nl-BE" dirty="0" err="1">
                <a:solidFill>
                  <a:schemeClr val="accent1"/>
                </a:solidFill>
              </a:rPr>
              <a:t>known</a:t>
            </a:r>
            <a:r>
              <a:rPr lang="nl-BE" dirty="0">
                <a:solidFill>
                  <a:schemeClr val="accent1"/>
                </a:solidFill>
              </a:rPr>
              <a:t> </a:t>
            </a:r>
            <a:r>
              <a:rPr lang="nl-BE" dirty="0" err="1">
                <a:solidFill>
                  <a:schemeClr val="accent1"/>
                </a:solidFill>
              </a:rPr>
              <a:t>for</a:t>
            </a:r>
            <a:r>
              <a:rPr lang="nl-BE" dirty="0">
                <a:solidFill>
                  <a:schemeClr val="accent1"/>
                </a:solidFill>
              </a:rPr>
              <a:t> </a:t>
            </a:r>
            <a:r>
              <a:rPr lang="nl-BE" dirty="0" err="1">
                <a:solidFill>
                  <a:schemeClr val="accent1"/>
                </a:solidFill>
              </a:rPr>
              <a:t>years</a:t>
            </a:r>
            <a:r>
              <a:rPr lang="nl-BE" dirty="0">
                <a:solidFill>
                  <a:schemeClr val="accent1"/>
                </a:solidFill>
              </a:rPr>
              <a:t> </a:t>
            </a:r>
            <a:r>
              <a:rPr lang="nl-BE" dirty="0" err="1">
                <a:solidFill>
                  <a:schemeClr val="accent1"/>
                </a:solidFill>
              </a:rPr>
              <a:t>it</a:t>
            </a:r>
            <a:r>
              <a:rPr lang="nl-BE" dirty="0">
                <a:solidFill>
                  <a:schemeClr val="accent1"/>
                </a:solidFill>
              </a:rPr>
              <a:t> </a:t>
            </a:r>
            <a:r>
              <a:rPr lang="nl-BE" dirty="0" err="1">
                <a:solidFill>
                  <a:schemeClr val="accent1"/>
                </a:solidFill>
              </a:rPr>
              <a:t>started</a:t>
            </a:r>
            <a:r>
              <a:rPr lang="nl-BE" dirty="0">
                <a:solidFill>
                  <a:schemeClr val="accent1"/>
                </a:solidFill>
              </a:rPr>
              <a:t> </a:t>
            </a:r>
            <a:r>
              <a:rPr lang="nl-BE" dirty="0" err="1">
                <a:solidFill>
                  <a:schemeClr val="accent1"/>
                </a:solidFill>
              </a:rPr>
              <a:t>to</a:t>
            </a:r>
            <a:r>
              <a:rPr lang="nl-BE" dirty="0">
                <a:solidFill>
                  <a:schemeClr val="accent1"/>
                </a:solidFill>
              </a:rPr>
              <a:t> </a:t>
            </a:r>
            <a:r>
              <a:rPr lang="nl-BE" dirty="0" err="1">
                <a:solidFill>
                  <a:schemeClr val="accent1"/>
                </a:solidFill>
              </a:rPr>
              <a:t>work</a:t>
            </a:r>
            <a:r>
              <a:rPr lang="nl-BE" dirty="0">
                <a:solidFill>
                  <a:schemeClr val="accent1"/>
                </a:solidFill>
              </a:rPr>
              <a:t> in 2005, </a:t>
            </a:r>
            <a:r>
              <a:rPr lang="nl-BE" dirty="0" err="1">
                <a:solidFill>
                  <a:schemeClr val="accent1"/>
                </a:solidFill>
              </a:rPr>
              <a:t>why</a:t>
            </a:r>
            <a:r>
              <a:rPr lang="nl-BE" dirty="0">
                <a:solidFill>
                  <a:schemeClr val="accent1"/>
                </a:solidFill>
              </a:rPr>
              <a:t>? </a:t>
            </a:r>
          </a:p>
        </p:txBody>
      </p:sp>
      <p:sp>
        <p:nvSpPr>
          <p:cNvPr id="3" name="Content Placeholder 2">
            <a:extLst>
              <a:ext uri="{FF2B5EF4-FFF2-40B4-BE49-F238E27FC236}">
                <a16:creationId xmlns:a16="http://schemas.microsoft.com/office/drawing/2014/main" id="{7BD0A467-8AF8-5958-33E4-0CE1579DDA0D}"/>
              </a:ext>
            </a:extLst>
          </p:cNvPr>
          <p:cNvSpPr>
            <a:spLocks noGrp="1"/>
          </p:cNvSpPr>
          <p:nvPr>
            <p:ph idx="1"/>
          </p:nvPr>
        </p:nvSpPr>
        <p:spPr/>
        <p:txBody>
          <a:bodyPr>
            <a:normAutofit fontScale="92500" lnSpcReduction="10000"/>
          </a:bodyPr>
          <a:lstStyle/>
          <a:p>
            <a:r>
              <a:rPr lang="en-US" dirty="0"/>
              <a:t>For decades, neural networks lacked the fuel they needed.</a:t>
            </a:r>
          </a:p>
          <a:p>
            <a:r>
              <a:rPr lang="en-US" dirty="0"/>
              <a:t>Around 2005, for the first time in human history, massive digital data became available — from the internet, mobile devices, and social media.</a:t>
            </a:r>
          </a:p>
          <a:p>
            <a:r>
              <a:rPr lang="en-US" dirty="0"/>
              <a:t>Deep learning could finally train on this scale, turning theory into practice.</a:t>
            </a:r>
          </a:p>
          <a:p>
            <a:pPr marL="0" indent="0">
              <a:buNone/>
            </a:pPr>
            <a:endParaRPr lang="en-US" dirty="0"/>
          </a:p>
          <a:p>
            <a:pPr marL="0" indent="0">
              <a:buNone/>
            </a:pPr>
            <a:r>
              <a:rPr lang="en-US" dirty="0"/>
              <a:t>First applications:</a:t>
            </a:r>
          </a:p>
          <a:p>
            <a:r>
              <a:rPr lang="nl-BE" dirty="0"/>
              <a:t>Computer </a:t>
            </a:r>
            <a:r>
              <a:rPr lang="nl-BE" dirty="0" err="1"/>
              <a:t>Vision</a:t>
            </a:r>
            <a:r>
              <a:rPr lang="nl-BE" dirty="0"/>
              <a:t>: image </a:t>
            </a:r>
            <a:r>
              <a:rPr lang="nl-BE" dirty="0" err="1"/>
              <a:t>recognition</a:t>
            </a:r>
            <a:r>
              <a:rPr lang="nl-BE" dirty="0"/>
              <a:t>, object </a:t>
            </a:r>
            <a:r>
              <a:rPr lang="nl-BE" dirty="0" err="1"/>
              <a:t>detection</a:t>
            </a:r>
            <a:r>
              <a:rPr lang="nl-BE" dirty="0"/>
              <a:t>, facial </a:t>
            </a:r>
            <a:r>
              <a:rPr lang="nl-BE" dirty="0" err="1"/>
              <a:t>recognition</a:t>
            </a:r>
            <a:r>
              <a:rPr lang="nl-BE" dirty="0"/>
              <a:t> (</a:t>
            </a:r>
            <a:r>
              <a:rPr lang="nl-BE" dirty="0" err="1"/>
              <a:t>ImageNet</a:t>
            </a:r>
            <a:r>
              <a:rPr lang="nl-BE" dirty="0"/>
              <a:t> 2012).</a:t>
            </a:r>
          </a:p>
          <a:p>
            <a:r>
              <a:rPr lang="nl-BE" dirty="0"/>
              <a:t>Speech &amp; Audio: </a:t>
            </a:r>
            <a:r>
              <a:rPr lang="nl-BE" dirty="0" err="1"/>
              <a:t>voice</a:t>
            </a:r>
            <a:r>
              <a:rPr lang="nl-BE" dirty="0"/>
              <a:t> </a:t>
            </a:r>
            <a:r>
              <a:rPr lang="nl-BE" dirty="0" err="1"/>
              <a:t>assistants</a:t>
            </a:r>
            <a:r>
              <a:rPr lang="nl-BE" dirty="0"/>
              <a:t>, automatic speech </a:t>
            </a:r>
            <a:r>
              <a:rPr lang="nl-BE" dirty="0" err="1"/>
              <a:t>recognition</a:t>
            </a:r>
            <a:r>
              <a:rPr lang="nl-BE" dirty="0"/>
              <a:t>, speaker </a:t>
            </a:r>
            <a:r>
              <a:rPr lang="nl-BE" dirty="0" err="1"/>
              <a:t>identification</a:t>
            </a:r>
            <a:r>
              <a:rPr lang="nl-BE" dirty="0"/>
              <a:t>.</a:t>
            </a:r>
          </a:p>
          <a:p>
            <a:r>
              <a:rPr lang="nl-BE" dirty="0"/>
              <a:t>Natural Language Processing: word </a:t>
            </a:r>
            <a:r>
              <a:rPr lang="nl-BE" dirty="0" err="1"/>
              <a:t>embeddings</a:t>
            </a:r>
            <a:r>
              <a:rPr lang="nl-BE" dirty="0"/>
              <a:t>, machine </a:t>
            </a:r>
            <a:r>
              <a:rPr lang="nl-BE" dirty="0" err="1"/>
              <a:t>translation</a:t>
            </a:r>
            <a:r>
              <a:rPr lang="nl-BE" dirty="0"/>
              <a:t>, chatbots, question </a:t>
            </a:r>
            <a:r>
              <a:rPr lang="nl-BE" dirty="0" err="1"/>
              <a:t>answering</a:t>
            </a:r>
            <a:r>
              <a:rPr lang="nl-BE" dirty="0"/>
              <a:t>.</a:t>
            </a:r>
          </a:p>
          <a:p>
            <a:r>
              <a:rPr lang="nl-BE" dirty="0"/>
              <a:t>Game &amp; </a:t>
            </a:r>
            <a:r>
              <a:rPr lang="nl-BE" dirty="0" err="1"/>
              <a:t>Decision</a:t>
            </a:r>
            <a:r>
              <a:rPr lang="nl-BE" dirty="0"/>
              <a:t> Making: </a:t>
            </a:r>
            <a:r>
              <a:rPr lang="nl-BE" dirty="0" err="1"/>
              <a:t>AlphaGo</a:t>
            </a:r>
            <a:r>
              <a:rPr lang="nl-BE" dirty="0"/>
              <a:t>, </a:t>
            </a:r>
            <a:r>
              <a:rPr lang="nl-BE" dirty="0" err="1"/>
              <a:t>reinforcement</a:t>
            </a:r>
            <a:r>
              <a:rPr lang="nl-BE" dirty="0"/>
              <a:t> </a:t>
            </a:r>
            <a:r>
              <a:rPr lang="nl-BE" dirty="0" err="1"/>
              <a:t>learning</a:t>
            </a:r>
            <a:r>
              <a:rPr lang="nl-BE" dirty="0"/>
              <a:t> </a:t>
            </a:r>
            <a:r>
              <a:rPr lang="nl-BE" dirty="0" err="1"/>
              <a:t>for</a:t>
            </a:r>
            <a:r>
              <a:rPr lang="nl-BE" dirty="0"/>
              <a:t> complex </a:t>
            </a:r>
            <a:r>
              <a:rPr lang="nl-BE" dirty="0" err="1"/>
              <a:t>strategies</a:t>
            </a:r>
            <a:r>
              <a:rPr lang="nl-BE" dirty="0"/>
              <a:t>.</a:t>
            </a:r>
          </a:p>
        </p:txBody>
      </p:sp>
    </p:spTree>
    <p:extLst>
      <p:ext uri="{BB962C8B-B14F-4D97-AF65-F5344CB8AC3E}">
        <p14:creationId xmlns:p14="http://schemas.microsoft.com/office/powerpoint/2010/main" val="3643944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BA307-6CFE-9C27-1992-C22F01785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75A7D-A5F8-FB8B-93CC-90167F740C5C}"/>
              </a:ext>
            </a:extLst>
          </p:cNvPr>
          <p:cNvSpPr>
            <a:spLocks noGrp="1"/>
          </p:cNvSpPr>
          <p:nvPr>
            <p:ph type="title"/>
          </p:nvPr>
        </p:nvSpPr>
        <p:spPr/>
        <p:txBody>
          <a:bodyPr>
            <a:normAutofit/>
          </a:bodyPr>
          <a:lstStyle/>
          <a:p>
            <a:r>
              <a:rPr lang="nl-BE" dirty="0">
                <a:solidFill>
                  <a:schemeClr val="accent1"/>
                </a:solidFill>
              </a:rPr>
              <a:t>Next stage: Large Language </a:t>
            </a:r>
            <a:r>
              <a:rPr lang="nl-BE" dirty="0" err="1">
                <a:solidFill>
                  <a:schemeClr val="accent1"/>
                </a:solidFill>
              </a:rPr>
              <a:t>Models</a:t>
            </a:r>
            <a:endParaRPr lang="nl-BE" dirty="0">
              <a:solidFill>
                <a:schemeClr val="accent1"/>
              </a:solidFill>
            </a:endParaRPr>
          </a:p>
        </p:txBody>
      </p:sp>
      <p:sp>
        <p:nvSpPr>
          <p:cNvPr id="3" name="Content Placeholder 2">
            <a:extLst>
              <a:ext uri="{FF2B5EF4-FFF2-40B4-BE49-F238E27FC236}">
                <a16:creationId xmlns:a16="http://schemas.microsoft.com/office/drawing/2014/main" id="{2377612A-320E-57AC-10E1-314B39C9803E}"/>
              </a:ext>
            </a:extLst>
          </p:cNvPr>
          <p:cNvSpPr>
            <a:spLocks noGrp="1"/>
          </p:cNvSpPr>
          <p:nvPr>
            <p:ph idx="1"/>
          </p:nvPr>
        </p:nvSpPr>
        <p:spPr/>
        <p:txBody>
          <a:bodyPr>
            <a:normAutofit lnSpcReduction="10000"/>
          </a:bodyPr>
          <a:lstStyle/>
          <a:p>
            <a:r>
              <a:rPr lang="nl-BE" dirty="0" err="1"/>
              <a:t>With</a:t>
            </a:r>
            <a:r>
              <a:rPr lang="nl-BE" dirty="0"/>
              <a:t> </a:t>
            </a:r>
            <a:r>
              <a:rPr lang="nl-BE" dirty="0" err="1"/>
              <a:t>neural</a:t>
            </a:r>
            <a:r>
              <a:rPr lang="nl-BE" dirty="0"/>
              <a:t> </a:t>
            </a:r>
            <a:r>
              <a:rPr lang="nl-BE" dirty="0" err="1"/>
              <a:t>networks</a:t>
            </a:r>
            <a:r>
              <a:rPr lang="nl-BE" dirty="0"/>
              <a:t>, </a:t>
            </a:r>
            <a:r>
              <a:rPr lang="nl-BE" dirty="0" err="1"/>
              <a:t>bigger</a:t>
            </a:r>
            <a:r>
              <a:rPr lang="nl-BE" dirty="0"/>
              <a:t> is </a:t>
            </a:r>
            <a:r>
              <a:rPr lang="nl-BE" dirty="0" err="1"/>
              <a:t>better</a:t>
            </a:r>
            <a:endParaRPr lang="nl-BE" dirty="0"/>
          </a:p>
          <a:p>
            <a:endParaRPr lang="nl-BE" dirty="0"/>
          </a:p>
          <a:p>
            <a:r>
              <a:rPr lang="nl-BE" dirty="0"/>
              <a:t>Big </a:t>
            </a:r>
            <a:r>
              <a:rPr lang="nl-BE" dirty="0" err="1"/>
              <a:t>tech</a:t>
            </a:r>
            <a:r>
              <a:rPr lang="nl-BE" dirty="0"/>
              <a:t> companies </a:t>
            </a:r>
            <a:r>
              <a:rPr lang="nl-BE" dirty="0" err="1"/>
              <a:t>threw</a:t>
            </a:r>
            <a:r>
              <a:rPr lang="nl-BE" dirty="0"/>
              <a:t> </a:t>
            </a:r>
            <a:r>
              <a:rPr lang="nl-BE" dirty="0" err="1"/>
              <a:t>everything</a:t>
            </a:r>
            <a:r>
              <a:rPr lang="nl-BE" dirty="0"/>
              <a:t> at </a:t>
            </a:r>
            <a:r>
              <a:rPr lang="nl-BE" dirty="0" err="1"/>
              <a:t>it</a:t>
            </a:r>
            <a:r>
              <a:rPr lang="nl-BE" dirty="0"/>
              <a:t>:</a:t>
            </a:r>
          </a:p>
          <a:p>
            <a:pPr lvl="1"/>
            <a:r>
              <a:rPr lang="nl-BE" dirty="0" err="1"/>
              <a:t>Enormous</a:t>
            </a:r>
            <a:r>
              <a:rPr lang="nl-BE" dirty="0"/>
              <a:t> </a:t>
            </a:r>
            <a:r>
              <a:rPr lang="nl-BE" dirty="0" err="1"/>
              <a:t>neural</a:t>
            </a:r>
            <a:r>
              <a:rPr lang="nl-BE" dirty="0"/>
              <a:t> </a:t>
            </a:r>
            <a:r>
              <a:rPr lang="nl-BE" dirty="0" err="1"/>
              <a:t>networks</a:t>
            </a:r>
            <a:endParaRPr lang="nl-BE" dirty="0"/>
          </a:p>
          <a:p>
            <a:pPr lvl="1"/>
            <a:r>
              <a:rPr lang="nl-BE" dirty="0"/>
              <a:t>Vast </a:t>
            </a:r>
            <a:r>
              <a:rPr lang="nl-BE" dirty="0" err="1"/>
              <a:t>amount</a:t>
            </a:r>
            <a:r>
              <a:rPr lang="nl-BE" dirty="0"/>
              <a:t> of training data</a:t>
            </a:r>
          </a:p>
          <a:p>
            <a:pPr lvl="1"/>
            <a:r>
              <a:rPr lang="nl-BE" dirty="0"/>
              <a:t>Huge computing power </a:t>
            </a:r>
            <a:r>
              <a:rPr lang="nl-BE" dirty="0" err="1"/>
              <a:t>to</a:t>
            </a:r>
            <a:r>
              <a:rPr lang="nl-BE" dirty="0"/>
              <a:t> train data</a:t>
            </a:r>
          </a:p>
          <a:p>
            <a:pPr lvl="1"/>
            <a:endParaRPr lang="nl-BE" dirty="0"/>
          </a:p>
          <a:p>
            <a:r>
              <a:rPr lang="nl-BE" dirty="0" err="1"/>
              <a:t>One</a:t>
            </a:r>
            <a:r>
              <a:rPr lang="nl-BE" dirty="0"/>
              <a:t> </a:t>
            </a:r>
            <a:r>
              <a:rPr lang="nl-BE" dirty="0" err="1"/>
              <a:t>technology</a:t>
            </a:r>
            <a:r>
              <a:rPr lang="nl-BE" dirty="0"/>
              <a:t> </a:t>
            </a:r>
            <a:r>
              <a:rPr lang="nl-BE" dirty="0" err="1"/>
              <a:t>responded</a:t>
            </a:r>
            <a:r>
              <a:rPr lang="nl-BE" dirty="0"/>
              <a:t> </a:t>
            </a:r>
            <a:r>
              <a:rPr lang="nl-BE" dirty="0" err="1"/>
              <a:t>increadibly</a:t>
            </a:r>
            <a:r>
              <a:rPr lang="nl-BE" dirty="0"/>
              <a:t> well: </a:t>
            </a:r>
            <a:r>
              <a:rPr lang="nl-BE" dirty="0" err="1"/>
              <a:t>LLMs</a:t>
            </a:r>
            <a:r>
              <a:rPr lang="nl-BE" dirty="0"/>
              <a:t> (</a:t>
            </a:r>
            <a:r>
              <a:rPr lang="nl-BE" dirty="0" err="1"/>
              <a:t>ChatGPT</a:t>
            </a:r>
            <a:r>
              <a:rPr lang="nl-BE" dirty="0"/>
              <a:t>, </a:t>
            </a:r>
            <a:r>
              <a:rPr lang="nl-BE" dirty="0" err="1"/>
              <a:t>Grok</a:t>
            </a:r>
            <a:r>
              <a:rPr lang="nl-BE" dirty="0"/>
              <a:t>, Gemini, …)</a:t>
            </a:r>
          </a:p>
          <a:p>
            <a:endParaRPr lang="nl-BE" dirty="0"/>
          </a:p>
          <a:p>
            <a:r>
              <a:rPr lang="nl-BE" dirty="0" err="1"/>
              <a:t>Build</a:t>
            </a:r>
            <a:r>
              <a:rPr lang="nl-BE" dirty="0"/>
              <a:t> </a:t>
            </a:r>
            <a:r>
              <a:rPr lang="nl-BE" dirty="0" err="1"/>
              <a:t>the</a:t>
            </a:r>
            <a:r>
              <a:rPr lang="nl-BE" dirty="0"/>
              <a:t> new </a:t>
            </a:r>
            <a:r>
              <a:rPr lang="nl-BE" dirty="0" err="1"/>
              <a:t>version</a:t>
            </a:r>
            <a:r>
              <a:rPr lang="nl-BE" dirty="0"/>
              <a:t> 10 </a:t>
            </a:r>
            <a:r>
              <a:rPr lang="nl-BE" dirty="0" err="1"/>
              <a:t>times</a:t>
            </a:r>
            <a:r>
              <a:rPr lang="nl-BE" dirty="0"/>
              <a:t> </a:t>
            </a:r>
            <a:r>
              <a:rPr lang="nl-BE" dirty="0" err="1"/>
              <a:t>bigger</a:t>
            </a:r>
            <a:r>
              <a:rPr lang="nl-BE" dirty="0"/>
              <a:t> </a:t>
            </a:r>
            <a:r>
              <a:rPr lang="nl-BE" dirty="0" err="1"/>
              <a:t>and</a:t>
            </a:r>
            <a:r>
              <a:rPr lang="nl-BE" dirty="0"/>
              <a:t> </a:t>
            </a:r>
            <a:r>
              <a:rPr lang="nl-BE" dirty="0" err="1"/>
              <a:t>you</a:t>
            </a:r>
            <a:r>
              <a:rPr lang="nl-BE" dirty="0"/>
              <a:t> </a:t>
            </a:r>
            <a:r>
              <a:rPr lang="nl-BE" dirty="0" err="1"/>
              <a:t>will</a:t>
            </a:r>
            <a:r>
              <a:rPr lang="nl-BE" dirty="0"/>
              <a:t> get a </a:t>
            </a:r>
            <a:r>
              <a:rPr lang="nl-BE" dirty="0" err="1"/>
              <a:t>competitive</a:t>
            </a:r>
            <a:r>
              <a:rPr lang="nl-BE" dirty="0"/>
              <a:t> advantage</a:t>
            </a:r>
          </a:p>
        </p:txBody>
      </p:sp>
    </p:spTree>
    <p:extLst>
      <p:ext uri="{BB962C8B-B14F-4D97-AF65-F5344CB8AC3E}">
        <p14:creationId xmlns:p14="http://schemas.microsoft.com/office/powerpoint/2010/main" val="4114903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EE842-F7D9-9023-090D-373985DC1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C54F0-4F6F-70F5-5352-71535B91E08C}"/>
              </a:ext>
            </a:extLst>
          </p:cNvPr>
          <p:cNvSpPr>
            <a:spLocks noGrp="1"/>
          </p:cNvSpPr>
          <p:nvPr>
            <p:ph type="title"/>
          </p:nvPr>
        </p:nvSpPr>
        <p:spPr/>
        <p:txBody>
          <a:bodyPr>
            <a:normAutofit/>
          </a:bodyPr>
          <a:lstStyle/>
          <a:p>
            <a:r>
              <a:rPr lang="nl-BE" dirty="0">
                <a:solidFill>
                  <a:schemeClr val="accent1"/>
                </a:solidFill>
              </a:rPr>
              <a:t>How do </a:t>
            </a:r>
            <a:r>
              <a:rPr lang="nl-BE" dirty="0" err="1">
                <a:solidFill>
                  <a:schemeClr val="accent1"/>
                </a:solidFill>
              </a:rPr>
              <a:t>LLMs</a:t>
            </a:r>
            <a:r>
              <a:rPr lang="nl-BE" dirty="0">
                <a:solidFill>
                  <a:schemeClr val="accent1"/>
                </a:solidFill>
              </a:rPr>
              <a:t> </a:t>
            </a:r>
            <a:r>
              <a:rPr lang="nl-BE" dirty="0" err="1">
                <a:solidFill>
                  <a:schemeClr val="accent1"/>
                </a:solidFill>
              </a:rPr>
              <a:t>work</a:t>
            </a:r>
            <a:r>
              <a:rPr lang="nl-BE" dirty="0">
                <a:solidFill>
                  <a:schemeClr val="accent1"/>
                </a:solidFill>
              </a:rPr>
              <a:t>?</a:t>
            </a:r>
          </a:p>
        </p:txBody>
      </p:sp>
      <p:sp>
        <p:nvSpPr>
          <p:cNvPr id="3" name="Content Placeholder 2">
            <a:extLst>
              <a:ext uri="{FF2B5EF4-FFF2-40B4-BE49-F238E27FC236}">
                <a16:creationId xmlns:a16="http://schemas.microsoft.com/office/drawing/2014/main" id="{8A8A0416-6FE0-B684-94CA-B5543FE81A19}"/>
              </a:ext>
            </a:extLst>
          </p:cNvPr>
          <p:cNvSpPr>
            <a:spLocks noGrp="1"/>
          </p:cNvSpPr>
          <p:nvPr>
            <p:ph idx="1"/>
          </p:nvPr>
        </p:nvSpPr>
        <p:spPr>
          <a:xfrm>
            <a:off x="609600" y="1690688"/>
            <a:ext cx="10972800" cy="4536504"/>
          </a:xfrm>
        </p:spPr>
        <p:txBody>
          <a:bodyPr>
            <a:normAutofit fontScale="92500"/>
          </a:bodyPr>
          <a:lstStyle/>
          <a:p>
            <a:r>
              <a:rPr lang="en-US" dirty="0"/>
              <a:t>At the core: predict the most probable next word (token) in a sequence.</a:t>
            </a:r>
          </a:p>
          <a:p>
            <a:endParaRPr lang="en-US" dirty="0"/>
          </a:p>
          <a:p>
            <a:r>
              <a:rPr lang="en-US" dirty="0"/>
              <a:t>Repeating this builds sentences, paragraphs, and conversations.</a:t>
            </a:r>
          </a:p>
          <a:p>
            <a:endParaRPr lang="en-US" dirty="0"/>
          </a:p>
          <a:p>
            <a:r>
              <a:rPr lang="en-US" dirty="0"/>
              <a:t>Example:</a:t>
            </a:r>
          </a:p>
          <a:p>
            <a:pPr lvl="1"/>
            <a:r>
              <a:rPr lang="en-US" dirty="0"/>
              <a:t>“The capital of France is …” → {Paris: 92%, London: 4%, Berlin: 2%} → Paris</a:t>
            </a:r>
          </a:p>
          <a:p>
            <a:pPr lvl="1"/>
            <a:endParaRPr lang="en-US" dirty="0"/>
          </a:p>
          <a:p>
            <a:r>
              <a:rPr lang="en-US" dirty="0"/>
              <a:t>It’s just next-word prediction — but trained on massive text corpora, it encodes language, knowledge, and reasoning.</a:t>
            </a:r>
          </a:p>
          <a:p>
            <a:endParaRPr lang="en-US" dirty="0"/>
          </a:p>
          <a:p>
            <a:r>
              <a:rPr lang="en-US" dirty="0"/>
              <a:t>Trained on all internet text, this simple mechanism encodes knowledge and reasoning.</a:t>
            </a:r>
            <a:endParaRPr lang="nl-BE" dirty="0"/>
          </a:p>
        </p:txBody>
      </p:sp>
    </p:spTree>
    <p:extLst>
      <p:ext uri="{BB962C8B-B14F-4D97-AF65-F5344CB8AC3E}">
        <p14:creationId xmlns:p14="http://schemas.microsoft.com/office/powerpoint/2010/main" val="3751294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BE53C5-AF52-74B7-8B0C-8222EC0AB172}"/>
              </a:ext>
            </a:extLst>
          </p:cNvPr>
          <p:cNvSpPr>
            <a:spLocks noGrp="1"/>
          </p:cNvSpPr>
          <p:nvPr>
            <p:ph type="ctrTitle"/>
          </p:nvPr>
        </p:nvSpPr>
        <p:spPr>
          <a:xfrm>
            <a:off x="4727848" y="2304000"/>
            <a:ext cx="7104152" cy="1800200"/>
          </a:xfrm>
        </p:spPr>
        <p:txBody>
          <a:bodyPr>
            <a:normAutofit/>
          </a:bodyPr>
          <a:lstStyle/>
          <a:p>
            <a:pPr>
              <a:buNone/>
              <a:defRPr sz="3300" b="0">
                <a:solidFill>
                  <a:srgbClr val="FFFFFF"/>
                </a:solidFill>
                <a:latin typeface="Arial"/>
                <a:ea typeface="Arial"/>
                <a:cs typeface="Arial"/>
              </a:defRPr>
            </a:pPr>
            <a:r>
              <a:rPr sz="3300" b="0">
                <a:solidFill>
                  <a:srgbClr val="FFFFFF"/>
                </a:solidFill>
                <a:latin typeface="Arial"/>
                <a:ea typeface="Arial"/>
                <a:cs typeface="Arial"/>
              </a:rPr>
              <a:t>How much data do digital activities generate?</a:t>
            </a:r>
            <a:endParaRPr>
              <a:solidFill>
                <a:schemeClr val="bg2"/>
              </a:solidFill>
            </a:endParaRPr>
          </a:p>
        </p:txBody>
      </p:sp>
      <p:sp>
        <p:nvSpPr>
          <p:cNvPr id="2" name="Subtitle 1">
            <a:extLst>
              <a:ext uri="{FF2B5EF4-FFF2-40B4-BE49-F238E27FC236}">
                <a16:creationId xmlns:a16="http://schemas.microsoft.com/office/drawing/2014/main" id="{00393AFC-D965-89F2-BD9B-8DEDF7AF5F5B}"/>
              </a:ext>
            </a:extLst>
          </p:cNvPr>
          <p:cNvSpPr>
            <a:spLocks noGrp="1"/>
          </p:cNvSpPr>
          <p:nvPr>
            <p:ph type="subTitle" idx="1"/>
          </p:nvPr>
        </p:nvSpPr>
        <p:spPr>
          <a:xfrm>
            <a:off x="4727848" y="4419108"/>
            <a:ext cx="7104152" cy="1080000"/>
          </a:xfrm>
        </p:spPr>
        <p:txBody>
          <a:bodyPr/>
          <a:lstStyle/>
          <a:p>
            <a:endParaRPr/>
          </a:p>
        </p:txBody>
      </p:sp>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8CA99BB4-1802-445A-BF14-32B3AF3B7520}"/>
              </a:ext>
            </a:extLst>
          </p:cNvPr>
          <p:cNvSpPr>
            <a:spLocks noGrp="1"/>
          </p:cNvSpPr>
          <p:nvPr/>
        </p:nvSpPr>
        <p:spPr>
          <a:xfrm>
            <a:off x="4762500" y="2333625"/>
            <a:ext cx="6667500" cy="1428750"/>
          </a:xfrm>
          <a:prstGeom prst="rect">
            <a:avLst/>
          </a:prstGeom>
          <a:noFill/>
          <a:ln w="0">
            <a:noFill/>
          </a:ln>
        </p:spPr>
        <p:txBody>
          <a:bodyPr>
            <a:normAutofit/>
          </a:bodyPr>
          <a:lstStyle/>
          <a:p>
            <a:pPr>
              <a:buNone/>
              <a:defRPr sz="3375" b="0">
                <a:solidFill>
                  <a:srgbClr val="FFFFFF"/>
                </a:solidFill>
                <a:latin typeface="Arial"/>
                <a:ea typeface="Arial"/>
                <a:cs typeface="Arial"/>
              </a:defRPr>
            </a:pPr>
            <a:r>
              <a:rPr sz="3375" b="0">
                <a:solidFill>
                  <a:srgbClr val="FFFFFF"/>
                </a:solidFill>
                <a:latin typeface="Arial"/>
                <a:ea typeface="Arial"/>
                <a:cs typeface="Arial"/>
              </a:rPr>
              <a:t>How much data do digital activities generate?</a:t>
            </a:r>
          </a:p>
        </p:txBody>
      </p:sp>
      <p:sp>
        <p:nvSpPr>
          <p:cNvPr id="7" name="Rectangle 6">
            <a:extLst>
              <a:ext uri="{FF2B5EF4-FFF2-40B4-BE49-F238E27FC236}">
                <a16:creationId xmlns:a16="http://schemas.microsoft.com/office/drawing/2014/main" id="{47A2440B-E94E-4A29-AD9F-20C36D4F72B3}"/>
              </a:ext>
            </a:extLst>
          </p:cNvPr>
          <p:cNvSpPr>
            <a:spLocks noGrp="1"/>
          </p:cNvSpPr>
          <p:nvPr/>
        </p:nvSpPr>
        <p:spPr>
          <a:xfrm>
            <a:off x="9620250" y="6096000"/>
            <a:ext cx="2095500" cy="495300"/>
          </a:xfrm>
          <a:prstGeom prst="rect">
            <a:avLst/>
          </a:prstGeom>
          <a:noFill/>
          <a:ln w="0">
            <a:noFill/>
          </a:ln>
        </p:spPr>
        <p:txBody>
          <a:bodyPr>
            <a:normAutofit fontScale="95204"/>
          </a:bodyPr>
          <a:lstStyle/>
          <a:p>
            <a:pPr>
              <a:buNone/>
              <a:defRPr sz="1050" b="1">
                <a:solidFill>
                  <a:srgbClr val="FFFFFF"/>
                </a:solidFill>
                <a:latin typeface="Arial"/>
                <a:ea typeface="Arial"/>
                <a:cs typeface="Arial"/>
              </a:defRPr>
            </a:pPr>
            <a:r>
              <a:rPr sz="1050" b="1">
                <a:solidFill>
                  <a:srgbClr val="FFFFFF"/>
                </a:solidFill>
                <a:latin typeface="Arial"/>
                <a:ea typeface="Arial"/>
                <a:cs typeface="Arial"/>
              </a:rPr>
              <a:t>UCLouvain</a:t>
            </a:r>
          </a:p>
          <a:p>
            <a:pPr>
              <a:buNone/>
              <a:defRPr sz="1050" b="1">
                <a:solidFill>
                  <a:srgbClr val="FFFFFF"/>
                </a:solidFill>
                <a:latin typeface="Arial"/>
                <a:ea typeface="Arial"/>
                <a:cs typeface="Arial"/>
              </a:defRPr>
            </a:pPr>
            <a:r>
              <a:rPr sz="1050" b="1">
                <a:solidFill>
                  <a:srgbClr val="FFFFFF"/>
                </a:solidFill>
                <a:latin typeface="Arial"/>
                <a:ea typeface="Arial"/>
                <a:cs typeface="Arial"/>
              </a:rPr>
              <a:t>Louvain School of Management</a:t>
            </a:r>
          </a:p>
        </p:txBody>
      </p:sp>
    </p:spTree>
    <p:extLst>
      <p:ext uri="{BB962C8B-B14F-4D97-AF65-F5344CB8AC3E}">
        <p14:creationId xmlns:p14="http://schemas.microsoft.com/office/powerpoint/2010/main" val="312285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9336" y="4941168"/>
            <a:ext cx="10729192" cy="2871089"/>
          </a:xfrm>
        </p:spPr>
        <p:txBody>
          <a:bodyPr/>
          <a:lstStyle/>
          <a:p>
            <a:pPr marL="0" indent="0">
              <a:buNone/>
            </a:pPr>
            <a:r>
              <a:rPr lang="en-US" sz="2200" dirty="0"/>
              <a:t>3 important teachings</a:t>
            </a:r>
          </a:p>
          <a:p>
            <a:r>
              <a:rPr lang="en-US" sz="2200" dirty="0"/>
              <a:t>All of this is driven by software</a:t>
            </a:r>
          </a:p>
          <a:p>
            <a:r>
              <a:rPr lang="en-US" sz="2200" dirty="0"/>
              <a:t>All of this uses and generates tremendous amounts of data</a:t>
            </a:r>
          </a:p>
          <a:p>
            <a:r>
              <a:rPr lang="en-US" sz="2200" dirty="0"/>
              <a:t>All of this needs a software ecosystem to properly work</a:t>
            </a:r>
          </a:p>
        </p:txBody>
      </p:sp>
      <p:pic>
        <p:nvPicPr>
          <p:cNvPr id="8" name="Picture 7">
            <a:extLst>
              <a:ext uri="{FF2B5EF4-FFF2-40B4-BE49-F238E27FC236}">
                <a16:creationId xmlns:a16="http://schemas.microsoft.com/office/drawing/2014/main" id="{38DCD7F8-5B40-43D3-ACA3-70AA485AE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5640" y="116632"/>
            <a:ext cx="9494106" cy="5305144"/>
          </a:xfrm>
          <a:prstGeom prst="rect">
            <a:avLst/>
          </a:prstGeom>
        </p:spPr>
      </p:pic>
    </p:spTree>
    <p:extLst>
      <p:ext uri="{BB962C8B-B14F-4D97-AF65-F5344CB8AC3E}">
        <p14:creationId xmlns:p14="http://schemas.microsoft.com/office/powerpoint/2010/main" val="4275017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91C9C2-66F0-4BD3-A8C6-A93408FAC4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736" y="407489"/>
            <a:ext cx="6912768" cy="6221491"/>
          </a:xfrm>
        </p:spPr>
      </p:pic>
      <p:sp>
        <p:nvSpPr>
          <p:cNvPr id="2" name="Title 1">
            <a:extLst>
              <a:ext uri="{FF2B5EF4-FFF2-40B4-BE49-F238E27FC236}">
                <a16:creationId xmlns:a16="http://schemas.microsoft.com/office/drawing/2014/main" id="{6D2C3189-7C82-4524-A137-E37147FE160B}"/>
              </a:ext>
            </a:extLst>
          </p:cNvPr>
          <p:cNvSpPr>
            <a:spLocks noGrp="1"/>
          </p:cNvSpPr>
          <p:nvPr>
            <p:ph type="title"/>
          </p:nvPr>
        </p:nvSpPr>
        <p:spPr>
          <a:xfrm>
            <a:off x="263352" y="0"/>
            <a:ext cx="10515600" cy="1325563"/>
          </a:xfrm>
        </p:spPr>
        <p:txBody>
          <a:bodyPr/>
          <a:lstStyle/>
          <a:p>
            <a:r>
              <a:rPr lang="nl-BE" dirty="0">
                <a:solidFill>
                  <a:srgbClr val="0070C0"/>
                </a:solidFill>
              </a:rPr>
              <a:t>2023</a:t>
            </a:r>
          </a:p>
        </p:txBody>
      </p:sp>
      <p:pic>
        <p:nvPicPr>
          <p:cNvPr id="4" name="Picture 3">
            <a:extLst>
              <a:ext uri="{FF2B5EF4-FFF2-40B4-BE49-F238E27FC236}">
                <a16:creationId xmlns:a16="http://schemas.microsoft.com/office/drawing/2014/main" id="{A962E9ED-2B28-81ED-0EBC-B27EDBE2FBB0}"/>
              </a:ext>
            </a:extLst>
          </p:cNvPr>
          <p:cNvPicPr>
            <a:picLocks noChangeAspect="1"/>
          </p:cNvPicPr>
          <p:nvPr/>
        </p:nvPicPr>
        <p:blipFill>
          <a:blip r:embed="rId3"/>
          <a:stretch>
            <a:fillRect/>
          </a:stretch>
        </p:blipFill>
        <p:spPr>
          <a:xfrm>
            <a:off x="6115135" y="407489"/>
            <a:ext cx="5934064" cy="5949280"/>
          </a:xfrm>
          <a:prstGeom prst="rect">
            <a:avLst/>
          </a:prstGeom>
        </p:spPr>
      </p:pic>
    </p:spTree>
    <p:extLst>
      <p:ext uri="{BB962C8B-B14F-4D97-AF65-F5344CB8AC3E}">
        <p14:creationId xmlns:p14="http://schemas.microsoft.com/office/powerpoint/2010/main" val="3988119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CC401-19B9-A2ED-9106-670CF290AA10}"/>
              </a:ext>
            </a:extLst>
          </p:cNvPr>
          <p:cNvSpPr>
            <a:spLocks noGrp="1"/>
          </p:cNvSpPr>
          <p:nvPr>
            <p:ph type="title"/>
          </p:nvPr>
        </p:nvSpPr>
        <p:spPr/>
        <p:txBody>
          <a:bodyPr/>
          <a:lstStyle/>
          <a:p>
            <a:r>
              <a:rPr lang="en-BE" dirty="0"/>
              <a:t>2026</a:t>
            </a:r>
          </a:p>
        </p:txBody>
      </p:sp>
      <p:sp>
        <p:nvSpPr>
          <p:cNvPr id="3" name="Content Placeholder 2">
            <a:extLst>
              <a:ext uri="{FF2B5EF4-FFF2-40B4-BE49-F238E27FC236}">
                <a16:creationId xmlns:a16="http://schemas.microsoft.com/office/drawing/2014/main" id="{79F90B91-6556-8182-7D50-264F98B15A29}"/>
              </a:ext>
            </a:extLst>
          </p:cNvPr>
          <p:cNvSpPr>
            <a:spLocks noGrp="1"/>
          </p:cNvSpPr>
          <p:nvPr>
            <p:ph idx="1"/>
          </p:nvPr>
        </p:nvSpPr>
        <p:spPr/>
        <p:txBody>
          <a:bodyPr/>
          <a:lstStyle/>
          <a:p>
            <a:endParaRPr lang="en-BE" dirty="0"/>
          </a:p>
        </p:txBody>
      </p:sp>
      <p:pic>
        <p:nvPicPr>
          <p:cNvPr id="4" name="Picture 3" descr="60 seconds 3">
            <a:extLst>
              <a:ext uri="{FF2B5EF4-FFF2-40B4-BE49-F238E27FC236}">
                <a16:creationId xmlns:a16="http://schemas.microsoft.com/office/drawing/2014/main" id="{784E89BA-4A04-87BB-800F-5DFF6CA7A6B9}"/>
              </a:ext>
            </a:extLst>
          </p:cNvPr>
          <p:cNvPicPr>
            <a:picLocks noChangeAspect="1"/>
          </p:cNvPicPr>
          <p:nvPr/>
        </p:nvPicPr>
        <p:blipFill>
          <a:blip r:embed="rId2"/>
          <a:stretch>
            <a:fillRect/>
          </a:stretch>
        </p:blipFill>
        <p:spPr>
          <a:xfrm>
            <a:off x="2495600" y="12293"/>
            <a:ext cx="9649072" cy="6827327"/>
          </a:xfrm>
          <a:prstGeom prst="rect">
            <a:avLst/>
          </a:prstGeom>
        </p:spPr>
      </p:pic>
    </p:spTree>
    <p:extLst>
      <p:ext uri="{BB962C8B-B14F-4D97-AF65-F5344CB8AC3E}">
        <p14:creationId xmlns:p14="http://schemas.microsoft.com/office/powerpoint/2010/main" val="1944255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16291" y="1575438"/>
            <a:ext cx="10236293" cy="490970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429367" y="1865768"/>
            <a:ext cx="5473453" cy="78108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127448" y="1562962"/>
            <a:ext cx="10212894" cy="4890373"/>
          </a:xfrm>
          <a:custGeom>
            <a:avLst/>
            <a:gdLst/>
            <a:ahLst/>
            <a:cxnLst/>
            <a:rect l="l" t="t" r="r" b="b"/>
            <a:pathLst>
              <a:path w="8980170" h="5076190">
                <a:moveTo>
                  <a:pt x="0" y="133709"/>
                </a:moveTo>
                <a:lnTo>
                  <a:pt x="6813" y="91447"/>
                </a:lnTo>
                <a:lnTo>
                  <a:pt x="25786" y="54742"/>
                </a:lnTo>
                <a:lnTo>
                  <a:pt x="54718" y="25798"/>
                </a:lnTo>
                <a:lnTo>
                  <a:pt x="91406" y="6816"/>
                </a:lnTo>
                <a:lnTo>
                  <a:pt x="133650" y="0"/>
                </a:lnTo>
                <a:lnTo>
                  <a:pt x="8846465" y="0"/>
                </a:lnTo>
                <a:lnTo>
                  <a:pt x="8888710" y="6816"/>
                </a:lnTo>
                <a:lnTo>
                  <a:pt x="8925398" y="25798"/>
                </a:lnTo>
                <a:lnTo>
                  <a:pt x="8954329" y="54742"/>
                </a:lnTo>
                <a:lnTo>
                  <a:pt x="8973303" y="91447"/>
                </a:lnTo>
                <a:lnTo>
                  <a:pt x="8980116" y="133709"/>
                </a:lnTo>
                <a:lnTo>
                  <a:pt x="8980116" y="4942480"/>
                </a:lnTo>
                <a:lnTo>
                  <a:pt x="8973303" y="4984742"/>
                </a:lnTo>
                <a:lnTo>
                  <a:pt x="8954329" y="5021447"/>
                </a:lnTo>
                <a:lnTo>
                  <a:pt x="8925398" y="5050391"/>
                </a:lnTo>
                <a:lnTo>
                  <a:pt x="8888710" y="5069373"/>
                </a:lnTo>
                <a:lnTo>
                  <a:pt x="8846465" y="5076189"/>
                </a:lnTo>
                <a:lnTo>
                  <a:pt x="133650" y="5076189"/>
                </a:lnTo>
                <a:lnTo>
                  <a:pt x="91406" y="5069373"/>
                </a:lnTo>
                <a:lnTo>
                  <a:pt x="54718" y="5050391"/>
                </a:lnTo>
                <a:lnTo>
                  <a:pt x="25786" y="5021447"/>
                </a:lnTo>
                <a:lnTo>
                  <a:pt x="6813" y="4984742"/>
                </a:lnTo>
                <a:lnTo>
                  <a:pt x="0" y="4942480"/>
                </a:lnTo>
                <a:lnTo>
                  <a:pt x="0" y="133709"/>
                </a:lnTo>
                <a:close/>
              </a:path>
            </a:pathLst>
          </a:custGeom>
          <a:ln w="13427">
            <a:solidFill>
              <a:srgbClr val="FEC624"/>
            </a:solidFill>
          </a:ln>
        </p:spPr>
        <p:txBody>
          <a:bodyPr wrap="square" lIns="0" tIns="0" rIns="0" bIns="0" rtlCol="0"/>
          <a:lstStyle/>
          <a:p>
            <a:endParaRPr/>
          </a:p>
        </p:txBody>
      </p:sp>
      <p:sp>
        <p:nvSpPr>
          <p:cNvPr id="5" name="object 5"/>
          <p:cNvSpPr/>
          <p:nvPr/>
        </p:nvSpPr>
        <p:spPr>
          <a:xfrm>
            <a:off x="1109857" y="1216128"/>
            <a:ext cx="10246693" cy="53736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379141" y="1205072"/>
            <a:ext cx="3514933" cy="660696"/>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20040" y="1202205"/>
            <a:ext cx="10228098" cy="520734"/>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1119980" y="1202205"/>
            <a:ext cx="10228782" cy="521215"/>
          </a:xfrm>
          <a:custGeom>
            <a:avLst/>
            <a:gdLst/>
            <a:ahLst/>
            <a:cxnLst/>
            <a:rect l="l" t="t" r="r" b="b"/>
            <a:pathLst>
              <a:path w="8994140" h="541019">
                <a:moveTo>
                  <a:pt x="0" y="90093"/>
                </a:moveTo>
                <a:lnTo>
                  <a:pt x="7076" y="55024"/>
                </a:lnTo>
                <a:lnTo>
                  <a:pt x="26376" y="26387"/>
                </a:lnTo>
                <a:lnTo>
                  <a:pt x="55000" y="7079"/>
                </a:lnTo>
                <a:lnTo>
                  <a:pt x="90053" y="0"/>
                </a:lnTo>
                <a:lnTo>
                  <a:pt x="8903486" y="0"/>
                </a:lnTo>
                <a:lnTo>
                  <a:pt x="8938539" y="7079"/>
                </a:lnTo>
                <a:lnTo>
                  <a:pt x="8967163" y="26387"/>
                </a:lnTo>
                <a:lnTo>
                  <a:pt x="8986462" y="55024"/>
                </a:lnTo>
                <a:lnTo>
                  <a:pt x="8993539" y="90093"/>
                </a:lnTo>
                <a:lnTo>
                  <a:pt x="8993539" y="450426"/>
                </a:lnTo>
                <a:lnTo>
                  <a:pt x="8986462" y="485495"/>
                </a:lnTo>
                <a:lnTo>
                  <a:pt x="8967163" y="514132"/>
                </a:lnTo>
                <a:lnTo>
                  <a:pt x="8938539" y="533440"/>
                </a:lnTo>
                <a:lnTo>
                  <a:pt x="8903486" y="540520"/>
                </a:lnTo>
                <a:lnTo>
                  <a:pt x="90053" y="540520"/>
                </a:lnTo>
                <a:lnTo>
                  <a:pt x="55000" y="533440"/>
                </a:lnTo>
                <a:lnTo>
                  <a:pt x="26376" y="514132"/>
                </a:lnTo>
                <a:lnTo>
                  <a:pt x="7076" y="485495"/>
                </a:lnTo>
                <a:lnTo>
                  <a:pt x="0" y="450426"/>
                </a:lnTo>
                <a:lnTo>
                  <a:pt x="0" y="90093"/>
                </a:lnTo>
                <a:close/>
              </a:path>
            </a:pathLst>
          </a:custGeom>
          <a:ln w="10071">
            <a:solidFill>
              <a:srgbClr val="FEC624"/>
            </a:solidFill>
          </a:ln>
        </p:spPr>
        <p:txBody>
          <a:bodyPr wrap="square" lIns="0" tIns="0" rIns="0" bIns="0" rtlCol="0"/>
          <a:lstStyle/>
          <a:p>
            <a:endParaRPr/>
          </a:p>
        </p:txBody>
      </p:sp>
      <p:sp>
        <p:nvSpPr>
          <p:cNvPr id="9" name="object 9"/>
          <p:cNvSpPr txBox="1"/>
          <p:nvPr/>
        </p:nvSpPr>
        <p:spPr>
          <a:xfrm>
            <a:off x="3580594" y="1248248"/>
            <a:ext cx="5162055" cy="360507"/>
          </a:xfrm>
          <a:prstGeom prst="rect">
            <a:avLst/>
          </a:prstGeom>
        </p:spPr>
        <p:txBody>
          <a:bodyPr vert="horz" wrap="square" lIns="0" tIns="11516" rIns="0" bIns="0" rtlCol="0">
            <a:spAutoFit/>
          </a:bodyPr>
          <a:lstStyle/>
          <a:p>
            <a:pPr algn="ctr">
              <a:spcBef>
                <a:spcPts val="91"/>
              </a:spcBef>
            </a:pPr>
            <a:r>
              <a:rPr sz="2267" spc="-18" dirty="0">
                <a:solidFill>
                  <a:srgbClr val="161616"/>
                </a:solidFill>
                <a:latin typeface="Calibri"/>
                <a:cs typeface="Calibri"/>
              </a:rPr>
              <a:t>Value </a:t>
            </a:r>
            <a:r>
              <a:rPr sz="2267" dirty="0">
                <a:solidFill>
                  <a:srgbClr val="161616"/>
                </a:solidFill>
                <a:latin typeface="Calibri"/>
                <a:cs typeface="Calibri"/>
              </a:rPr>
              <a:t>Creation</a:t>
            </a:r>
            <a:r>
              <a:rPr sz="2267" spc="50" dirty="0">
                <a:solidFill>
                  <a:srgbClr val="161616"/>
                </a:solidFill>
                <a:latin typeface="Calibri"/>
                <a:cs typeface="Calibri"/>
              </a:rPr>
              <a:t> </a:t>
            </a:r>
            <a:r>
              <a:rPr sz="2267" spc="9" dirty="0">
                <a:solidFill>
                  <a:srgbClr val="161616"/>
                </a:solidFill>
                <a:latin typeface="Calibri"/>
                <a:cs typeface="Calibri"/>
              </a:rPr>
              <a:t>Shifts</a:t>
            </a:r>
            <a:endParaRPr sz="2267" dirty="0">
              <a:latin typeface="Calibri"/>
              <a:cs typeface="Calibri"/>
            </a:endParaRPr>
          </a:p>
        </p:txBody>
      </p:sp>
      <p:sp>
        <p:nvSpPr>
          <p:cNvPr id="10" name="object 10"/>
          <p:cNvSpPr/>
          <p:nvPr/>
        </p:nvSpPr>
        <p:spPr>
          <a:xfrm>
            <a:off x="4922455" y="2705258"/>
            <a:ext cx="423913" cy="598908"/>
          </a:xfrm>
          <a:custGeom>
            <a:avLst/>
            <a:gdLst/>
            <a:ahLst/>
            <a:cxnLst/>
            <a:rect l="l" t="t" r="r" b="b"/>
            <a:pathLst>
              <a:path w="372745" h="621664">
                <a:moveTo>
                  <a:pt x="0" y="0"/>
                </a:moveTo>
                <a:lnTo>
                  <a:pt x="0" y="621093"/>
                </a:lnTo>
                <a:lnTo>
                  <a:pt x="372493" y="310546"/>
                </a:lnTo>
                <a:lnTo>
                  <a:pt x="0" y="0"/>
                </a:lnTo>
                <a:close/>
              </a:path>
            </a:pathLst>
          </a:custGeom>
          <a:solidFill>
            <a:srgbClr val="800000"/>
          </a:solidFill>
        </p:spPr>
        <p:txBody>
          <a:bodyPr wrap="square" lIns="0" tIns="0" rIns="0" bIns="0" rtlCol="0"/>
          <a:lstStyle/>
          <a:p>
            <a:endParaRPr/>
          </a:p>
        </p:txBody>
      </p:sp>
      <p:sp>
        <p:nvSpPr>
          <p:cNvPr id="11" name="object 11"/>
          <p:cNvSpPr/>
          <p:nvPr/>
        </p:nvSpPr>
        <p:spPr>
          <a:xfrm>
            <a:off x="1509543" y="3487008"/>
            <a:ext cx="9388480" cy="776250"/>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7463485" y="3698984"/>
            <a:ext cx="2492200" cy="220917"/>
          </a:xfrm>
          <a:prstGeom prst="rect">
            <a:avLst/>
          </a:prstGeom>
        </p:spPr>
        <p:txBody>
          <a:bodyPr vert="horz" wrap="square" lIns="0" tIns="11516" rIns="0" bIns="0" rtlCol="0">
            <a:spAutoFit/>
          </a:bodyPr>
          <a:lstStyle/>
          <a:p>
            <a:pPr marL="11516">
              <a:spcBef>
                <a:spcPts val="91"/>
              </a:spcBef>
            </a:pPr>
            <a:r>
              <a:rPr sz="1360" spc="-18" dirty="0">
                <a:solidFill>
                  <a:srgbClr val="FFFFFF"/>
                </a:solidFill>
                <a:latin typeface="Arial"/>
                <a:cs typeface="Arial"/>
              </a:rPr>
              <a:t>Level </a:t>
            </a:r>
            <a:r>
              <a:rPr sz="1360" spc="-14" dirty="0">
                <a:solidFill>
                  <a:srgbClr val="FFFFFF"/>
                </a:solidFill>
                <a:latin typeface="Arial"/>
                <a:cs typeface="Arial"/>
              </a:rPr>
              <a:t>of User</a:t>
            </a:r>
            <a:r>
              <a:rPr sz="1360" spc="-18" dirty="0">
                <a:solidFill>
                  <a:srgbClr val="FFFFFF"/>
                </a:solidFill>
                <a:latin typeface="Arial"/>
                <a:cs typeface="Arial"/>
              </a:rPr>
              <a:t> Contribution</a:t>
            </a:r>
            <a:endParaRPr sz="1360">
              <a:latin typeface="Arial"/>
              <a:cs typeface="Arial"/>
            </a:endParaRPr>
          </a:p>
        </p:txBody>
      </p:sp>
      <p:sp>
        <p:nvSpPr>
          <p:cNvPr id="13" name="object 13"/>
          <p:cNvSpPr/>
          <p:nvPr/>
        </p:nvSpPr>
        <p:spPr>
          <a:xfrm>
            <a:off x="6744072" y="2678207"/>
            <a:ext cx="423913" cy="598908"/>
          </a:xfrm>
          <a:custGeom>
            <a:avLst/>
            <a:gdLst/>
            <a:ahLst/>
            <a:cxnLst/>
            <a:rect l="l" t="t" r="r" b="b"/>
            <a:pathLst>
              <a:path w="372745" h="621664">
                <a:moveTo>
                  <a:pt x="0" y="0"/>
                </a:moveTo>
                <a:lnTo>
                  <a:pt x="0" y="621093"/>
                </a:lnTo>
                <a:lnTo>
                  <a:pt x="372493" y="310546"/>
                </a:lnTo>
                <a:lnTo>
                  <a:pt x="0" y="0"/>
                </a:lnTo>
                <a:close/>
              </a:path>
            </a:pathLst>
          </a:custGeom>
          <a:solidFill>
            <a:srgbClr val="800000"/>
          </a:solidFill>
        </p:spPr>
        <p:txBody>
          <a:bodyPr wrap="square" lIns="0" tIns="0" rIns="0" bIns="0" rtlCol="0"/>
          <a:lstStyle/>
          <a:p>
            <a:endParaRPr/>
          </a:p>
        </p:txBody>
      </p:sp>
      <p:sp>
        <p:nvSpPr>
          <p:cNvPr id="14" name="object 14"/>
          <p:cNvSpPr/>
          <p:nvPr/>
        </p:nvSpPr>
        <p:spPr>
          <a:xfrm>
            <a:off x="7176120" y="2673671"/>
            <a:ext cx="1857590" cy="591889"/>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5404316" y="2705258"/>
            <a:ext cx="1376273" cy="599975"/>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3163601" y="2752346"/>
            <a:ext cx="1708263" cy="513214"/>
          </a:xfrm>
          <a:prstGeom prst="rect">
            <a:avLst/>
          </a:prstGeom>
          <a:blipFill>
            <a:blip r:embed="rId10" cstate="print"/>
            <a:stretch>
              <a:fillRect/>
            </a:stretch>
          </a:blipFill>
        </p:spPr>
        <p:txBody>
          <a:bodyPr wrap="square" lIns="0" tIns="0" rIns="0" bIns="0" rtlCol="0"/>
          <a:lstStyle/>
          <a:p>
            <a:endParaRPr/>
          </a:p>
        </p:txBody>
      </p:sp>
      <p:sp>
        <p:nvSpPr>
          <p:cNvPr id="17" name="object 17"/>
          <p:cNvSpPr txBox="1">
            <a:spLocks noGrp="1"/>
          </p:cNvSpPr>
          <p:nvPr>
            <p:ph type="title"/>
          </p:nvPr>
        </p:nvSpPr>
        <p:spPr>
          <a:xfrm>
            <a:off x="3296930" y="500854"/>
            <a:ext cx="5564136" cy="539209"/>
          </a:xfrm>
          <a:prstGeom prst="rect">
            <a:avLst/>
          </a:prstGeom>
        </p:spPr>
        <p:txBody>
          <a:bodyPr vert="horz" wrap="square" lIns="0" tIns="11516" rIns="0" bIns="0" numCol="1" rtlCol="0" anchor="b" anchorCtr="0" compatLnSpc="1">
            <a:prstTxWarp prst="textNoShape">
              <a:avLst/>
            </a:prstTxWarp>
            <a:spAutoFit/>
          </a:bodyPr>
          <a:lstStyle/>
          <a:p>
            <a:pPr marL="11516">
              <a:spcBef>
                <a:spcPts val="91"/>
              </a:spcBef>
            </a:pPr>
            <a:r>
              <a:rPr sz="3809" spc="-54" dirty="0">
                <a:solidFill>
                  <a:srgbClr val="0070C0"/>
                </a:solidFill>
                <a:latin typeface="Verdana"/>
                <a:cs typeface="Verdana"/>
              </a:rPr>
              <a:t>Trend: </a:t>
            </a:r>
            <a:r>
              <a:rPr sz="3809" spc="9" dirty="0">
                <a:solidFill>
                  <a:srgbClr val="0070C0"/>
                </a:solidFill>
                <a:latin typeface="Verdana"/>
                <a:cs typeface="Verdana"/>
              </a:rPr>
              <a:t>Need </a:t>
            </a:r>
            <a:r>
              <a:rPr sz="3809" spc="5" dirty="0">
                <a:solidFill>
                  <a:srgbClr val="0070C0"/>
                </a:solidFill>
                <a:latin typeface="Verdana"/>
                <a:cs typeface="Verdana"/>
              </a:rPr>
              <a:t>for</a:t>
            </a:r>
            <a:r>
              <a:rPr sz="3809" spc="73" dirty="0">
                <a:solidFill>
                  <a:srgbClr val="0070C0"/>
                </a:solidFill>
                <a:latin typeface="Verdana"/>
                <a:cs typeface="Verdana"/>
              </a:rPr>
              <a:t> </a:t>
            </a:r>
            <a:r>
              <a:rPr sz="3809" spc="9" dirty="0">
                <a:solidFill>
                  <a:srgbClr val="0070C0"/>
                </a:solidFill>
                <a:latin typeface="Verdana"/>
                <a:cs typeface="Verdana"/>
              </a:rPr>
              <a:t>Speed</a:t>
            </a:r>
            <a:endParaRPr sz="3809" dirty="0">
              <a:solidFill>
                <a:srgbClr val="0070C0"/>
              </a:solidFill>
              <a:latin typeface="Verdana"/>
              <a:cs typeface="Verdana"/>
            </a:endParaRPr>
          </a:p>
        </p:txBody>
      </p:sp>
      <p:sp>
        <p:nvSpPr>
          <p:cNvPr id="18" name="object 18"/>
          <p:cNvSpPr/>
          <p:nvPr/>
        </p:nvSpPr>
        <p:spPr>
          <a:xfrm>
            <a:off x="1100412" y="4201172"/>
            <a:ext cx="10291756" cy="1823520"/>
          </a:xfrm>
          <a:prstGeom prst="rect">
            <a:avLst/>
          </a:prstGeom>
          <a:blipFill>
            <a:blip r:embed="rId11" cstate="print"/>
            <a:stretch>
              <a:fillRect/>
            </a:stretch>
          </a:blipFill>
        </p:spPr>
        <p:txBody>
          <a:bodyPr wrap="square" lIns="0" tIns="0" rIns="0" bIns="0" rtlCol="0"/>
          <a:lstStyle/>
          <a:p>
            <a:endParaRPr/>
          </a:p>
        </p:txBody>
      </p:sp>
      <p:sp>
        <p:nvSpPr>
          <p:cNvPr id="19" name="object 19"/>
          <p:cNvSpPr/>
          <p:nvPr/>
        </p:nvSpPr>
        <p:spPr>
          <a:xfrm>
            <a:off x="1138247" y="4228849"/>
            <a:ext cx="10157267" cy="534429"/>
          </a:xfrm>
          <a:prstGeom prst="rect">
            <a:avLst/>
          </a:prstGeom>
          <a:blipFill>
            <a:blip r:embed="rId12" cstate="print"/>
            <a:stretch>
              <a:fillRect/>
            </a:stretch>
          </a:blipFill>
        </p:spPr>
        <p:txBody>
          <a:bodyPr wrap="square" lIns="0" tIns="0" rIns="0" bIns="0" rtlCol="0"/>
          <a:lstStyle/>
          <a:p>
            <a:endParaRPr/>
          </a:p>
        </p:txBody>
      </p:sp>
      <p:sp>
        <p:nvSpPr>
          <p:cNvPr id="20" name="object 20"/>
          <p:cNvSpPr/>
          <p:nvPr/>
        </p:nvSpPr>
        <p:spPr>
          <a:xfrm>
            <a:off x="1138868" y="4718065"/>
            <a:ext cx="10156565" cy="531493"/>
          </a:xfrm>
          <a:prstGeom prst="rect">
            <a:avLst/>
          </a:prstGeom>
          <a:blipFill>
            <a:blip r:embed="rId13" cstate="print"/>
            <a:stretch>
              <a:fillRect/>
            </a:stretch>
          </a:blipFill>
        </p:spPr>
        <p:txBody>
          <a:bodyPr wrap="square" lIns="0" tIns="0" rIns="0" bIns="0" rtlCol="0"/>
          <a:lstStyle/>
          <a:p>
            <a:endParaRPr/>
          </a:p>
        </p:txBody>
      </p:sp>
      <p:sp>
        <p:nvSpPr>
          <p:cNvPr id="21" name="object 21"/>
          <p:cNvSpPr/>
          <p:nvPr/>
        </p:nvSpPr>
        <p:spPr>
          <a:xfrm>
            <a:off x="1138868" y="5204516"/>
            <a:ext cx="10156565" cy="666569"/>
          </a:xfrm>
          <a:prstGeom prst="rect">
            <a:avLst/>
          </a:prstGeom>
          <a:blipFill>
            <a:blip r:embed="rId14" cstate="print"/>
            <a:stretch>
              <a:fillRect/>
            </a:stretch>
          </a:blipFill>
        </p:spPr>
        <p:txBody>
          <a:bodyPr wrap="square" lIns="0" tIns="0" rIns="0" bIns="0" rtlCol="0"/>
          <a:lstStyle/>
          <a:p>
            <a:endParaRPr/>
          </a:p>
        </p:txBody>
      </p:sp>
      <p:graphicFrame>
        <p:nvGraphicFramePr>
          <p:cNvPr id="22" name="object 22"/>
          <p:cNvGraphicFramePr>
            <a:graphicFrameLocks noGrp="1"/>
          </p:cNvGraphicFramePr>
          <p:nvPr/>
        </p:nvGraphicFramePr>
        <p:xfrm>
          <a:off x="1139753" y="4224966"/>
          <a:ext cx="10139955" cy="1694811"/>
        </p:xfrm>
        <a:graphic>
          <a:graphicData uri="http://schemas.openxmlformats.org/drawingml/2006/table">
            <a:tbl>
              <a:tblPr firstRow="1" bandRow="1">
                <a:tableStyleId>{2D5ABB26-0587-4C30-8999-92F81FD0307C}</a:tableStyleId>
              </a:tblPr>
              <a:tblGrid>
                <a:gridCol w="2019904">
                  <a:extLst>
                    <a:ext uri="{9D8B030D-6E8A-4147-A177-3AD203B41FA5}">
                      <a16:colId xmlns:a16="http://schemas.microsoft.com/office/drawing/2014/main" val="20000"/>
                    </a:ext>
                  </a:extLst>
                </a:gridCol>
                <a:gridCol w="1829972">
                  <a:extLst>
                    <a:ext uri="{9D8B030D-6E8A-4147-A177-3AD203B41FA5}">
                      <a16:colId xmlns:a16="http://schemas.microsoft.com/office/drawing/2014/main" val="20001"/>
                    </a:ext>
                  </a:extLst>
                </a:gridCol>
                <a:gridCol w="2144115">
                  <a:extLst>
                    <a:ext uri="{9D8B030D-6E8A-4147-A177-3AD203B41FA5}">
                      <a16:colId xmlns:a16="http://schemas.microsoft.com/office/drawing/2014/main" val="20002"/>
                    </a:ext>
                  </a:extLst>
                </a:gridCol>
                <a:gridCol w="2115952">
                  <a:extLst>
                    <a:ext uri="{9D8B030D-6E8A-4147-A177-3AD203B41FA5}">
                      <a16:colId xmlns:a16="http://schemas.microsoft.com/office/drawing/2014/main" val="20003"/>
                    </a:ext>
                  </a:extLst>
                </a:gridCol>
                <a:gridCol w="2030012">
                  <a:extLst>
                    <a:ext uri="{9D8B030D-6E8A-4147-A177-3AD203B41FA5}">
                      <a16:colId xmlns:a16="http://schemas.microsoft.com/office/drawing/2014/main" val="20004"/>
                    </a:ext>
                  </a:extLst>
                </a:gridCol>
              </a:tblGrid>
              <a:tr h="523968">
                <a:tc>
                  <a:txBody>
                    <a:bodyPr/>
                    <a:lstStyle/>
                    <a:p>
                      <a:pPr algn="ctr">
                        <a:lnSpc>
                          <a:spcPct val="100000"/>
                        </a:lnSpc>
                        <a:spcBef>
                          <a:spcPts val="980"/>
                        </a:spcBef>
                      </a:pPr>
                      <a:r>
                        <a:rPr sz="1800" b="1" dirty="0">
                          <a:solidFill>
                            <a:srgbClr val="254061"/>
                          </a:solidFill>
                          <a:latin typeface="Verdana"/>
                          <a:cs typeface="Verdana"/>
                        </a:rPr>
                        <a:t>Founded</a:t>
                      </a:r>
                      <a:endParaRPr sz="1800">
                        <a:latin typeface="Verdana"/>
                        <a:cs typeface="Verdana"/>
                      </a:endParaRPr>
                    </a:p>
                  </a:txBody>
                  <a:tcPr marL="0" marR="0" marT="112860" marB="0">
                    <a:lnL w="19050">
                      <a:solidFill>
                        <a:srgbClr val="FFFFFF"/>
                      </a:solidFill>
                      <a:prstDash val="solid"/>
                    </a:lnL>
                    <a:lnR w="19050">
                      <a:solidFill>
                        <a:srgbClr val="FFFFFF"/>
                      </a:solidFill>
                      <a:prstDash val="solid"/>
                    </a:lnR>
                    <a:lnB w="19050">
                      <a:solidFill>
                        <a:srgbClr val="FFFFFF"/>
                      </a:solidFill>
                      <a:prstDash val="solid"/>
                    </a:lnB>
                  </a:tcPr>
                </a:tc>
                <a:tc>
                  <a:txBody>
                    <a:bodyPr/>
                    <a:lstStyle/>
                    <a:p>
                      <a:pPr algn="ctr">
                        <a:lnSpc>
                          <a:spcPct val="100000"/>
                        </a:lnSpc>
                        <a:spcBef>
                          <a:spcPts val="980"/>
                        </a:spcBef>
                      </a:pPr>
                      <a:r>
                        <a:rPr sz="1800" b="1" spc="-5" dirty="0">
                          <a:solidFill>
                            <a:srgbClr val="254061"/>
                          </a:solidFill>
                          <a:latin typeface="Verdana"/>
                          <a:cs typeface="Verdana"/>
                        </a:rPr>
                        <a:t>1984</a:t>
                      </a:r>
                      <a:endParaRPr sz="1800">
                        <a:latin typeface="Verdana"/>
                        <a:cs typeface="Verdana"/>
                      </a:endParaRPr>
                    </a:p>
                  </a:txBody>
                  <a:tcPr marL="0" marR="0" marT="112860" marB="0">
                    <a:lnL w="19050">
                      <a:solidFill>
                        <a:srgbClr val="FFFFFF"/>
                      </a:solidFill>
                      <a:prstDash val="solid"/>
                    </a:lnL>
                    <a:lnR w="19050">
                      <a:solidFill>
                        <a:srgbClr val="FFFFFF"/>
                      </a:solidFill>
                      <a:prstDash val="solid"/>
                    </a:lnR>
                    <a:lnB w="19050">
                      <a:solidFill>
                        <a:srgbClr val="FFFFFF"/>
                      </a:solidFill>
                      <a:prstDash val="solid"/>
                    </a:lnB>
                  </a:tcPr>
                </a:tc>
                <a:tc>
                  <a:txBody>
                    <a:bodyPr/>
                    <a:lstStyle/>
                    <a:p>
                      <a:pPr algn="ctr">
                        <a:lnSpc>
                          <a:spcPct val="100000"/>
                        </a:lnSpc>
                        <a:spcBef>
                          <a:spcPts val="980"/>
                        </a:spcBef>
                      </a:pPr>
                      <a:r>
                        <a:rPr sz="1800" b="1" spc="-5" dirty="0">
                          <a:solidFill>
                            <a:srgbClr val="254061"/>
                          </a:solidFill>
                          <a:latin typeface="Verdana"/>
                          <a:cs typeface="Verdana"/>
                        </a:rPr>
                        <a:t>1995</a:t>
                      </a:r>
                      <a:endParaRPr sz="1800">
                        <a:latin typeface="Verdana"/>
                        <a:cs typeface="Verdana"/>
                      </a:endParaRPr>
                    </a:p>
                  </a:txBody>
                  <a:tcPr marL="0" marR="0" marT="112860" marB="0">
                    <a:lnL w="19050">
                      <a:solidFill>
                        <a:srgbClr val="FFFFFF"/>
                      </a:solidFill>
                      <a:prstDash val="solid"/>
                    </a:lnL>
                    <a:lnR w="19050">
                      <a:solidFill>
                        <a:srgbClr val="FFFFFF"/>
                      </a:solidFill>
                      <a:prstDash val="solid"/>
                    </a:lnR>
                    <a:lnB w="19050">
                      <a:solidFill>
                        <a:srgbClr val="FFFFFF"/>
                      </a:solidFill>
                      <a:prstDash val="solid"/>
                    </a:lnB>
                  </a:tcPr>
                </a:tc>
                <a:tc>
                  <a:txBody>
                    <a:bodyPr/>
                    <a:lstStyle/>
                    <a:p>
                      <a:pPr algn="ctr">
                        <a:lnSpc>
                          <a:spcPct val="100000"/>
                        </a:lnSpc>
                        <a:spcBef>
                          <a:spcPts val="980"/>
                        </a:spcBef>
                      </a:pPr>
                      <a:r>
                        <a:rPr sz="1800" b="1" spc="-5" dirty="0">
                          <a:solidFill>
                            <a:srgbClr val="254061"/>
                          </a:solidFill>
                          <a:latin typeface="Verdana"/>
                          <a:cs typeface="Verdana"/>
                        </a:rPr>
                        <a:t>2004</a:t>
                      </a:r>
                      <a:endParaRPr sz="1800">
                        <a:latin typeface="Verdana"/>
                        <a:cs typeface="Verdana"/>
                      </a:endParaRPr>
                    </a:p>
                  </a:txBody>
                  <a:tcPr marL="0" marR="0" marT="112860" marB="0">
                    <a:lnL w="19050">
                      <a:solidFill>
                        <a:srgbClr val="FFFFFF"/>
                      </a:solidFill>
                      <a:prstDash val="solid"/>
                    </a:lnL>
                    <a:lnR w="19050">
                      <a:solidFill>
                        <a:srgbClr val="FFFFFF"/>
                      </a:solidFill>
                      <a:prstDash val="solid"/>
                    </a:lnR>
                    <a:lnB w="19050">
                      <a:solidFill>
                        <a:srgbClr val="FFFFFF"/>
                      </a:solidFill>
                      <a:prstDash val="solid"/>
                    </a:lnB>
                  </a:tcPr>
                </a:tc>
                <a:tc>
                  <a:txBody>
                    <a:bodyPr/>
                    <a:lstStyle/>
                    <a:p>
                      <a:pPr algn="ctr">
                        <a:lnSpc>
                          <a:spcPct val="100000"/>
                        </a:lnSpc>
                        <a:spcBef>
                          <a:spcPts val="980"/>
                        </a:spcBef>
                      </a:pPr>
                      <a:r>
                        <a:rPr sz="1800" b="1" spc="-5" dirty="0">
                          <a:solidFill>
                            <a:srgbClr val="254061"/>
                          </a:solidFill>
                          <a:latin typeface="Verdana"/>
                          <a:cs typeface="Verdana"/>
                        </a:rPr>
                        <a:t>2009</a:t>
                      </a:r>
                      <a:endParaRPr sz="1800">
                        <a:latin typeface="Verdana"/>
                        <a:cs typeface="Verdana"/>
                      </a:endParaRPr>
                    </a:p>
                  </a:txBody>
                  <a:tcPr marL="0" marR="0" marT="112860" marB="0">
                    <a:lnL w="19050">
                      <a:solidFill>
                        <a:srgbClr val="FFFFFF"/>
                      </a:solidFill>
                      <a:prstDash val="solid"/>
                    </a:lnL>
                    <a:lnR w="19050">
                      <a:solidFill>
                        <a:srgbClr val="FFFFFF"/>
                      </a:solidFill>
                      <a:prstDash val="solid"/>
                    </a:lnR>
                    <a:lnB w="19050">
                      <a:solidFill>
                        <a:srgbClr val="FFFFFF"/>
                      </a:solidFill>
                      <a:prstDash val="solid"/>
                    </a:lnB>
                  </a:tcPr>
                </a:tc>
                <a:extLst>
                  <a:ext uri="{0D108BD9-81ED-4DB2-BD59-A6C34878D82A}">
                    <a16:rowId xmlns:a16="http://schemas.microsoft.com/office/drawing/2014/main" val="10000"/>
                  </a:ext>
                </a:extLst>
              </a:tr>
              <a:tr h="517499">
                <a:tc>
                  <a:txBody>
                    <a:bodyPr/>
                    <a:lstStyle/>
                    <a:p>
                      <a:pPr algn="ctr">
                        <a:lnSpc>
                          <a:spcPct val="100000"/>
                        </a:lnSpc>
                        <a:spcBef>
                          <a:spcPts val="919"/>
                        </a:spcBef>
                      </a:pPr>
                      <a:r>
                        <a:rPr sz="1800" b="1" spc="-5" dirty="0">
                          <a:latin typeface="Verdana"/>
                          <a:cs typeface="Verdana"/>
                        </a:rPr>
                        <a:t>1M</a:t>
                      </a:r>
                      <a:r>
                        <a:rPr sz="1800" b="1" spc="-15" dirty="0">
                          <a:latin typeface="Verdana"/>
                          <a:cs typeface="Verdana"/>
                        </a:rPr>
                        <a:t> </a:t>
                      </a:r>
                      <a:r>
                        <a:rPr sz="1800" b="1" dirty="0">
                          <a:latin typeface="Verdana"/>
                          <a:cs typeface="Verdana"/>
                        </a:rPr>
                        <a:t>users</a:t>
                      </a:r>
                      <a:endParaRPr sz="1800">
                        <a:latin typeface="Verdana"/>
                        <a:cs typeface="Verdana"/>
                      </a:endParaRPr>
                    </a:p>
                  </a:txBody>
                  <a:tcPr marL="0" marR="0" marT="10595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994"/>
                        </a:spcBef>
                      </a:pPr>
                      <a:r>
                        <a:rPr sz="1700" b="1" spc="-5" dirty="0">
                          <a:latin typeface="Verdana"/>
                          <a:cs typeface="Verdana"/>
                        </a:rPr>
                        <a:t>~6</a:t>
                      </a:r>
                      <a:r>
                        <a:rPr sz="1700" b="1" spc="-40" dirty="0">
                          <a:latin typeface="Verdana"/>
                          <a:cs typeface="Verdana"/>
                        </a:rPr>
                        <a:t> </a:t>
                      </a:r>
                      <a:r>
                        <a:rPr sz="1700" b="1" dirty="0">
                          <a:latin typeface="Verdana"/>
                          <a:cs typeface="Verdana"/>
                        </a:rPr>
                        <a:t>years</a:t>
                      </a:r>
                      <a:endParaRPr sz="1700">
                        <a:latin typeface="Verdana"/>
                        <a:cs typeface="Verdana"/>
                      </a:endParaRPr>
                    </a:p>
                  </a:txBody>
                  <a:tcPr marL="0" marR="0" marT="114587"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marL="635" algn="ctr">
                        <a:lnSpc>
                          <a:spcPct val="100000"/>
                        </a:lnSpc>
                        <a:spcBef>
                          <a:spcPts val="994"/>
                        </a:spcBef>
                      </a:pPr>
                      <a:r>
                        <a:rPr sz="1700" b="1" spc="-5" dirty="0">
                          <a:latin typeface="Verdana"/>
                          <a:cs typeface="Verdana"/>
                        </a:rPr>
                        <a:t>30</a:t>
                      </a:r>
                      <a:r>
                        <a:rPr sz="1700" b="1" spc="-35" dirty="0">
                          <a:latin typeface="Verdana"/>
                          <a:cs typeface="Verdana"/>
                        </a:rPr>
                        <a:t> </a:t>
                      </a:r>
                      <a:r>
                        <a:rPr sz="1700" b="1" dirty="0">
                          <a:latin typeface="Verdana"/>
                          <a:cs typeface="Verdana"/>
                        </a:rPr>
                        <a:t>months</a:t>
                      </a:r>
                      <a:endParaRPr sz="1700">
                        <a:latin typeface="Verdana"/>
                        <a:cs typeface="Verdana"/>
                      </a:endParaRPr>
                    </a:p>
                  </a:txBody>
                  <a:tcPr marL="0" marR="0" marT="114587"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marL="635" algn="ctr">
                        <a:lnSpc>
                          <a:spcPct val="100000"/>
                        </a:lnSpc>
                        <a:spcBef>
                          <a:spcPts val="994"/>
                        </a:spcBef>
                      </a:pPr>
                      <a:r>
                        <a:rPr sz="1700" b="1" spc="-5" dirty="0">
                          <a:latin typeface="Verdana"/>
                          <a:cs typeface="Verdana"/>
                        </a:rPr>
                        <a:t>10</a:t>
                      </a:r>
                      <a:r>
                        <a:rPr sz="1700" b="1" spc="-40" dirty="0">
                          <a:latin typeface="Verdana"/>
                          <a:cs typeface="Verdana"/>
                        </a:rPr>
                        <a:t> </a:t>
                      </a:r>
                      <a:r>
                        <a:rPr sz="1700" b="1" dirty="0">
                          <a:latin typeface="Verdana"/>
                          <a:cs typeface="Verdana"/>
                        </a:rPr>
                        <a:t>months</a:t>
                      </a:r>
                      <a:endParaRPr sz="1700">
                        <a:latin typeface="Verdana"/>
                        <a:cs typeface="Verdana"/>
                      </a:endParaRPr>
                    </a:p>
                  </a:txBody>
                  <a:tcPr marL="0" marR="0" marT="114587"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994"/>
                        </a:spcBef>
                      </a:pPr>
                      <a:r>
                        <a:rPr sz="1700" b="1" dirty="0">
                          <a:latin typeface="Verdana"/>
                          <a:cs typeface="Verdana"/>
                        </a:rPr>
                        <a:t>?</a:t>
                      </a:r>
                      <a:endParaRPr sz="1700">
                        <a:latin typeface="Verdana"/>
                        <a:cs typeface="Verdana"/>
                      </a:endParaRPr>
                    </a:p>
                  </a:txBody>
                  <a:tcPr marL="0" marR="0" marT="114587"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1"/>
                  </a:ext>
                </a:extLst>
              </a:tr>
              <a:tr h="653344">
                <a:tc>
                  <a:txBody>
                    <a:bodyPr/>
                    <a:lstStyle/>
                    <a:p>
                      <a:pPr algn="ctr">
                        <a:lnSpc>
                          <a:spcPct val="100000"/>
                        </a:lnSpc>
                        <a:spcBef>
                          <a:spcPts val="1490"/>
                        </a:spcBef>
                      </a:pPr>
                      <a:r>
                        <a:rPr sz="1800" b="1" spc="-5" dirty="0">
                          <a:latin typeface="Verdana"/>
                          <a:cs typeface="Verdana"/>
                        </a:rPr>
                        <a:t>50M</a:t>
                      </a:r>
                      <a:r>
                        <a:rPr sz="1800" b="1" spc="-20" dirty="0">
                          <a:latin typeface="Verdana"/>
                          <a:cs typeface="Verdana"/>
                        </a:rPr>
                        <a:t> </a:t>
                      </a:r>
                      <a:r>
                        <a:rPr sz="1800" b="1" dirty="0">
                          <a:latin typeface="Verdana"/>
                          <a:cs typeface="Verdana"/>
                        </a:rPr>
                        <a:t>users</a:t>
                      </a:r>
                      <a:endParaRPr sz="1800">
                        <a:latin typeface="Verdana"/>
                        <a:cs typeface="Verdana"/>
                      </a:endParaRPr>
                    </a:p>
                  </a:txBody>
                  <a:tcPr marL="0" marR="0" marT="171594"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1545"/>
                        </a:spcBef>
                      </a:pPr>
                      <a:r>
                        <a:rPr sz="1700" b="1" spc="-5" dirty="0">
                          <a:latin typeface="Verdana"/>
                          <a:cs typeface="Verdana"/>
                        </a:rPr>
                        <a:t>N/A</a:t>
                      </a:r>
                      <a:endParaRPr sz="1700">
                        <a:latin typeface="Verdana"/>
                        <a:cs typeface="Verdana"/>
                      </a:endParaRPr>
                    </a:p>
                  </a:txBody>
                  <a:tcPr marL="0" marR="0" marT="17792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1545"/>
                        </a:spcBef>
                      </a:pPr>
                      <a:r>
                        <a:rPr sz="1700" b="1" spc="-5" dirty="0">
                          <a:latin typeface="Verdana"/>
                          <a:cs typeface="Verdana"/>
                        </a:rPr>
                        <a:t>~80</a:t>
                      </a:r>
                      <a:r>
                        <a:rPr sz="1700" b="1" spc="-45" dirty="0">
                          <a:latin typeface="Verdana"/>
                          <a:cs typeface="Verdana"/>
                        </a:rPr>
                        <a:t> </a:t>
                      </a:r>
                      <a:r>
                        <a:rPr sz="1700" b="1" dirty="0">
                          <a:latin typeface="Verdana"/>
                          <a:cs typeface="Verdana"/>
                        </a:rPr>
                        <a:t>months</a:t>
                      </a:r>
                      <a:endParaRPr sz="1700">
                        <a:latin typeface="Verdana"/>
                        <a:cs typeface="Verdana"/>
                      </a:endParaRPr>
                    </a:p>
                  </a:txBody>
                  <a:tcPr marL="0" marR="0" marT="17792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1545"/>
                        </a:spcBef>
                      </a:pPr>
                      <a:r>
                        <a:rPr sz="1700" b="1" spc="-5" dirty="0">
                          <a:latin typeface="Verdana"/>
                          <a:cs typeface="Verdana"/>
                        </a:rPr>
                        <a:t>~44</a:t>
                      </a:r>
                      <a:r>
                        <a:rPr sz="1700" b="1" spc="-50" dirty="0">
                          <a:latin typeface="Verdana"/>
                          <a:cs typeface="Verdana"/>
                        </a:rPr>
                        <a:t> </a:t>
                      </a:r>
                      <a:r>
                        <a:rPr sz="1700" b="1" dirty="0">
                          <a:latin typeface="Verdana"/>
                          <a:cs typeface="Verdana"/>
                        </a:rPr>
                        <a:t>months</a:t>
                      </a:r>
                      <a:endParaRPr sz="1700">
                        <a:latin typeface="Verdana"/>
                        <a:cs typeface="Verdana"/>
                      </a:endParaRPr>
                    </a:p>
                  </a:txBody>
                  <a:tcPr marL="0" marR="0" marT="17792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tc>
                  <a:txBody>
                    <a:bodyPr/>
                    <a:lstStyle/>
                    <a:p>
                      <a:pPr algn="ctr">
                        <a:lnSpc>
                          <a:spcPct val="100000"/>
                        </a:lnSpc>
                        <a:spcBef>
                          <a:spcPts val="1545"/>
                        </a:spcBef>
                      </a:pPr>
                      <a:r>
                        <a:rPr sz="1700" b="1" spc="-5" dirty="0">
                          <a:latin typeface="Verdana"/>
                          <a:cs typeface="Verdana"/>
                        </a:rPr>
                        <a:t>~ 1</a:t>
                      </a:r>
                      <a:r>
                        <a:rPr sz="1700" b="1" spc="-50" dirty="0">
                          <a:latin typeface="Verdana"/>
                          <a:cs typeface="Verdana"/>
                        </a:rPr>
                        <a:t> </a:t>
                      </a:r>
                      <a:r>
                        <a:rPr sz="1700" b="1" dirty="0">
                          <a:latin typeface="Verdana"/>
                          <a:cs typeface="Verdana"/>
                        </a:rPr>
                        <a:t>month</a:t>
                      </a:r>
                      <a:endParaRPr sz="1700">
                        <a:latin typeface="Verdana"/>
                        <a:cs typeface="Verdana"/>
                      </a:endParaRPr>
                    </a:p>
                  </a:txBody>
                  <a:tcPr marL="0" marR="0" marT="177928"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2"/>
                  </a:ext>
                </a:extLst>
              </a:tr>
            </a:tbl>
          </a:graphicData>
        </a:graphic>
      </p:graphicFrame>
      <p:sp>
        <p:nvSpPr>
          <p:cNvPr id="23" name="object 23"/>
          <p:cNvSpPr/>
          <p:nvPr/>
        </p:nvSpPr>
        <p:spPr>
          <a:xfrm>
            <a:off x="9120336" y="2671457"/>
            <a:ext cx="423913" cy="598908"/>
          </a:xfrm>
          <a:custGeom>
            <a:avLst/>
            <a:gdLst/>
            <a:ahLst/>
            <a:cxnLst/>
            <a:rect l="l" t="t" r="r" b="b"/>
            <a:pathLst>
              <a:path w="372745" h="621664">
                <a:moveTo>
                  <a:pt x="0" y="0"/>
                </a:moveTo>
                <a:lnTo>
                  <a:pt x="0" y="621094"/>
                </a:lnTo>
                <a:lnTo>
                  <a:pt x="372493" y="310546"/>
                </a:lnTo>
                <a:lnTo>
                  <a:pt x="0" y="0"/>
                </a:lnTo>
                <a:close/>
              </a:path>
            </a:pathLst>
          </a:custGeom>
          <a:solidFill>
            <a:srgbClr val="800000"/>
          </a:solidFill>
        </p:spPr>
        <p:txBody>
          <a:bodyPr wrap="square" lIns="0" tIns="0" rIns="0" bIns="0" rtlCol="0"/>
          <a:lstStyle/>
          <a:p>
            <a:endParaRPr/>
          </a:p>
        </p:txBody>
      </p:sp>
      <p:sp>
        <p:nvSpPr>
          <p:cNvPr id="24" name="object 24"/>
          <p:cNvSpPr/>
          <p:nvPr/>
        </p:nvSpPr>
        <p:spPr>
          <a:xfrm>
            <a:off x="9696400" y="2539781"/>
            <a:ext cx="1129737" cy="903550"/>
          </a:xfrm>
          <a:prstGeom prst="rect">
            <a:avLst/>
          </a:prstGeom>
          <a:blipFill>
            <a:blip r:embed="rId1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545470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5969-7990-44FE-B9CF-3420E2A216C6}"/>
              </a:ext>
            </a:extLst>
          </p:cNvPr>
          <p:cNvSpPr>
            <a:spLocks noGrp="1"/>
          </p:cNvSpPr>
          <p:nvPr>
            <p:ph type="title"/>
          </p:nvPr>
        </p:nvSpPr>
        <p:spPr/>
        <p:txBody>
          <a:bodyPr/>
          <a:lstStyle/>
          <a:p>
            <a:r>
              <a:rPr lang="nl-BE" dirty="0">
                <a:solidFill>
                  <a:srgbClr val="0070C0"/>
                </a:solidFill>
              </a:rPr>
              <a:t>Road </a:t>
            </a:r>
            <a:r>
              <a:rPr lang="nl-BE" dirty="0" err="1">
                <a:solidFill>
                  <a:srgbClr val="0070C0"/>
                </a:solidFill>
              </a:rPr>
              <a:t>to</a:t>
            </a:r>
            <a:r>
              <a:rPr lang="nl-BE" dirty="0">
                <a:solidFill>
                  <a:srgbClr val="0070C0"/>
                </a:solidFill>
              </a:rPr>
              <a:t> 50 </a:t>
            </a:r>
            <a:r>
              <a:rPr lang="nl-BE" dirty="0" err="1">
                <a:solidFill>
                  <a:srgbClr val="0070C0"/>
                </a:solidFill>
              </a:rPr>
              <a:t>Million</a:t>
            </a:r>
            <a:endParaRPr lang="nl-BE" dirty="0">
              <a:solidFill>
                <a:srgbClr val="0070C0"/>
              </a:solidFill>
            </a:endParaRPr>
          </a:p>
        </p:txBody>
      </p:sp>
      <p:pic>
        <p:nvPicPr>
          <p:cNvPr id="5" name="Content Placeholder 4">
            <a:extLst>
              <a:ext uri="{FF2B5EF4-FFF2-40B4-BE49-F238E27FC236}">
                <a16:creationId xmlns:a16="http://schemas.microsoft.com/office/drawing/2014/main" id="{DB409A75-E72D-4D74-B7CE-85AE336D77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5840" y="-243408"/>
            <a:ext cx="5400600" cy="7414470"/>
          </a:xfrm>
        </p:spPr>
      </p:pic>
    </p:spTree>
    <p:extLst>
      <p:ext uri="{BB962C8B-B14F-4D97-AF65-F5344CB8AC3E}">
        <p14:creationId xmlns:p14="http://schemas.microsoft.com/office/powerpoint/2010/main" val="3323969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1300-217B-46B7-99A6-AAE2B74FA52D}"/>
              </a:ext>
            </a:extLst>
          </p:cNvPr>
          <p:cNvSpPr>
            <a:spLocks noGrp="1"/>
          </p:cNvSpPr>
          <p:nvPr>
            <p:ph type="title"/>
          </p:nvPr>
        </p:nvSpPr>
        <p:spPr>
          <a:xfrm>
            <a:off x="838200" y="44624"/>
            <a:ext cx="10515600" cy="1325563"/>
          </a:xfrm>
        </p:spPr>
        <p:txBody>
          <a:bodyPr/>
          <a:lstStyle/>
          <a:p>
            <a:r>
              <a:rPr lang="nl-BE" dirty="0" err="1">
                <a:solidFill>
                  <a:srgbClr val="0070C0"/>
                </a:solidFill>
              </a:rPr>
              <a:t>What</a:t>
            </a:r>
            <a:r>
              <a:rPr lang="nl-BE" dirty="0">
                <a:solidFill>
                  <a:srgbClr val="0070C0"/>
                </a:solidFill>
              </a:rPr>
              <a:t> </a:t>
            </a:r>
            <a:r>
              <a:rPr lang="nl-BE" dirty="0" err="1">
                <a:solidFill>
                  <a:srgbClr val="0070C0"/>
                </a:solidFill>
              </a:rPr>
              <a:t>about</a:t>
            </a:r>
            <a:r>
              <a:rPr lang="nl-BE" dirty="0">
                <a:solidFill>
                  <a:srgbClr val="0070C0"/>
                </a:solidFill>
              </a:rPr>
              <a:t> </a:t>
            </a:r>
            <a:r>
              <a:rPr lang="nl-BE" dirty="0" err="1">
                <a:solidFill>
                  <a:srgbClr val="0070C0"/>
                </a:solidFill>
              </a:rPr>
              <a:t>ChatGPT</a:t>
            </a:r>
            <a:r>
              <a:rPr lang="nl-BE" dirty="0">
                <a:solidFill>
                  <a:srgbClr val="0070C0"/>
                </a:solidFill>
              </a:rPr>
              <a:t>?</a:t>
            </a:r>
          </a:p>
        </p:txBody>
      </p:sp>
      <p:pic>
        <p:nvPicPr>
          <p:cNvPr id="5" name="Content Placeholder 4">
            <a:extLst>
              <a:ext uri="{FF2B5EF4-FFF2-40B4-BE49-F238E27FC236}">
                <a16:creationId xmlns:a16="http://schemas.microsoft.com/office/drawing/2014/main" id="{53E322D6-6110-40F9-BAB5-6D8F94A3EC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5640" y="1081064"/>
            <a:ext cx="5679677" cy="5679677"/>
          </a:xfrm>
        </p:spPr>
      </p:pic>
    </p:spTree>
    <p:extLst>
      <p:ext uri="{BB962C8B-B14F-4D97-AF65-F5344CB8AC3E}">
        <p14:creationId xmlns:p14="http://schemas.microsoft.com/office/powerpoint/2010/main" val="106305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141325-7FC1-9C19-E937-46055757081F}"/>
              </a:ext>
            </a:extLst>
          </p:cNvPr>
          <p:cNvSpPr>
            <a:spLocks noGrp="1"/>
          </p:cNvSpPr>
          <p:nvPr>
            <p:ph type="ctrTitle"/>
          </p:nvPr>
        </p:nvSpPr>
        <p:spPr>
          <a:xfrm>
            <a:off x="4727848" y="2304000"/>
            <a:ext cx="7104152" cy="1800200"/>
          </a:xfrm>
        </p:spPr>
        <p:txBody>
          <a:bodyPr>
            <a:normAutofit/>
          </a:bodyPr>
          <a:lstStyle/>
          <a:p>
            <a:pPr>
              <a:buNone/>
              <a:defRPr sz="3300" b="0">
                <a:solidFill>
                  <a:srgbClr val="FFFFFF"/>
                </a:solidFill>
                <a:latin typeface="Arial"/>
                <a:ea typeface="Arial"/>
                <a:cs typeface="Arial"/>
              </a:defRPr>
            </a:pPr>
            <a:r>
              <a:rPr sz="3300" b="0">
                <a:solidFill>
                  <a:srgbClr val="FFFFFF"/>
                </a:solidFill>
                <a:latin typeface="Arial"/>
                <a:ea typeface="Arial"/>
                <a:cs typeface="Arial"/>
              </a:rPr>
              <a:t>Operating in a period of continuous innovation</a:t>
            </a:r>
            <a:endParaRPr>
              <a:solidFill>
                <a:schemeClr val="bg2"/>
              </a:solidFill>
            </a:endParaRPr>
          </a:p>
        </p:txBody>
      </p:sp>
      <p:sp>
        <p:nvSpPr>
          <p:cNvPr id="2" name="Subtitle 1">
            <a:extLst>
              <a:ext uri="{FF2B5EF4-FFF2-40B4-BE49-F238E27FC236}">
                <a16:creationId xmlns:a16="http://schemas.microsoft.com/office/drawing/2014/main" id="{C80F8E9C-27DA-9E74-E9EE-0E77B176AB44}"/>
              </a:ext>
            </a:extLst>
          </p:cNvPr>
          <p:cNvSpPr>
            <a:spLocks noGrp="1"/>
          </p:cNvSpPr>
          <p:nvPr>
            <p:ph type="subTitle" idx="1"/>
          </p:nvPr>
        </p:nvSpPr>
        <p:spPr>
          <a:xfrm>
            <a:off x="4727848" y="4419108"/>
            <a:ext cx="7104152" cy="1080000"/>
          </a:xfrm>
        </p:spPr>
        <p:txBody>
          <a:bodyPr>
            <a:normAutofit/>
          </a:bodyPr>
          <a:lstStyle/>
          <a:p>
            <a:pPr>
              <a:buNone/>
              <a:defRPr sz="2100" b="0">
                <a:solidFill>
                  <a:srgbClr val="FFFFFF"/>
                </a:solidFill>
                <a:latin typeface="Arial"/>
                <a:ea typeface="Arial"/>
                <a:cs typeface="Arial"/>
              </a:defRPr>
            </a:pPr>
            <a:r>
              <a:rPr sz="2100" b="0" i="1">
                <a:solidFill>
                  <a:srgbClr val="FFFFFF"/>
                </a:solidFill>
                <a:latin typeface="Arial"/>
                <a:ea typeface="Arial"/>
                <a:cs typeface="Arial"/>
              </a:rPr>
              <a:t>Technological change also requires companies to adapt how they operate.</a:t>
            </a:r>
            <a:endParaRPr i="1"/>
          </a:p>
        </p:txBody>
      </p:sp>
      <p:pic>
        <p:nvPicPr>
          <p:cNvPr id="12" name="Picture 11"/>
          <p:cNvPicPr>
            <a:picLocks noChangeAspect="1"/>
          </p:cNvPicPr>
          <p:nvPr/>
        </p:nvPicPr>
        <p:blipFill>
          <a:blip r:embed="rId3"/>
          <a:srcRect t="27" b="2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F20480EA-BB4E-4272-A928-40DE31204674}"/>
              </a:ext>
            </a:extLst>
          </p:cNvPr>
          <p:cNvSpPr>
            <a:spLocks noGrp="1"/>
          </p:cNvSpPr>
          <p:nvPr/>
        </p:nvSpPr>
        <p:spPr>
          <a:xfrm>
            <a:off x="4762500" y="2333625"/>
            <a:ext cx="6667500" cy="1428750"/>
          </a:xfrm>
          <a:prstGeom prst="rect">
            <a:avLst/>
          </a:prstGeom>
          <a:noFill/>
          <a:ln w="0">
            <a:noFill/>
          </a:ln>
        </p:spPr>
        <p:txBody>
          <a:bodyPr>
            <a:normAutofit/>
          </a:bodyPr>
          <a:lstStyle/>
          <a:p>
            <a:pPr>
              <a:buNone/>
              <a:defRPr sz="3375" b="0">
                <a:solidFill>
                  <a:srgbClr val="FFFFFF"/>
                </a:solidFill>
                <a:latin typeface="Arial"/>
                <a:ea typeface="Arial"/>
                <a:cs typeface="Arial"/>
              </a:defRPr>
            </a:pPr>
            <a:r>
              <a:rPr sz="3375" b="0">
                <a:solidFill>
                  <a:srgbClr val="FFFFFF"/>
                </a:solidFill>
                <a:latin typeface="Arial"/>
                <a:ea typeface="Arial"/>
                <a:cs typeface="Arial"/>
              </a:rPr>
              <a:t>Operating in a period of continuous innovation</a:t>
            </a:r>
          </a:p>
        </p:txBody>
      </p:sp>
      <p:sp>
        <p:nvSpPr>
          <p:cNvPr id="7" name="Rectangle 6">
            <a:extLst>
              <a:ext uri="{FF2B5EF4-FFF2-40B4-BE49-F238E27FC236}">
                <a16:creationId xmlns:a16="http://schemas.microsoft.com/office/drawing/2014/main" id="{686F6EC5-17F0-4600-9195-D9053793CBE6}"/>
              </a:ext>
            </a:extLst>
          </p:cNvPr>
          <p:cNvSpPr>
            <a:spLocks noGrp="1"/>
          </p:cNvSpPr>
          <p:nvPr/>
        </p:nvSpPr>
        <p:spPr>
          <a:xfrm>
            <a:off x="4810125" y="4000500"/>
            <a:ext cx="6429375" cy="904875"/>
          </a:xfrm>
          <a:prstGeom prst="rect">
            <a:avLst/>
          </a:prstGeom>
          <a:noFill/>
          <a:ln w="0">
            <a:noFill/>
          </a:ln>
        </p:spPr>
        <p:txBody>
          <a:bodyPr>
            <a:normAutofit/>
          </a:bodyPr>
          <a:lstStyle/>
          <a:p>
            <a:pPr>
              <a:buNone/>
              <a:defRPr sz="1875" i="1">
                <a:solidFill>
                  <a:srgbClr val="E6EEF7"/>
                </a:solidFill>
                <a:latin typeface="Arial"/>
                <a:ea typeface="Arial"/>
                <a:cs typeface="Arial"/>
              </a:defRPr>
            </a:pPr>
            <a:r>
              <a:rPr sz="1875" i="1">
                <a:solidFill>
                  <a:srgbClr val="E6EEF7"/>
                </a:solidFill>
                <a:latin typeface="Arial"/>
                <a:ea typeface="Arial"/>
                <a:cs typeface="Arial"/>
              </a:rPr>
              <a:t>Technology changes how companies create value and how they operate</a:t>
            </a:r>
          </a:p>
        </p:txBody>
      </p:sp>
      <p:sp>
        <p:nvSpPr>
          <p:cNvPr id="8" name="Rectangle 7">
            <a:extLst>
              <a:ext uri="{FF2B5EF4-FFF2-40B4-BE49-F238E27FC236}">
                <a16:creationId xmlns:a16="http://schemas.microsoft.com/office/drawing/2014/main" id="{FFE72291-9B6B-41F7-B46F-09751A70128D}"/>
              </a:ext>
            </a:extLst>
          </p:cNvPr>
          <p:cNvSpPr>
            <a:spLocks noGrp="1"/>
          </p:cNvSpPr>
          <p:nvPr/>
        </p:nvSpPr>
        <p:spPr>
          <a:xfrm>
            <a:off x="9620250" y="6096000"/>
            <a:ext cx="2095500" cy="495300"/>
          </a:xfrm>
          <a:prstGeom prst="rect">
            <a:avLst/>
          </a:prstGeom>
          <a:noFill/>
          <a:ln w="0">
            <a:noFill/>
          </a:ln>
        </p:spPr>
        <p:txBody>
          <a:bodyPr>
            <a:normAutofit fontScale="95204"/>
          </a:bodyPr>
          <a:lstStyle/>
          <a:p>
            <a:pPr>
              <a:buNone/>
              <a:defRPr sz="1050" b="1">
                <a:solidFill>
                  <a:srgbClr val="FFFFFF"/>
                </a:solidFill>
                <a:latin typeface="Arial"/>
                <a:ea typeface="Arial"/>
                <a:cs typeface="Arial"/>
              </a:defRPr>
            </a:pPr>
            <a:r>
              <a:rPr sz="1050" b="1">
                <a:solidFill>
                  <a:srgbClr val="FFFFFF"/>
                </a:solidFill>
                <a:latin typeface="Arial"/>
                <a:ea typeface="Arial"/>
                <a:cs typeface="Arial"/>
              </a:rPr>
              <a:t>UCLouvain</a:t>
            </a:r>
          </a:p>
          <a:p>
            <a:pPr>
              <a:buNone/>
              <a:defRPr sz="1050" b="1">
                <a:solidFill>
                  <a:srgbClr val="FFFFFF"/>
                </a:solidFill>
                <a:latin typeface="Arial"/>
                <a:ea typeface="Arial"/>
                <a:cs typeface="Arial"/>
              </a:defRPr>
            </a:pPr>
            <a:r>
              <a:rPr sz="1050" b="1">
                <a:solidFill>
                  <a:srgbClr val="FFFFFF"/>
                </a:solidFill>
                <a:latin typeface="Arial"/>
                <a:ea typeface="Arial"/>
                <a:cs typeface="Arial"/>
              </a:rPr>
              <a:t>Louvain School of Management</a:t>
            </a:r>
          </a:p>
        </p:txBody>
      </p:sp>
    </p:spTree>
    <p:extLst>
      <p:ext uri="{BB962C8B-B14F-4D97-AF65-F5344CB8AC3E}">
        <p14:creationId xmlns:p14="http://schemas.microsoft.com/office/powerpoint/2010/main" val="1058817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3789-E959-42F4-9C7D-11AA3ED56517}"/>
              </a:ext>
            </a:extLst>
          </p:cNvPr>
          <p:cNvSpPr>
            <a:spLocks noGrp="1"/>
          </p:cNvSpPr>
          <p:nvPr>
            <p:ph type="title"/>
          </p:nvPr>
        </p:nvSpPr>
        <p:spPr>
          <a:xfrm>
            <a:off x="539750" y="373708"/>
            <a:ext cx="11382375" cy="674836"/>
          </a:xfrm>
        </p:spPr>
        <p:txBody>
          <a:bodyPr>
            <a:normAutofit/>
          </a:bodyPr>
          <a:lstStyle/>
          <a:p>
            <a:pPr>
              <a:buNone/>
              <a:defRPr sz="2700" b="0">
                <a:solidFill>
                  <a:srgbClr val="1F6FB2"/>
                </a:solidFill>
                <a:latin typeface="Arial"/>
                <a:ea typeface="Arial"/>
                <a:cs typeface="Arial"/>
              </a:defRPr>
            </a:pPr>
            <a:r>
              <a:rPr sz="2700" b="0">
                <a:solidFill>
                  <a:srgbClr val="1F6FB2"/>
                </a:solidFill>
                <a:latin typeface="Arial"/>
                <a:ea typeface="Arial"/>
                <a:cs typeface="Arial"/>
              </a:rPr>
              <a:t>Agile development</a:t>
            </a:r>
          </a:p>
        </p:txBody>
      </p:sp>
      <p:pic>
        <p:nvPicPr>
          <p:cNvPr id="52" name="Picture 2"/>
          <p:cNvPicPr>
            <a:picLocks noChangeAspect="1"/>
          </p:cNvPicPr>
          <p:nvPr/>
        </p:nvPicPr>
        <p:blipFill>
          <a:blip r:embed="rId3"/>
          <a:srcRect/>
          <a:stretch>
            <a:fillRect/>
          </a:stretch>
        </p:blipFill>
        <p:spPr>
          <a:xfrm>
            <a:off x="1250085" y="2495074"/>
            <a:ext cx="9071551" cy="4473763"/>
          </a:xfrm>
          <a:prstGeom prst="rect">
            <a:avLst/>
          </a:prstGeom>
        </p:spPr>
      </p:pic>
      <p:sp>
        <p:nvSpPr>
          <p:cNvPr id="4" name="Content Placeholder 3">
            <a:extLst>
              <a:ext uri="{FF2B5EF4-FFF2-40B4-BE49-F238E27FC236}">
                <a16:creationId xmlns:a16="http://schemas.microsoft.com/office/drawing/2014/main" id="{4DF5D042-AA5A-4610-BA92-2C580D725328}"/>
              </a:ext>
            </a:extLst>
          </p:cNvPr>
          <p:cNvSpPr>
            <a:spLocks noGrp="1"/>
          </p:cNvSpPr>
          <p:nvPr>
            <p:ph idx="1"/>
          </p:nvPr>
        </p:nvSpPr>
        <p:spPr>
          <a:xfrm>
            <a:off x="540000" y="1183743"/>
            <a:ext cx="11382000" cy="4428000"/>
          </a:xfrm>
        </p:spPr>
        <p:txBody>
          <a:bodyPr/>
          <a:lstStyle/>
          <a:p>
            <a:r>
              <a:t>Teams develop features through short iterations called sprints. Each sprint should deliver a usable increment.</a:t>
            </a:r>
          </a:p>
          <a:p>
            <a:r>
              <a:t>Teams prioritize features according to the business value they provide.</a:t>
            </a:r>
          </a:p>
        </p:txBody>
      </p:sp>
      <p:pic>
        <p:nvPicPr>
          <p:cNvPr id="54" name="Picture 53"/>
          <p:cNvPicPr>
            <a:picLocks noChangeAspect="1"/>
          </p:cNvPicPr>
          <p:nvPr/>
        </p:nvPicPr>
        <p:blipFill>
          <a:blip r:embed="rId4"/>
          <a:srcRect t="27" b="27"/>
          <a:stretch>
            <a:fillRect/>
          </a:stretch>
        </p:blipFill>
        <p:spPr>
          <a:xfrm>
            <a:off x="0" y="306678"/>
            <a:ext cx="12192000" cy="6858000"/>
          </a:xfrm>
          <a:prstGeom prst="rect">
            <a:avLst/>
          </a:prstGeom>
        </p:spPr>
      </p:pic>
      <p:sp>
        <p:nvSpPr>
          <p:cNvPr id="7" name="Rectangle 6">
            <a:extLst>
              <a:ext uri="{FF2B5EF4-FFF2-40B4-BE49-F238E27FC236}">
                <a16:creationId xmlns:a16="http://schemas.microsoft.com/office/drawing/2014/main" id="{B9F8DC76-6B27-4317-A1FF-DC87E209E1CC}"/>
              </a:ext>
            </a:extLst>
          </p:cNvPr>
          <p:cNvSpPr>
            <a:spLocks noGrp="1"/>
          </p:cNvSpPr>
          <p:nvPr/>
        </p:nvSpPr>
        <p:spPr>
          <a:xfrm>
            <a:off x="552450" y="361950"/>
            <a:ext cx="10763250" cy="590550"/>
          </a:xfrm>
          <a:prstGeom prst="rect">
            <a:avLst/>
          </a:prstGeom>
          <a:noFill/>
          <a:ln w="0">
            <a:noFill/>
          </a:ln>
        </p:spPr>
        <p:txBody>
          <a:bodyPr>
            <a:normAutofit/>
          </a:bodyPr>
          <a:lstStyle/>
          <a:p>
            <a:pPr>
              <a:buNone/>
              <a:defRPr sz="2850">
                <a:solidFill>
                  <a:srgbClr val="1F6FB2"/>
                </a:solidFill>
                <a:latin typeface="Arial"/>
                <a:ea typeface="Arial"/>
                <a:cs typeface="Arial"/>
              </a:defRPr>
            </a:pPr>
            <a:r>
              <a:rPr sz="2850">
                <a:solidFill>
                  <a:srgbClr val="1F6FB2"/>
                </a:solidFill>
                <a:latin typeface="Arial"/>
                <a:ea typeface="Arial"/>
                <a:cs typeface="Arial"/>
              </a:rPr>
              <a:t>Agile manages uncertainty through evidence</a:t>
            </a:r>
          </a:p>
        </p:txBody>
      </p:sp>
      <p:sp>
        <p:nvSpPr>
          <p:cNvPr id="8" name="Rectangle 7">
            <a:extLst>
              <a:ext uri="{FF2B5EF4-FFF2-40B4-BE49-F238E27FC236}">
                <a16:creationId xmlns:a16="http://schemas.microsoft.com/office/drawing/2014/main" id="{9E912B03-98FF-408F-9795-7A7A49B8CAEA}"/>
              </a:ext>
            </a:extLst>
          </p:cNvPr>
          <p:cNvSpPr>
            <a:spLocks noGrp="1"/>
          </p:cNvSpPr>
          <p:nvPr/>
        </p:nvSpPr>
        <p:spPr>
          <a:xfrm>
            <a:off x="590550" y="1066800"/>
            <a:ext cx="10382250" cy="514350"/>
          </a:xfrm>
          <a:prstGeom prst="rect">
            <a:avLst/>
          </a:prstGeom>
          <a:noFill/>
          <a:ln w="0">
            <a:noFill/>
          </a:ln>
        </p:spPr>
        <p:txBody>
          <a:bodyPr>
            <a:normAutofit/>
          </a:bodyPr>
          <a:lstStyle/>
          <a:p>
            <a:pPr>
              <a:buNone/>
              <a:defRPr sz="1725" b="1">
                <a:solidFill>
                  <a:srgbClr val="A78318"/>
                </a:solidFill>
                <a:latin typeface="Arial"/>
                <a:ea typeface="Arial"/>
                <a:cs typeface="Arial"/>
              </a:defRPr>
            </a:pPr>
            <a:r>
              <a:rPr sz="1725" b="1">
                <a:solidFill>
                  <a:srgbClr val="A78318"/>
                </a:solidFill>
                <a:latin typeface="Arial"/>
                <a:ea typeface="Arial"/>
                <a:cs typeface="Arial"/>
              </a:rPr>
              <a:t>A sprint is useful when it changes what the team knows</a:t>
            </a:r>
          </a:p>
        </p:txBody>
      </p:sp>
      <p:sp>
        <p:nvSpPr>
          <p:cNvPr id="9" name="Rectangle 8">
            <a:extLst>
              <a:ext uri="{FF2B5EF4-FFF2-40B4-BE49-F238E27FC236}">
                <a16:creationId xmlns:a16="http://schemas.microsoft.com/office/drawing/2014/main" id="{B75DD809-9AC6-4E54-80BA-FB2578FB4B9C}"/>
              </a:ext>
            </a:extLst>
          </p:cNvPr>
          <p:cNvSpPr>
            <a:spLocks noGrp="1"/>
          </p:cNvSpPr>
          <p:nvPr/>
        </p:nvSpPr>
        <p:spPr>
          <a:xfrm>
            <a:off x="619125" y="1857375"/>
            <a:ext cx="4857750" cy="400050"/>
          </a:xfrm>
          <a:prstGeom prst="rect">
            <a:avLst/>
          </a:prstGeom>
          <a:noFill/>
          <a:ln w="0">
            <a:noFill/>
          </a:ln>
        </p:spPr>
        <p:txBody>
          <a:bodyPr>
            <a:normAutofit/>
          </a:bodyPr>
          <a:lstStyle/>
          <a:p>
            <a:pPr>
              <a:buNone/>
              <a:defRPr sz="1725" b="1">
                <a:solidFill>
                  <a:srgbClr val="1F6FB2"/>
                </a:solidFill>
                <a:latin typeface="Arial"/>
                <a:ea typeface="Arial"/>
                <a:cs typeface="Arial"/>
              </a:defRPr>
            </a:pPr>
            <a:r>
              <a:rPr sz="1725" b="1">
                <a:solidFill>
                  <a:srgbClr val="1F6FB2"/>
                </a:solidFill>
                <a:latin typeface="Arial"/>
                <a:ea typeface="Arial"/>
                <a:cs typeface="Arial"/>
              </a:rPr>
              <a:t>A learning-oriented sprint</a:t>
            </a:r>
          </a:p>
        </p:txBody>
      </p:sp>
      <p:sp>
        <p:nvSpPr>
          <p:cNvPr id="10" name="Rectangle 9">
            <a:extLst>
              <a:ext uri="{FF2B5EF4-FFF2-40B4-BE49-F238E27FC236}">
                <a16:creationId xmlns:a16="http://schemas.microsoft.com/office/drawing/2014/main" id="{52974CA2-2FD0-4D42-9C3F-09F7E642682E}"/>
              </a:ext>
            </a:extLst>
          </p:cNvPr>
          <p:cNvSpPr>
            <a:spLocks noGrp="1"/>
          </p:cNvSpPr>
          <p:nvPr/>
        </p:nvSpPr>
        <p:spPr>
          <a:xfrm>
            <a:off x="619125" y="2333625"/>
            <a:ext cx="4953000" cy="3381375"/>
          </a:xfrm>
          <a:prstGeom prst="rect">
            <a:avLst/>
          </a:prstGeom>
          <a:noFill/>
          <a:ln w="0">
            <a:noFill/>
          </a:ln>
        </p:spPr>
        <p:txBody>
          <a:bodyPr>
            <a:normAutofit/>
          </a:bodyPr>
          <a:lstStyle/>
          <a:p>
            <a:pPr>
              <a:buNone/>
              <a:defRPr sz="1650">
                <a:solidFill>
                  <a:srgbClr val="172B4D"/>
                </a:solidFill>
                <a:latin typeface="Arial"/>
                <a:ea typeface="Arial"/>
                <a:cs typeface="Arial"/>
              </a:defRPr>
            </a:pPr>
            <a:r>
              <a:rPr sz="1650">
                <a:solidFill>
                  <a:srgbClr val="172B4D"/>
                </a:solidFill>
                <a:latin typeface="Arial"/>
                <a:ea typeface="Arial"/>
                <a:cs typeface="Arial"/>
              </a:rPr>
              <a:t>Start with a product or process hypothesis.</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Build the smallest usable increment that tests it.</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Release to an appropriate audience.</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Measure behaviour and operational impact.</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Adapt the backlog using the evidence.</a:t>
            </a:r>
          </a:p>
        </p:txBody>
      </p:sp>
      <p:sp>
        <p:nvSpPr>
          <p:cNvPr id="11" name="Rectangle 10">
            <a:extLst>
              <a:ext uri="{FF2B5EF4-FFF2-40B4-BE49-F238E27FC236}">
                <a16:creationId xmlns:a16="http://schemas.microsoft.com/office/drawing/2014/main" id="{F7C36B32-33F5-4946-B3FB-7C5BFD878651}"/>
              </a:ext>
            </a:extLst>
          </p:cNvPr>
          <p:cNvSpPr>
            <a:spLocks noGrp="1"/>
          </p:cNvSpPr>
          <p:nvPr/>
        </p:nvSpPr>
        <p:spPr>
          <a:xfrm>
            <a:off x="6048375" y="1857375"/>
            <a:ext cx="4762500" cy="400050"/>
          </a:xfrm>
          <a:prstGeom prst="rect">
            <a:avLst/>
          </a:prstGeom>
          <a:noFill/>
          <a:ln w="0">
            <a:noFill/>
          </a:ln>
        </p:spPr>
        <p:txBody>
          <a:bodyPr>
            <a:normAutofit/>
          </a:bodyPr>
          <a:lstStyle/>
          <a:p>
            <a:pPr>
              <a:buNone/>
              <a:defRPr sz="1725" b="1">
                <a:solidFill>
                  <a:srgbClr val="1F6FB2"/>
                </a:solidFill>
                <a:latin typeface="Arial"/>
                <a:ea typeface="Arial"/>
                <a:cs typeface="Arial"/>
              </a:defRPr>
            </a:pPr>
            <a:r>
              <a:rPr sz="1725" b="1">
                <a:solidFill>
                  <a:srgbClr val="1F6FB2"/>
                </a:solidFill>
                <a:latin typeface="Arial"/>
                <a:ea typeface="Arial"/>
                <a:cs typeface="Arial"/>
              </a:rPr>
              <a:t>Output versus outcome</a:t>
            </a:r>
          </a:p>
        </p:txBody>
      </p:sp>
      <p:sp>
        <p:nvSpPr>
          <p:cNvPr id="12" name="Rectangle 11">
            <a:extLst>
              <a:ext uri="{FF2B5EF4-FFF2-40B4-BE49-F238E27FC236}">
                <a16:creationId xmlns:a16="http://schemas.microsoft.com/office/drawing/2014/main" id="{744899D6-4C2F-4F92-9325-A763EB9F109C}"/>
              </a:ext>
            </a:extLst>
          </p:cNvPr>
          <p:cNvSpPr>
            <a:spLocks noGrp="1"/>
          </p:cNvSpPr>
          <p:nvPr/>
        </p:nvSpPr>
        <p:spPr>
          <a:xfrm>
            <a:off x="6048375" y="2333625"/>
            <a:ext cx="4762500" cy="3381375"/>
          </a:xfrm>
          <a:prstGeom prst="rect">
            <a:avLst/>
          </a:prstGeom>
          <a:noFill/>
          <a:ln w="0">
            <a:noFill/>
          </a:ln>
        </p:spPr>
        <p:txBody>
          <a:bodyPr>
            <a:normAutofit/>
          </a:bodyPr>
          <a:lstStyle/>
          <a:p>
            <a:pPr>
              <a:buNone/>
              <a:defRPr sz="1650">
                <a:solidFill>
                  <a:srgbClr val="172B4D"/>
                </a:solidFill>
                <a:latin typeface="Arial"/>
                <a:ea typeface="Arial"/>
                <a:cs typeface="Arial"/>
              </a:defRPr>
            </a:pPr>
            <a:r>
              <a:rPr sz="1650">
                <a:solidFill>
                  <a:srgbClr val="172B4D"/>
                </a:solidFill>
                <a:latin typeface="Arial"/>
                <a:ea typeface="Arial"/>
                <a:cs typeface="Arial"/>
              </a:rPr>
              <a:t>OUTPUT</a:t>
            </a:r>
          </a:p>
          <a:p>
            <a:pPr>
              <a:buNone/>
              <a:defRPr sz="1650">
                <a:solidFill>
                  <a:srgbClr val="172B4D"/>
                </a:solidFill>
                <a:latin typeface="Arial"/>
                <a:ea typeface="Arial"/>
                <a:cs typeface="Arial"/>
              </a:defRPr>
            </a:pPr>
            <a:r>
              <a:rPr sz="1650">
                <a:solidFill>
                  <a:srgbClr val="172B4D"/>
                </a:solidFill>
                <a:latin typeface="Arial"/>
                <a:ea typeface="Arial"/>
                <a:cs typeface="Arial"/>
              </a:rPr>
              <a:t>Features completed, stories closed, releases shipped.</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OUTCOME</a:t>
            </a:r>
          </a:p>
          <a:p>
            <a:pPr>
              <a:buNone/>
              <a:defRPr sz="1650">
                <a:solidFill>
                  <a:srgbClr val="172B4D"/>
                </a:solidFill>
                <a:latin typeface="Arial"/>
                <a:ea typeface="Arial"/>
                <a:cs typeface="Arial"/>
              </a:defRPr>
            </a:pPr>
            <a:r>
              <a:rPr sz="1650">
                <a:solidFill>
                  <a:srgbClr val="172B4D"/>
                </a:solidFill>
                <a:latin typeface="Arial"/>
                <a:ea typeface="Arial"/>
                <a:cs typeface="Arial"/>
              </a:rPr>
              <a:t>Customer behaviour, quality, cost, risk or cycle time improved.</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Agile loses its purpose when teams optimize output while nobody owns the outcome.</a:t>
            </a:r>
          </a:p>
        </p:txBody>
      </p:sp>
      <p:sp>
        <p:nvSpPr>
          <p:cNvPr id="13" name="Rectangle 12">
            <a:extLst>
              <a:ext uri="{FF2B5EF4-FFF2-40B4-BE49-F238E27FC236}">
                <a16:creationId xmlns:a16="http://schemas.microsoft.com/office/drawing/2014/main" id="{97A70B67-8573-41A8-8D9E-403546854EBF}"/>
              </a:ext>
            </a:extLst>
          </p:cNvPr>
          <p:cNvSpPr>
            <a:spLocks noGrp="1"/>
          </p:cNvSpPr>
          <p:nvPr/>
        </p:nvSpPr>
        <p:spPr>
          <a:xfrm>
            <a:off x="619125" y="6096000"/>
            <a:ext cx="10287000" cy="323850"/>
          </a:xfrm>
          <a:prstGeom prst="rect">
            <a:avLst/>
          </a:prstGeom>
          <a:noFill/>
          <a:ln w="0">
            <a:noFill/>
          </a:ln>
        </p:spPr>
        <p:txBody>
          <a:bodyPr>
            <a:normAutofit/>
          </a:bodyPr>
          <a:lstStyle/>
          <a:p>
            <a:pPr>
              <a:buNone/>
              <a:defRPr sz="1200" i="1">
                <a:solidFill>
                  <a:srgbClr val="5B6B7A"/>
                </a:solidFill>
                <a:latin typeface="Arial"/>
                <a:ea typeface="Arial"/>
                <a:cs typeface="Arial"/>
              </a:defRPr>
            </a:pPr>
            <a:r>
              <a:rPr sz="1200" i="1">
                <a:solidFill>
                  <a:srgbClr val="5B6B7A"/>
                </a:solidFill>
                <a:latin typeface="Arial"/>
                <a:ea typeface="Arial"/>
                <a:cs typeface="Arial"/>
              </a:rPr>
              <a:t>Short iterations reduce risk only when the organization learns from them.</a:t>
            </a:r>
          </a:p>
        </p:txBody>
      </p:sp>
      <p:sp>
        <p:nvSpPr>
          <p:cNvPr id="16" name="Rectangle 15">
            <a:extLst>
              <a:ext uri="{FF2B5EF4-FFF2-40B4-BE49-F238E27FC236}">
                <a16:creationId xmlns:a16="http://schemas.microsoft.com/office/drawing/2014/main" id="{9142D1D9-45DD-4DB8-A888-6D92F5E71C2D}"/>
              </a:ext>
            </a:extLst>
          </p:cNvPr>
          <p:cNvSpPr>
            <a:spLocks noGrp="1"/>
          </p:cNvSpPr>
          <p:nvPr/>
        </p:nvSpPr>
        <p:spPr>
          <a:xfrm>
            <a:off x="0" y="301558"/>
            <a:ext cx="12192000" cy="6858000"/>
          </a:xfrm>
          <a:prstGeom prst="rect">
            <a:avLst/>
          </a:prstGeom>
          <a:solidFill>
            <a:srgbClr val="FFFFFF"/>
          </a:solidFill>
          <a:ln w="0">
            <a:noFill/>
          </a:ln>
        </p:spPr>
        <p:txBody>
          <a:bodyPr/>
          <a:lstStyle/>
          <a:p>
            <a:endParaRPr lang="en-BE"/>
          </a:p>
        </p:txBody>
      </p:sp>
      <p:sp>
        <p:nvSpPr>
          <p:cNvPr id="17" name="Rectangle 16">
            <a:extLst>
              <a:ext uri="{FF2B5EF4-FFF2-40B4-BE49-F238E27FC236}">
                <a16:creationId xmlns:a16="http://schemas.microsoft.com/office/drawing/2014/main" id="{94F2E482-F40E-4DCF-9974-4D520063185F}"/>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18" name="Rectangle 17">
            <a:extLst>
              <a:ext uri="{FF2B5EF4-FFF2-40B4-BE49-F238E27FC236}">
                <a16:creationId xmlns:a16="http://schemas.microsoft.com/office/drawing/2014/main" id="{1779C4B2-2DF5-448C-9060-5FE84550BFC1}"/>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Agile as an evidence spiral</a:t>
            </a:r>
          </a:p>
        </p:txBody>
      </p:sp>
      <p:sp>
        <p:nvSpPr>
          <p:cNvPr id="19" name="Rectangle 18">
            <a:extLst>
              <a:ext uri="{FF2B5EF4-FFF2-40B4-BE49-F238E27FC236}">
                <a16:creationId xmlns:a16="http://schemas.microsoft.com/office/drawing/2014/main" id="{6A17777C-CD23-4F05-96F4-E42352D437B0}"/>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Each iteration should reduce uncertainty and improve the next decision</a:t>
            </a:r>
          </a:p>
        </p:txBody>
      </p:sp>
      <p:sp>
        <p:nvSpPr>
          <p:cNvPr id="20" name="Oval 19">
            <a:extLst>
              <a:ext uri="{FF2B5EF4-FFF2-40B4-BE49-F238E27FC236}">
                <a16:creationId xmlns:a16="http://schemas.microsoft.com/office/drawing/2014/main" id="{49D2A3F4-E8AE-47A4-9979-732B21134D51}"/>
              </a:ext>
            </a:extLst>
          </p:cNvPr>
          <p:cNvSpPr>
            <a:spLocks noGrp="1"/>
          </p:cNvSpPr>
          <p:nvPr/>
        </p:nvSpPr>
        <p:spPr>
          <a:xfrm>
            <a:off x="1666875" y="2190750"/>
            <a:ext cx="3333750" cy="3333750"/>
          </a:xfrm>
          <a:prstGeom prst="ellipse">
            <a:avLst/>
          </a:prstGeom>
          <a:noFill/>
          <a:ln w="47625">
            <a:solidFill>
              <a:srgbClr val="EAF3FA"/>
            </a:solidFill>
          </a:ln>
        </p:spPr>
        <p:txBody>
          <a:bodyPr/>
          <a:lstStyle/>
          <a:p>
            <a:endParaRPr lang="en-BE"/>
          </a:p>
        </p:txBody>
      </p:sp>
      <p:sp>
        <p:nvSpPr>
          <p:cNvPr id="21" name="Oval 20">
            <a:extLst>
              <a:ext uri="{FF2B5EF4-FFF2-40B4-BE49-F238E27FC236}">
                <a16:creationId xmlns:a16="http://schemas.microsoft.com/office/drawing/2014/main" id="{2FBBB053-EB84-449A-982D-1D2FCF9A2283}"/>
              </a:ext>
            </a:extLst>
          </p:cNvPr>
          <p:cNvSpPr>
            <a:spLocks noGrp="1"/>
          </p:cNvSpPr>
          <p:nvPr/>
        </p:nvSpPr>
        <p:spPr>
          <a:xfrm>
            <a:off x="2047875" y="2571750"/>
            <a:ext cx="2571750" cy="2571750"/>
          </a:xfrm>
          <a:prstGeom prst="ellipse">
            <a:avLst/>
          </a:prstGeom>
          <a:noFill/>
          <a:ln w="47625">
            <a:solidFill>
              <a:srgbClr val="BFD9EC"/>
            </a:solidFill>
          </a:ln>
        </p:spPr>
        <p:txBody>
          <a:bodyPr/>
          <a:lstStyle/>
          <a:p>
            <a:endParaRPr lang="en-BE"/>
          </a:p>
        </p:txBody>
      </p:sp>
      <p:sp>
        <p:nvSpPr>
          <p:cNvPr id="22" name="Oval 21">
            <a:extLst>
              <a:ext uri="{FF2B5EF4-FFF2-40B4-BE49-F238E27FC236}">
                <a16:creationId xmlns:a16="http://schemas.microsoft.com/office/drawing/2014/main" id="{3776D954-5E83-49B2-91D6-EC163193DA93}"/>
              </a:ext>
            </a:extLst>
          </p:cNvPr>
          <p:cNvSpPr>
            <a:spLocks noGrp="1"/>
          </p:cNvSpPr>
          <p:nvPr/>
        </p:nvSpPr>
        <p:spPr>
          <a:xfrm>
            <a:off x="2428875" y="2952750"/>
            <a:ext cx="1809750" cy="1809750"/>
          </a:xfrm>
          <a:prstGeom prst="ellipse">
            <a:avLst/>
          </a:prstGeom>
          <a:noFill/>
          <a:ln w="47625">
            <a:solidFill>
              <a:srgbClr val="82B9DC"/>
            </a:solidFill>
          </a:ln>
        </p:spPr>
        <p:txBody>
          <a:bodyPr/>
          <a:lstStyle/>
          <a:p>
            <a:endParaRPr lang="en-BE"/>
          </a:p>
        </p:txBody>
      </p:sp>
      <p:sp>
        <p:nvSpPr>
          <p:cNvPr id="23" name="Oval 22">
            <a:extLst>
              <a:ext uri="{FF2B5EF4-FFF2-40B4-BE49-F238E27FC236}">
                <a16:creationId xmlns:a16="http://schemas.microsoft.com/office/drawing/2014/main" id="{ED2547C2-7D41-48A1-BFD3-3220375E5361}"/>
              </a:ext>
            </a:extLst>
          </p:cNvPr>
          <p:cNvSpPr>
            <a:spLocks noGrp="1"/>
          </p:cNvSpPr>
          <p:nvPr/>
        </p:nvSpPr>
        <p:spPr>
          <a:xfrm>
            <a:off x="2809875" y="3333750"/>
            <a:ext cx="1047750" cy="1047750"/>
          </a:xfrm>
          <a:prstGeom prst="ellipse">
            <a:avLst/>
          </a:prstGeom>
          <a:noFill/>
          <a:ln w="47625">
            <a:solidFill>
              <a:srgbClr val="1F6FB2"/>
            </a:solidFill>
          </a:ln>
        </p:spPr>
        <p:txBody>
          <a:bodyPr/>
          <a:lstStyle/>
          <a:p>
            <a:endParaRPr lang="en-BE"/>
          </a:p>
        </p:txBody>
      </p:sp>
      <p:sp>
        <p:nvSpPr>
          <p:cNvPr id="24" name="Oval 23">
            <a:extLst>
              <a:ext uri="{FF2B5EF4-FFF2-40B4-BE49-F238E27FC236}">
                <a16:creationId xmlns:a16="http://schemas.microsoft.com/office/drawing/2014/main" id="{FFF89934-239B-4C3A-BCFA-DB6B2383A11C}"/>
              </a:ext>
            </a:extLst>
          </p:cNvPr>
          <p:cNvSpPr>
            <a:spLocks noGrp="1"/>
          </p:cNvSpPr>
          <p:nvPr/>
        </p:nvSpPr>
        <p:spPr>
          <a:xfrm>
            <a:off x="2835052" y="3371850"/>
            <a:ext cx="1028700" cy="971550"/>
          </a:xfrm>
          <a:prstGeom prst="ellipse">
            <a:avLst/>
          </a:prstGeom>
          <a:solidFill>
            <a:srgbClr val="172B4D"/>
          </a:solidFill>
          <a:ln w="9525">
            <a:solidFill>
              <a:srgbClr val="172B4D"/>
            </a:solidFill>
          </a:ln>
        </p:spPr>
        <p:txBody>
          <a:bodyPr/>
          <a:lstStyle/>
          <a:p>
            <a:endParaRPr lang="en-BE"/>
          </a:p>
        </p:txBody>
      </p:sp>
      <p:sp>
        <p:nvSpPr>
          <p:cNvPr id="25" name="Rectangle 24">
            <a:extLst>
              <a:ext uri="{FF2B5EF4-FFF2-40B4-BE49-F238E27FC236}">
                <a16:creationId xmlns:a16="http://schemas.microsoft.com/office/drawing/2014/main" id="{71C0B4D2-941E-4B40-BF90-E85265996D8F}"/>
              </a:ext>
            </a:extLst>
          </p:cNvPr>
          <p:cNvSpPr>
            <a:spLocks noGrp="1"/>
          </p:cNvSpPr>
          <p:nvPr/>
        </p:nvSpPr>
        <p:spPr>
          <a:xfrm>
            <a:off x="2847975" y="3686175"/>
            <a:ext cx="952500" cy="342900"/>
          </a:xfrm>
          <a:prstGeom prst="rect">
            <a:avLst/>
          </a:prstGeom>
          <a:noFill/>
          <a:ln w="0">
            <a:noFill/>
          </a:ln>
        </p:spPr>
        <p:txBody>
          <a:bodyPr anchor="ctr">
            <a:normAutofit/>
          </a:bodyPr>
          <a:lstStyle/>
          <a:p>
            <a:pPr>
              <a:defRPr sz="825" b="1">
                <a:solidFill>
                  <a:srgbClr val="FFFFFF"/>
                </a:solidFill>
                <a:latin typeface="Arial"/>
                <a:ea typeface="Arial"/>
                <a:cs typeface="Arial"/>
              </a:defRPr>
            </a:pPr>
            <a:r>
              <a:rPr sz="825" b="1" dirty="0">
                <a:solidFill>
                  <a:srgbClr val="FFFFFF"/>
                </a:solidFill>
                <a:latin typeface="Arial"/>
                <a:ea typeface="Arial"/>
                <a:cs typeface="Arial"/>
              </a:rPr>
              <a:t>UNCERTAINTY</a:t>
            </a:r>
          </a:p>
        </p:txBody>
      </p:sp>
      <p:sp>
        <p:nvSpPr>
          <p:cNvPr id="26" name="Oval 25">
            <a:extLst>
              <a:ext uri="{FF2B5EF4-FFF2-40B4-BE49-F238E27FC236}">
                <a16:creationId xmlns:a16="http://schemas.microsoft.com/office/drawing/2014/main" id="{B4F71106-5739-476A-8CCC-B6F10785B418}"/>
              </a:ext>
            </a:extLst>
          </p:cNvPr>
          <p:cNvSpPr>
            <a:spLocks noGrp="1"/>
          </p:cNvSpPr>
          <p:nvPr/>
        </p:nvSpPr>
        <p:spPr>
          <a:xfrm>
            <a:off x="1714500" y="3524250"/>
            <a:ext cx="666750" cy="666750"/>
          </a:xfrm>
          <a:prstGeom prst="ellipse">
            <a:avLst/>
          </a:prstGeom>
          <a:solidFill>
            <a:srgbClr val="FFFFFF"/>
          </a:solidFill>
          <a:ln w="28575">
            <a:solidFill>
              <a:srgbClr val="1F6FB2"/>
            </a:solidFill>
          </a:ln>
        </p:spPr>
        <p:txBody>
          <a:bodyPr/>
          <a:lstStyle/>
          <a:p>
            <a:endParaRPr lang="en-BE"/>
          </a:p>
        </p:txBody>
      </p:sp>
      <p:sp>
        <p:nvSpPr>
          <p:cNvPr id="27" name="Rectangle 26">
            <a:extLst>
              <a:ext uri="{FF2B5EF4-FFF2-40B4-BE49-F238E27FC236}">
                <a16:creationId xmlns:a16="http://schemas.microsoft.com/office/drawing/2014/main" id="{CB5A2252-5AFD-4E9A-95CE-D23BA55A566F}"/>
              </a:ext>
            </a:extLst>
          </p:cNvPr>
          <p:cNvSpPr>
            <a:spLocks noGrp="1"/>
          </p:cNvSpPr>
          <p:nvPr/>
        </p:nvSpPr>
        <p:spPr>
          <a:xfrm>
            <a:off x="1447800" y="4248150"/>
            <a:ext cx="1200150" cy="323850"/>
          </a:xfrm>
          <a:prstGeom prst="rect">
            <a:avLst/>
          </a:prstGeom>
          <a:noFill/>
          <a:ln w="0">
            <a:noFill/>
          </a:ln>
        </p:spPr>
        <p:txBody>
          <a:bodyPr anchor="ctr">
            <a:normAutofit/>
          </a:bodyPr>
          <a:lstStyle/>
          <a:p>
            <a:pPr>
              <a:defRPr sz="1275" b="1">
                <a:solidFill>
                  <a:srgbClr val="1F6FB2"/>
                </a:solidFill>
                <a:latin typeface="Arial"/>
                <a:ea typeface="Arial"/>
                <a:cs typeface="Arial"/>
              </a:defRPr>
            </a:pPr>
            <a:r>
              <a:rPr sz="1275" b="1">
                <a:solidFill>
                  <a:srgbClr val="1F6FB2"/>
                </a:solidFill>
                <a:latin typeface="Arial"/>
                <a:ea typeface="Arial"/>
                <a:cs typeface="Arial"/>
              </a:rPr>
              <a:t>Hypothesis</a:t>
            </a:r>
          </a:p>
        </p:txBody>
      </p:sp>
      <p:sp>
        <p:nvSpPr>
          <p:cNvPr id="28" name="Oval 27">
            <a:extLst>
              <a:ext uri="{FF2B5EF4-FFF2-40B4-BE49-F238E27FC236}">
                <a16:creationId xmlns:a16="http://schemas.microsoft.com/office/drawing/2014/main" id="{F428B61D-0ED3-4E12-B65B-62A66C0FCF39}"/>
              </a:ext>
            </a:extLst>
          </p:cNvPr>
          <p:cNvSpPr>
            <a:spLocks noGrp="1"/>
          </p:cNvSpPr>
          <p:nvPr/>
        </p:nvSpPr>
        <p:spPr>
          <a:xfrm>
            <a:off x="3000375" y="2047875"/>
            <a:ext cx="666750" cy="666750"/>
          </a:xfrm>
          <a:prstGeom prst="ellipse">
            <a:avLst/>
          </a:prstGeom>
          <a:solidFill>
            <a:srgbClr val="FFFFFF"/>
          </a:solidFill>
          <a:ln w="28575">
            <a:solidFill>
              <a:srgbClr val="1F6FB2"/>
            </a:solidFill>
          </a:ln>
        </p:spPr>
        <p:txBody>
          <a:bodyPr/>
          <a:lstStyle/>
          <a:p>
            <a:endParaRPr lang="en-BE"/>
          </a:p>
        </p:txBody>
      </p:sp>
      <p:sp>
        <p:nvSpPr>
          <p:cNvPr id="29" name="Rectangle 28">
            <a:extLst>
              <a:ext uri="{FF2B5EF4-FFF2-40B4-BE49-F238E27FC236}">
                <a16:creationId xmlns:a16="http://schemas.microsoft.com/office/drawing/2014/main" id="{3DAA5C20-EFF8-458C-8BA6-DB51070C8D0D}"/>
              </a:ext>
            </a:extLst>
          </p:cNvPr>
          <p:cNvSpPr>
            <a:spLocks noGrp="1"/>
          </p:cNvSpPr>
          <p:nvPr/>
        </p:nvSpPr>
        <p:spPr>
          <a:xfrm>
            <a:off x="2876550" y="2686050"/>
            <a:ext cx="1200150" cy="323850"/>
          </a:xfrm>
          <a:prstGeom prst="rect">
            <a:avLst/>
          </a:prstGeom>
          <a:noFill/>
          <a:ln w="0">
            <a:noFill/>
          </a:ln>
        </p:spPr>
        <p:txBody>
          <a:bodyPr anchor="ctr">
            <a:normAutofit/>
          </a:bodyPr>
          <a:lstStyle/>
          <a:p>
            <a:pPr>
              <a:defRPr sz="1275" b="1">
                <a:solidFill>
                  <a:srgbClr val="1F6FB2"/>
                </a:solidFill>
                <a:latin typeface="Arial"/>
                <a:ea typeface="Arial"/>
                <a:cs typeface="Arial"/>
              </a:defRPr>
            </a:pPr>
            <a:r>
              <a:rPr sz="1275" b="1" dirty="0">
                <a:solidFill>
                  <a:srgbClr val="1F6FB2"/>
                </a:solidFill>
                <a:latin typeface="Arial"/>
                <a:ea typeface="Arial"/>
                <a:cs typeface="Arial"/>
              </a:rPr>
              <a:t>Increment</a:t>
            </a:r>
          </a:p>
        </p:txBody>
      </p:sp>
      <p:sp>
        <p:nvSpPr>
          <p:cNvPr id="30" name="Oval 29">
            <a:extLst>
              <a:ext uri="{FF2B5EF4-FFF2-40B4-BE49-F238E27FC236}">
                <a16:creationId xmlns:a16="http://schemas.microsoft.com/office/drawing/2014/main" id="{F6BF6A4C-C110-4B33-979B-23825F63811D}"/>
              </a:ext>
            </a:extLst>
          </p:cNvPr>
          <p:cNvSpPr>
            <a:spLocks noGrp="1"/>
          </p:cNvSpPr>
          <p:nvPr/>
        </p:nvSpPr>
        <p:spPr>
          <a:xfrm>
            <a:off x="4619625" y="3524250"/>
            <a:ext cx="666750" cy="666750"/>
          </a:xfrm>
          <a:prstGeom prst="ellipse">
            <a:avLst/>
          </a:prstGeom>
          <a:solidFill>
            <a:srgbClr val="FFFFFF"/>
          </a:solidFill>
          <a:ln w="28575">
            <a:solidFill>
              <a:srgbClr val="1F6FB2"/>
            </a:solidFill>
          </a:ln>
        </p:spPr>
        <p:txBody>
          <a:bodyPr/>
          <a:lstStyle/>
          <a:p>
            <a:endParaRPr lang="en-BE"/>
          </a:p>
        </p:txBody>
      </p:sp>
      <p:sp>
        <p:nvSpPr>
          <p:cNvPr id="31" name="Rectangle 30">
            <a:extLst>
              <a:ext uri="{FF2B5EF4-FFF2-40B4-BE49-F238E27FC236}">
                <a16:creationId xmlns:a16="http://schemas.microsoft.com/office/drawing/2014/main" id="{4EBBA228-FFD0-4E87-92B0-1A4CE34ED8C2}"/>
              </a:ext>
            </a:extLst>
          </p:cNvPr>
          <p:cNvSpPr>
            <a:spLocks noGrp="1"/>
          </p:cNvSpPr>
          <p:nvPr/>
        </p:nvSpPr>
        <p:spPr>
          <a:xfrm>
            <a:off x="4352925" y="4248150"/>
            <a:ext cx="1200150" cy="323850"/>
          </a:xfrm>
          <a:prstGeom prst="rect">
            <a:avLst/>
          </a:prstGeom>
          <a:noFill/>
          <a:ln w="0">
            <a:noFill/>
          </a:ln>
        </p:spPr>
        <p:txBody>
          <a:bodyPr anchor="ctr">
            <a:normAutofit/>
          </a:bodyPr>
          <a:lstStyle/>
          <a:p>
            <a:pPr>
              <a:defRPr sz="1275" b="1">
                <a:solidFill>
                  <a:srgbClr val="1F6FB2"/>
                </a:solidFill>
                <a:latin typeface="Arial"/>
                <a:ea typeface="Arial"/>
                <a:cs typeface="Arial"/>
              </a:defRPr>
            </a:pPr>
            <a:r>
              <a:rPr sz="1275" b="1">
                <a:solidFill>
                  <a:srgbClr val="1F6FB2"/>
                </a:solidFill>
                <a:latin typeface="Arial"/>
                <a:ea typeface="Arial"/>
                <a:cs typeface="Arial"/>
              </a:rPr>
              <a:t>Evidence</a:t>
            </a:r>
          </a:p>
        </p:txBody>
      </p:sp>
      <p:sp>
        <p:nvSpPr>
          <p:cNvPr id="32" name="Oval 31">
            <a:extLst>
              <a:ext uri="{FF2B5EF4-FFF2-40B4-BE49-F238E27FC236}">
                <a16:creationId xmlns:a16="http://schemas.microsoft.com/office/drawing/2014/main" id="{344E4AD0-60B6-4545-8DC4-9BFC4E68D9A3}"/>
              </a:ext>
            </a:extLst>
          </p:cNvPr>
          <p:cNvSpPr>
            <a:spLocks noGrp="1"/>
          </p:cNvSpPr>
          <p:nvPr/>
        </p:nvSpPr>
        <p:spPr>
          <a:xfrm>
            <a:off x="3000375" y="5000625"/>
            <a:ext cx="666750" cy="666750"/>
          </a:xfrm>
          <a:prstGeom prst="ellipse">
            <a:avLst/>
          </a:prstGeom>
          <a:solidFill>
            <a:srgbClr val="FFFFFF"/>
          </a:solidFill>
          <a:ln w="28575">
            <a:solidFill>
              <a:srgbClr val="1F6FB2"/>
            </a:solidFill>
          </a:ln>
        </p:spPr>
        <p:txBody>
          <a:bodyPr/>
          <a:lstStyle/>
          <a:p>
            <a:endParaRPr lang="en-BE"/>
          </a:p>
        </p:txBody>
      </p:sp>
      <p:sp>
        <p:nvSpPr>
          <p:cNvPr id="33" name="Rectangle 32">
            <a:extLst>
              <a:ext uri="{FF2B5EF4-FFF2-40B4-BE49-F238E27FC236}">
                <a16:creationId xmlns:a16="http://schemas.microsoft.com/office/drawing/2014/main" id="{3B3CC15E-D7BC-40B8-9077-023C5B9393FB}"/>
              </a:ext>
            </a:extLst>
          </p:cNvPr>
          <p:cNvSpPr>
            <a:spLocks noGrp="1"/>
          </p:cNvSpPr>
          <p:nvPr/>
        </p:nvSpPr>
        <p:spPr>
          <a:xfrm>
            <a:off x="2733675" y="5724525"/>
            <a:ext cx="1200150" cy="323850"/>
          </a:xfrm>
          <a:prstGeom prst="rect">
            <a:avLst/>
          </a:prstGeom>
          <a:noFill/>
          <a:ln w="0">
            <a:noFill/>
          </a:ln>
        </p:spPr>
        <p:txBody>
          <a:bodyPr anchor="ctr">
            <a:normAutofit/>
          </a:bodyPr>
          <a:lstStyle/>
          <a:p>
            <a:pPr>
              <a:defRPr sz="1275" b="1">
                <a:solidFill>
                  <a:srgbClr val="1F6FB2"/>
                </a:solidFill>
                <a:latin typeface="Arial"/>
                <a:ea typeface="Arial"/>
                <a:cs typeface="Arial"/>
              </a:defRPr>
            </a:pPr>
            <a:r>
              <a:rPr sz="1275" b="1">
                <a:solidFill>
                  <a:srgbClr val="1F6FB2"/>
                </a:solidFill>
                <a:latin typeface="Arial"/>
                <a:ea typeface="Arial"/>
                <a:cs typeface="Arial"/>
              </a:rPr>
              <a:t>Adaptation</a:t>
            </a:r>
          </a:p>
        </p:txBody>
      </p:sp>
      <p:sp>
        <p:nvSpPr>
          <p:cNvPr id="34" name="Rectangle 33">
            <a:extLst>
              <a:ext uri="{FF2B5EF4-FFF2-40B4-BE49-F238E27FC236}">
                <a16:creationId xmlns:a16="http://schemas.microsoft.com/office/drawing/2014/main" id="{4E567A17-C44D-49F1-9CEC-7200B1C9A5EC}"/>
              </a:ext>
            </a:extLst>
          </p:cNvPr>
          <p:cNvSpPr>
            <a:spLocks noGrp="1"/>
          </p:cNvSpPr>
          <p:nvPr/>
        </p:nvSpPr>
        <p:spPr>
          <a:xfrm>
            <a:off x="1285875" y="5905500"/>
            <a:ext cx="4095750" cy="323850"/>
          </a:xfrm>
          <a:prstGeom prst="rect">
            <a:avLst/>
          </a:prstGeom>
          <a:noFill/>
          <a:ln w="0">
            <a:noFill/>
          </a:ln>
        </p:spPr>
        <p:txBody>
          <a:bodyPr>
            <a:normAutofit/>
          </a:bodyPr>
          <a:lstStyle/>
          <a:p>
            <a:pPr>
              <a:defRPr sz="1350" i="1">
                <a:solidFill>
                  <a:srgbClr val="5B6B7A"/>
                </a:solidFill>
                <a:latin typeface="Arial"/>
                <a:ea typeface="Arial"/>
                <a:cs typeface="Arial"/>
              </a:defRPr>
            </a:pPr>
            <a:r>
              <a:rPr sz="1350" i="1">
                <a:solidFill>
                  <a:srgbClr val="5B6B7A"/>
                </a:solidFill>
                <a:latin typeface="Arial"/>
                <a:ea typeface="Arial"/>
                <a:cs typeface="Arial"/>
              </a:rPr>
              <a:t>The spiral expands the evidence base</a:t>
            </a:r>
          </a:p>
        </p:txBody>
      </p:sp>
      <p:sp>
        <p:nvSpPr>
          <p:cNvPr id="35" name="Oval 34">
            <a:extLst>
              <a:ext uri="{FF2B5EF4-FFF2-40B4-BE49-F238E27FC236}">
                <a16:creationId xmlns:a16="http://schemas.microsoft.com/office/drawing/2014/main" id="{4869185C-23D7-48E4-B5FC-DC65B8484F90}"/>
              </a:ext>
            </a:extLst>
          </p:cNvPr>
          <p:cNvSpPr>
            <a:spLocks noGrp="1"/>
          </p:cNvSpPr>
          <p:nvPr/>
        </p:nvSpPr>
        <p:spPr>
          <a:xfrm>
            <a:off x="6858000" y="1809750"/>
            <a:ext cx="514350" cy="514350"/>
          </a:xfrm>
          <a:prstGeom prst="ellipse">
            <a:avLst/>
          </a:prstGeom>
          <a:solidFill>
            <a:srgbClr val="1F6FB2"/>
          </a:solidFill>
          <a:ln w="9525">
            <a:solidFill>
              <a:srgbClr val="1F6FB2"/>
            </a:solidFill>
          </a:ln>
        </p:spPr>
        <p:txBody>
          <a:bodyPr/>
          <a:lstStyle/>
          <a:p>
            <a:endParaRPr lang="en-BE"/>
          </a:p>
        </p:txBody>
      </p:sp>
      <p:sp>
        <p:nvSpPr>
          <p:cNvPr id="36" name="Rectangle 35">
            <a:extLst>
              <a:ext uri="{FF2B5EF4-FFF2-40B4-BE49-F238E27FC236}">
                <a16:creationId xmlns:a16="http://schemas.microsoft.com/office/drawing/2014/main" id="{D87DC2A8-2104-498A-8227-B127AB8D83AD}"/>
              </a:ext>
            </a:extLst>
          </p:cNvPr>
          <p:cNvSpPr>
            <a:spLocks noGrp="1"/>
          </p:cNvSpPr>
          <p:nvPr/>
        </p:nvSpPr>
        <p:spPr>
          <a:xfrm>
            <a:off x="6858000" y="1847850"/>
            <a:ext cx="514350" cy="400050"/>
          </a:xfrm>
          <a:prstGeom prst="rect">
            <a:avLst/>
          </a:prstGeom>
          <a:noFill/>
          <a:ln w="0">
            <a:noFill/>
          </a:ln>
        </p:spPr>
        <p:txBody>
          <a:bodyPr anchor="ctr">
            <a:normAutofit/>
          </a:bodyPr>
          <a:lstStyle/>
          <a:p>
            <a:pPr>
              <a:defRPr sz="1650" b="1">
                <a:solidFill>
                  <a:srgbClr val="FFFFFF"/>
                </a:solidFill>
                <a:latin typeface="Arial"/>
                <a:ea typeface="Arial"/>
                <a:cs typeface="Arial"/>
              </a:defRPr>
            </a:pPr>
            <a:r>
              <a:rPr sz="1650" b="1">
                <a:solidFill>
                  <a:srgbClr val="FFFFFF"/>
                </a:solidFill>
                <a:latin typeface="Arial"/>
                <a:ea typeface="Arial"/>
                <a:cs typeface="Arial"/>
              </a:rPr>
              <a:t>1</a:t>
            </a:r>
          </a:p>
        </p:txBody>
      </p:sp>
      <p:sp>
        <p:nvSpPr>
          <p:cNvPr id="37" name="Rectangle 36">
            <a:extLst>
              <a:ext uri="{FF2B5EF4-FFF2-40B4-BE49-F238E27FC236}">
                <a16:creationId xmlns:a16="http://schemas.microsoft.com/office/drawing/2014/main" id="{6F42D040-3BA2-4034-B18E-2AFF53C786DE}"/>
              </a:ext>
            </a:extLst>
          </p:cNvPr>
          <p:cNvSpPr>
            <a:spLocks noGrp="1"/>
          </p:cNvSpPr>
          <p:nvPr/>
        </p:nvSpPr>
        <p:spPr>
          <a:xfrm>
            <a:off x="7524750" y="1790700"/>
            <a:ext cx="2762250" cy="304800"/>
          </a:xfrm>
          <a:prstGeom prst="rect">
            <a:avLst/>
          </a:prstGeom>
          <a:noFill/>
          <a:ln w="0">
            <a:noFill/>
          </a:ln>
        </p:spPr>
        <p:txBody>
          <a:bodyPr>
            <a:normAutofit fontScale="93333"/>
          </a:bodyPr>
          <a:lstStyle/>
          <a:p>
            <a:pPr>
              <a:defRPr sz="1500" b="1">
                <a:solidFill>
                  <a:srgbClr val="1F6FB2"/>
                </a:solidFill>
                <a:latin typeface="Arial"/>
                <a:ea typeface="Arial"/>
                <a:cs typeface="Arial"/>
              </a:defRPr>
            </a:pPr>
            <a:r>
              <a:rPr sz="1500" b="1">
                <a:solidFill>
                  <a:srgbClr val="1F6FB2"/>
                </a:solidFill>
                <a:latin typeface="Arial"/>
                <a:ea typeface="Arial"/>
                <a:cs typeface="Arial"/>
              </a:rPr>
              <a:t>Frame a hypothesis</a:t>
            </a:r>
          </a:p>
        </p:txBody>
      </p:sp>
      <p:sp>
        <p:nvSpPr>
          <p:cNvPr id="38" name="Rectangle 37">
            <a:extLst>
              <a:ext uri="{FF2B5EF4-FFF2-40B4-BE49-F238E27FC236}">
                <a16:creationId xmlns:a16="http://schemas.microsoft.com/office/drawing/2014/main" id="{8E5BE8DB-85FB-435B-8875-63EF9725D365}"/>
              </a:ext>
            </a:extLst>
          </p:cNvPr>
          <p:cNvSpPr>
            <a:spLocks noGrp="1"/>
          </p:cNvSpPr>
          <p:nvPr/>
        </p:nvSpPr>
        <p:spPr>
          <a:xfrm>
            <a:off x="7524750" y="2095500"/>
            <a:ext cx="2857500" cy="4953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State the expected change in behaviour or performance.</a:t>
            </a:r>
          </a:p>
        </p:txBody>
      </p:sp>
      <p:sp>
        <p:nvSpPr>
          <p:cNvPr id="39" name="Oval 38">
            <a:extLst>
              <a:ext uri="{FF2B5EF4-FFF2-40B4-BE49-F238E27FC236}">
                <a16:creationId xmlns:a16="http://schemas.microsoft.com/office/drawing/2014/main" id="{CFEEF05E-586A-4B57-B3AF-F9179627FFCE}"/>
              </a:ext>
            </a:extLst>
          </p:cNvPr>
          <p:cNvSpPr>
            <a:spLocks noGrp="1"/>
          </p:cNvSpPr>
          <p:nvPr/>
        </p:nvSpPr>
        <p:spPr>
          <a:xfrm>
            <a:off x="6858000" y="2857500"/>
            <a:ext cx="514350" cy="514350"/>
          </a:xfrm>
          <a:prstGeom prst="ellipse">
            <a:avLst/>
          </a:prstGeom>
          <a:solidFill>
            <a:srgbClr val="1F6FB2"/>
          </a:solidFill>
          <a:ln w="9525">
            <a:solidFill>
              <a:srgbClr val="1F6FB2"/>
            </a:solidFill>
          </a:ln>
        </p:spPr>
        <p:txBody>
          <a:bodyPr/>
          <a:lstStyle/>
          <a:p>
            <a:endParaRPr lang="en-BE"/>
          </a:p>
        </p:txBody>
      </p:sp>
      <p:sp>
        <p:nvSpPr>
          <p:cNvPr id="40" name="Rectangle 39">
            <a:extLst>
              <a:ext uri="{FF2B5EF4-FFF2-40B4-BE49-F238E27FC236}">
                <a16:creationId xmlns:a16="http://schemas.microsoft.com/office/drawing/2014/main" id="{AD4F672C-74A4-4675-AFC2-6F5CB19B4A9B}"/>
              </a:ext>
            </a:extLst>
          </p:cNvPr>
          <p:cNvSpPr>
            <a:spLocks noGrp="1"/>
          </p:cNvSpPr>
          <p:nvPr/>
        </p:nvSpPr>
        <p:spPr>
          <a:xfrm>
            <a:off x="6858000" y="2895600"/>
            <a:ext cx="514350" cy="400050"/>
          </a:xfrm>
          <a:prstGeom prst="rect">
            <a:avLst/>
          </a:prstGeom>
          <a:noFill/>
          <a:ln w="0">
            <a:noFill/>
          </a:ln>
        </p:spPr>
        <p:txBody>
          <a:bodyPr anchor="ctr">
            <a:normAutofit/>
          </a:bodyPr>
          <a:lstStyle/>
          <a:p>
            <a:pPr>
              <a:defRPr sz="1650" b="1">
                <a:solidFill>
                  <a:srgbClr val="FFFFFF"/>
                </a:solidFill>
                <a:latin typeface="Arial"/>
                <a:ea typeface="Arial"/>
                <a:cs typeface="Arial"/>
              </a:defRPr>
            </a:pPr>
            <a:r>
              <a:rPr sz="1650" b="1">
                <a:solidFill>
                  <a:srgbClr val="FFFFFF"/>
                </a:solidFill>
                <a:latin typeface="Arial"/>
                <a:ea typeface="Arial"/>
                <a:cs typeface="Arial"/>
              </a:rPr>
              <a:t>2</a:t>
            </a:r>
          </a:p>
        </p:txBody>
      </p:sp>
      <p:sp>
        <p:nvSpPr>
          <p:cNvPr id="41" name="Rectangle 40">
            <a:extLst>
              <a:ext uri="{FF2B5EF4-FFF2-40B4-BE49-F238E27FC236}">
                <a16:creationId xmlns:a16="http://schemas.microsoft.com/office/drawing/2014/main" id="{C9D89279-71F9-4552-8AE9-24A8E01BBC43}"/>
              </a:ext>
            </a:extLst>
          </p:cNvPr>
          <p:cNvSpPr>
            <a:spLocks noGrp="1"/>
          </p:cNvSpPr>
          <p:nvPr/>
        </p:nvSpPr>
        <p:spPr>
          <a:xfrm>
            <a:off x="7524750" y="2838450"/>
            <a:ext cx="2762250" cy="304800"/>
          </a:xfrm>
          <a:prstGeom prst="rect">
            <a:avLst/>
          </a:prstGeom>
          <a:noFill/>
          <a:ln w="0">
            <a:noFill/>
          </a:ln>
        </p:spPr>
        <p:txBody>
          <a:bodyPr>
            <a:normAutofit fontScale="93333"/>
          </a:bodyPr>
          <a:lstStyle/>
          <a:p>
            <a:pPr>
              <a:defRPr sz="1500" b="1">
                <a:solidFill>
                  <a:srgbClr val="1F6FB2"/>
                </a:solidFill>
                <a:latin typeface="Arial"/>
                <a:ea typeface="Arial"/>
                <a:cs typeface="Arial"/>
              </a:defRPr>
            </a:pPr>
            <a:r>
              <a:rPr sz="1500" b="1">
                <a:solidFill>
                  <a:srgbClr val="1F6FB2"/>
                </a:solidFill>
                <a:latin typeface="Arial"/>
                <a:ea typeface="Arial"/>
                <a:cs typeface="Arial"/>
              </a:rPr>
              <a:t>Build a usable increment</a:t>
            </a:r>
          </a:p>
        </p:txBody>
      </p:sp>
      <p:sp>
        <p:nvSpPr>
          <p:cNvPr id="42" name="Rectangle 41">
            <a:extLst>
              <a:ext uri="{FF2B5EF4-FFF2-40B4-BE49-F238E27FC236}">
                <a16:creationId xmlns:a16="http://schemas.microsoft.com/office/drawing/2014/main" id="{B36D2E6F-C78D-42D1-9DE6-F5C737BEDC29}"/>
              </a:ext>
            </a:extLst>
          </p:cNvPr>
          <p:cNvSpPr>
            <a:spLocks noGrp="1"/>
          </p:cNvSpPr>
          <p:nvPr/>
        </p:nvSpPr>
        <p:spPr>
          <a:xfrm>
            <a:off x="7524750" y="3143250"/>
            <a:ext cx="2857500" cy="4953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Create the smallest change that can test the hypothesis.</a:t>
            </a:r>
          </a:p>
        </p:txBody>
      </p:sp>
      <p:sp>
        <p:nvSpPr>
          <p:cNvPr id="43" name="Oval 42">
            <a:extLst>
              <a:ext uri="{FF2B5EF4-FFF2-40B4-BE49-F238E27FC236}">
                <a16:creationId xmlns:a16="http://schemas.microsoft.com/office/drawing/2014/main" id="{8943A84B-FB11-4AEA-B296-72CFBE5ADE79}"/>
              </a:ext>
            </a:extLst>
          </p:cNvPr>
          <p:cNvSpPr>
            <a:spLocks noGrp="1"/>
          </p:cNvSpPr>
          <p:nvPr/>
        </p:nvSpPr>
        <p:spPr>
          <a:xfrm>
            <a:off x="6858000" y="3905250"/>
            <a:ext cx="514350" cy="514350"/>
          </a:xfrm>
          <a:prstGeom prst="ellipse">
            <a:avLst/>
          </a:prstGeom>
          <a:solidFill>
            <a:srgbClr val="1F6FB2"/>
          </a:solidFill>
          <a:ln w="9525">
            <a:solidFill>
              <a:srgbClr val="1F6FB2"/>
            </a:solidFill>
          </a:ln>
        </p:spPr>
        <p:txBody>
          <a:bodyPr/>
          <a:lstStyle/>
          <a:p>
            <a:endParaRPr lang="en-BE"/>
          </a:p>
        </p:txBody>
      </p:sp>
      <p:sp>
        <p:nvSpPr>
          <p:cNvPr id="44" name="Rectangle 43">
            <a:extLst>
              <a:ext uri="{FF2B5EF4-FFF2-40B4-BE49-F238E27FC236}">
                <a16:creationId xmlns:a16="http://schemas.microsoft.com/office/drawing/2014/main" id="{6BC7B29B-0DD4-4729-B36B-913FF5752666}"/>
              </a:ext>
            </a:extLst>
          </p:cNvPr>
          <p:cNvSpPr>
            <a:spLocks noGrp="1"/>
          </p:cNvSpPr>
          <p:nvPr/>
        </p:nvSpPr>
        <p:spPr>
          <a:xfrm>
            <a:off x="6858000" y="3943350"/>
            <a:ext cx="514350" cy="400050"/>
          </a:xfrm>
          <a:prstGeom prst="rect">
            <a:avLst/>
          </a:prstGeom>
          <a:noFill/>
          <a:ln w="0">
            <a:noFill/>
          </a:ln>
        </p:spPr>
        <p:txBody>
          <a:bodyPr anchor="ctr">
            <a:normAutofit/>
          </a:bodyPr>
          <a:lstStyle/>
          <a:p>
            <a:pPr>
              <a:defRPr sz="1650" b="1">
                <a:solidFill>
                  <a:srgbClr val="FFFFFF"/>
                </a:solidFill>
                <a:latin typeface="Arial"/>
                <a:ea typeface="Arial"/>
                <a:cs typeface="Arial"/>
              </a:defRPr>
            </a:pPr>
            <a:r>
              <a:rPr sz="1650" b="1">
                <a:solidFill>
                  <a:srgbClr val="FFFFFF"/>
                </a:solidFill>
                <a:latin typeface="Arial"/>
                <a:ea typeface="Arial"/>
                <a:cs typeface="Arial"/>
              </a:rPr>
              <a:t>3</a:t>
            </a:r>
          </a:p>
        </p:txBody>
      </p:sp>
      <p:sp>
        <p:nvSpPr>
          <p:cNvPr id="45" name="Rectangle 44">
            <a:extLst>
              <a:ext uri="{FF2B5EF4-FFF2-40B4-BE49-F238E27FC236}">
                <a16:creationId xmlns:a16="http://schemas.microsoft.com/office/drawing/2014/main" id="{C3C79A67-9722-4450-BCD1-A897165C47AD}"/>
              </a:ext>
            </a:extLst>
          </p:cNvPr>
          <p:cNvSpPr>
            <a:spLocks noGrp="1"/>
          </p:cNvSpPr>
          <p:nvPr/>
        </p:nvSpPr>
        <p:spPr>
          <a:xfrm>
            <a:off x="7524750" y="3886200"/>
            <a:ext cx="2762250" cy="304800"/>
          </a:xfrm>
          <a:prstGeom prst="rect">
            <a:avLst/>
          </a:prstGeom>
          <a:noFill/>
          <a:ln w="0">
            <a:noFill/>
          </a:ln>
        </p:spPr>
        <p:txBody>
          <a:bodyPr>
            <a:normAutofit fontScale="93333"/>
          </a:bodyPr>
          <a:lstStyle/>
          <a:p>
            <a:pPr>
              <a:defRPr sz="1500" b="1">
                <a:solidFill>
                  <a:srgbClr val="1F6FB2"/>
                </a:solidFill>
                <a:latin typeface="Arial"/>
                <a:ea typeface="Arial"/>
                <a:cs typeface="Arial"/>
              </a:defRPr>
            </a:pPr>
            <a:r>
              <a:rPr sz="1500" b="1">
                <a:solidFill>
                  <a:srgbClr val="1F6FB2"/>
                </a:solidFill>
                <a:latin typeface="Arial"/>
                <a:ea typeface="Arial"/>
                <a:cs typeface="Arial"/>
              </a:rPr>
              <a:t>Observe outcomes</a:t>
            </a:r>
          </a:p>
        </p:txBody>
      </p:sp>
      <p:sp>
        <p:nvSpPr>
          <p:cNvPr id="46" name="Rectangle 45">
            <a:extLst>
              <a:ext uri="{FF2B5EF4-FFF2-40B4-BE49-F238E27FC236}">
                <a16:creationId xmlns:a16="http://schemas.microsoft.com/office/drawing/2014/main" id="{E243E423-6191-4C24-946C-0B8653CF309E}"/>
              </a:ext>
            </a:extLst>
          </p:cNvPr>
          <p:cNvSpPr>
            <a:spLocks noGrp="1"/>
          </p:cNvSpPr>
          <p:nvPr/>
        </p:nvSpPr>
        <p:spPr>
          <a:xfrm>
            <a:off x="7524750" y="4191000"/>
            <a:ext cx="2857500" cy="4953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Collect evidence from use, quality, cost, risk or cycle time.</a:t>
            </a:r>
          </a:p>
        </p:txBody>
      </p:sp>
      <p:sp>
        <p:nvSpPr>
          <p:cNvPr id="47" name="Oval 46">
            <a:extLst>
              <a:ext uri="{FF2B5EF4-FFF2-40B4-BE49-F238E27FC236}">
                <a16:creationId xmlns:a16="http://schemas.microsoft.com/office/drawing/2014/main" id="{2BF86E0B-8B91-4A83-BEEC-76FA5E1A7457}"/>
              </a:ext>
            </a:extLst>
          </p:cNvPr>
          <p:cNvSpPr>
            <a:spLocks noGrp="1"/>
          </p:cNvSpPr>
          <p:nvPr/>
        </p:nvSpPr>
        <p:spPr>
          <a:xfrm>
            <a:off x="6858000" y="4953000"/>
            <a:ext cx="514350" cy="514350"/>
          </a:xfrm>
          <a:prstGeom prst="ellipse">
            <a:avLst/>
          </a:prstGeom>
          <a:solidFill>
            <a:srgbClr val="2C8C74"/>
          </a:solidFill>
          <a:ln w="9525">
            <a:solidFill>
              <a:srgbClr val="2C8C74"/>
            </a:solidFill>
          </a:ln>
        </p:spPr>
        <p:txBody>
          <a:bodyPr/>
          <a:lstStyle/>
          <a:p>
            <a:endParaRPr lang="en-BE"/>
          </a:p>
        </p:txBody>
      </p:sp>
      <p:sp>
        <p:nvSpPr>
          <p:cNvPr id="48" name="Rectangle 47">
            <a:extLst>
              <a:ext uri="{FF2B5EF4-FFF2-40B4-BE49-F238E27FC236}">
                <a16:creationId xmlns:a16="http://schemas.microsoft.com/office/drawing/2014/main" id="{384B0F81-8CF7-4D8C-8F4B-637DAC74677B}"/>
              </a:ext>
            </a:extLst>
          </p:cNvPr>
          <p:cNvSpPr>
            <a:spLocks noGrp="1"/>
          </p:cNvSpPr>
          <p:nvPr/>
        </p:nvSpPr>
        <p:spPr>
          <a:xfrm>
            <a:off x="6858000" y="4991100"/>
            <a:ext cx="514350" cy="400050"/>
          </a:xfrm>
          <a:prstGeom prst="rect">
            <a:avLst/>
          </a:prstGeom>
          <a:noFill/>
          <a:ln w="0">
            <a:noFill/>
          </a:ln>
        </p:spPr>
        <p:txBody>
          <a:bodyPr anchor="ctr">
            <a:normAutofit/>
          </a:bodyPr>
          <a:lstStyle/>
          <a:p>
            <a:pPr>
              <a:defRPr sz="1650" b="1">
                <a:solidFill>
                  <a:srgbClr val="FFFFFF"/>
                </a:solidFill>
                <a:latin typeface="Arial"/>
                <a:ea typeface="Arial"/>
                <a:cs typeface="Arial"/>
              </a:defRPr>
            </a:pPr>
            <a:r>
              <a:rPr sz="1650" b="1">
                <a:solidFill>
                  <a:srgbClr val="FFFFFF"/>
                </a:solidFill>
                <a:latin typeface="Arial"/>
                <a:ea typeface="Arial"/>
                <a:cs typeface="Arial"/>
              </a:rPr>
              <a:t>4</a:t>
            </a:r>
          </a:p>
        </p:txBody>
      </p:sp>
      <p:sp>
        <p:nvSpPr>
          <p:cNvPr id="49" name="Rectangle 48">
            <a:extLst>
              <a:ext uri="{FF2B5EF4-FFF2-40B4-BE49-F238E27FC236}">
                <a16:creationId xmlns:a16="http://schemas.microsoft.com/office/drawing/2014/main" id="{E76AD917-C59F-4333-8FD7-A2FFFADE71B0}"/>
              </a:ext>
            </a:extLst>
          </p:cNvPr>
          <p:cNvSpPr>
            <a:spLocks noGrp="1"/>
          </p:cNvSpPr>
          <p:nvPr/>
        </p:nvSpPr>
        <p:spPr>
          <a:xfrm>
            <a:off x="7524750" y="4933950"/>
            <a:ext cx="2762250" cy="304800"/>
          </a:xfrm>
          <a:prstGeom prst="rect">
            <a:avLst/>
          </a:prstGeom>
          <a:noFill/>
          <a:ln w="0">
            <a:noFill/>
          </a:ln>
        </p:spPr>
        <p:txBody>
          <a:bodyPr>
            <a:normAutofit fontScale="93333"/>
          </a:bodyPr>
          <a:lstStyle/>
          <a:p>
            <a:pPr>
              <a:defRPr sz="1500" b="1">
                <a:solidFill>
                  <a:srgbClr val="2C8C74"/>
                </a:solidFill>
                <a:latin typeface="Arial"/>
                <a:ea typeface="Arial"/>
                <a:cs typeface="Arial"/>
              </a:defRPr>
            </a:pPr>
            <a:r>
              <a:rPr sz="1500" b="1">
                <a:solidFill>
                  <a:srgbClr val="2C8C74"/>
                </a:solidFill>
                <a:latin typeface="Arial"/>
                <a:ea typeface="Arial"/>
                <a:cs typeface="Arial"/>
              </a:rPr>
              <a:t>Adapt the next decision</a:t>
            </a:r>
          </a:p>
        </p:txBody>
      </p:sp>
      <p:sp>
        <p:nvSpPr>
          <p:cNvPr id="50" name="Rectangle 49">
            <a:extLst>
              <a:ext uri="{FF2B5EF4-FFF2-40B4-BE49-F238E27FC236}">
                <a16:creationId xmlns:a16="http://schemas.microsoft.com/office/drawing/2014/main" id="{1BAF999F-AAB5-4271-B3B7-E03624657793}"/>
              </a:ext>
            </a:extLst>
          </p:cNvPr>
          <p:cNvSpPr>
            <a:spLocks noGrp="1"/>
          </p:cNvSpPr>
          <p:nvPr/>
        </p:nvSpPr>
        <p:spPr>
          <a:xfrm>
            <a:off x="7524750" y="5238750"/>
            <a:ext cx="2857500" cy="4953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Change the backlog, the design or the hypothesis.</a:t>
            </a:r>
          </a:p>
        </p:txBody>
      </p:sp>
    </p:spTree>
    <p:extLst>
      <p:ext uri="{BB962C8B-B14F-4D97-AF65-F5344CB8AC3E}">
        <p14:creationId xmlns:p14="http://schemas.microsoft.com/office/powerpoint/2010/main" val="571539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p:cNvPicPr>
          <p:nvPr/>
        </p:nvPicPr>
        <p:blipFill>
          <a:blip r:embed="rId3"/>
          <a:srcRect/>
          <a:stretch>
            <a:fillRect/>
          </a:stretch>
        </p:blipFill>
        <p:spPr>
          <a:xfrm>
            <a:off x="2258289" y="3413020"/>
            <a:ext cx="7841674" cy="3959339"/>
          </a:xfrm>
          <a:prstGeom prst="rect">
            <a:avLst/>
          </a:prstGeom>
        </p:spPr>
      </p:pic>
      <p:sp>
        <p:nvSpPr>
          <p:cNvPr id="2" name="Title 1">
            <a:extLst>
              <a:ext uri="{FF2B5EF4-FFF2-40B4-BE49-F238E27FC236}">
                <a16:creationId xmlns:a16="http://schemas.microsoft.com/office/drawing/2014/main" id="{9ABC3642-586D-4FA0-8F39-13CDAFE62F88}"/>
              </a:ext>
            </a:extLst>
          </p:cNvPr>
          <p:cNvSpPr>
            <a:spLocks noGrp="1"/>
          </p:cNvSpPr>
          <p:nvPr>
            <p:ph type="title"/>
          </p:nvPr>
        </p:nvSpPr>
        <p:spPr>
          <a:xfrm>
            <a:off x="539750" y="373708"/>
            <a:ext cx="11382375" cy="674836"/>
          </a:xfrm>
        </p:spPr>
        <p:txBody>
          <a:bodyPr>
            <a:normAutofit/>
          </a:bodyPr>
          <a:lstStyle/>
          <a:p>
            <a:pPr>
              <a:buNone/>
              <a:defRPr sz="2700" b="0">
                <a:solidFill>
                  <a:srgbClr val="1F6FB2"/>
                </a:solidFill>
                <a:latin typeface="Arial"/>
                <a:ea typeface="Arial"/>
                <a:cs typeface="Arial"/>
              </a:defRPr>
            </a:pPr>
            <a:r>
              <a:rPr sz="2700" b="0">
                <a:solidFill>
                  <a:srgbClr val="1F6FB2"/>
                </a:solidFill>
                <a:latin typeface="Arial"/>
                <a:ea typeface="Arial"/>
                <a:cs typeface="Arial"/>
              </a:rPr>
              <a:t>DevOps</a:t>
            </a:r>
          </a:p>
        </p:txBody>
      </p:sp>
      <p:sp>
        <p:nvSpPr>
          <p:cNvPr id="4" name="Content Placeholder 3">
            <a:extLst>
              <a:ext uri="{FF2B5EF4-FFF2-40B4-BE49-F238E27FC236}">
                <a16:creationId xmlns:a16="http://schemas.microsoft.com/office/drawing/2014/main" id="{08D7E631-A8FC-40B4-ABDD-527EC6F88F22}"/>
              </a:ext>
            </a:extLst>
          </p:cNvPr>
          <p:cNvSpPr>
            <a:spLocks noGrp="1"/>
          </p:cNvSpPr>
          <p:nvPr>
            <p:ph idx="1"/>
          </p:nvPr>
        </p:nvSpPr>
        <p:spPr>
          <a:xfrm>
            <a:off x="540000" y="1072903"/>
            <a:ext cx="11382000" cy="4428000"/>
          </a:xfrm>
        </p:spPr>
        <p:txBody>
          <a:bodyPr/>
          <a:lstStyle/>
          <a:p>
            <a:r>
              <a:t>DevOps extends agile practices across development and operations in technology-driven businesses (e.g. Netflix, Amazon, …)</a:t>
            </a:r>
          </a:p>
          <a:p>
            <a:r>
              <a:t>Sprints involve the development team (Dev) and the operations team (Ops) in charge of integrating the produced software (features) into the organization’s software ecosystem. This collaboration supports continuous integration and more frequent, reliable releases.</a:t>
            </a:r>
          </a:p>
        </p:txBody>
      </p:sp>
      <p:pic>
        <p:nvPicPr>
          <p:cNvPr id="34" name="Picture 33"/>
          <p:cNvPicPr>
            <a:picLocks noChangeAspect="1"/>
          </p:cNvPicPr>
          <p:nvPr/>
        </p:nvPicPr>
        <p:blipFill>
          <a:blip r:embed="rId4"/>
          <a:srcRect t="27" b="27"/>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BB087392-EC3F-4860-9537-27C07424DA6E}"/>
              </a:ext>
            </a:extLst>
          </p:cNvPr>
          <p:cNvSpPr>
            <a:spLocks noGrp="1"/>
          </p:cNvSpPr>
          <p:nvPr/>
        </p:nvSpPr>
        <p:spPr>
          <a:xfrm>
            <a:off x="552450" y="361950"/>
            <a:ext cx="10763250" cy="590550"/>
          </a:xfrm>
          <a:prstGeom prst="rect">
            <a:avLst/>
          </a:prstGeom>
          <a:noFill/>
          <a:ln w="0">
            <a:noFill/>
          </a:ln>
        </p:spPr>
        <p:txBody>
          <a:bodyPr>
            <a:normAutofit/>
          </a:bodyPr>
          <a:lstStyle/>
          <a:p>
            <a:pPr>
              <a:buNone/>
              <a:defRPr sz="2850">
                <a:solidFill>
                  <a:srgbClr val="1F6FB2"/>
                </a:solidFill>
                <a:latin typeface="Arial"/>
                <a:ea typeface="Arial"/>
                <a:cs typeface="Arial"/>
              </a:defRPr>
            </a:pPr>
            <a:r>
              <a:rPr sz="2850">
                <a:solidFill>
                  <a:srgbClr val="1F6FB2"/>
                </a:solidFill>
                <a:latin typeface="Arial"/>
                <a:ea typeface="Arial"/>
                <a:cs typeface="Arial"/>
              </a:rPr>
              <a:t>The 2026 operating model combines delivery and governance</a:t>
            </a:r>
          </a:p>
        </p:txBody>
      </p:sp>
      <p:sp>
        <p:nvSpPr>
          <p:cNvPr id="8" name="Rectangle 7">
            <a:extLst>
              <a:ext uri="{FF2B5EF4-FFF2-40B4-BE49-F238E27FC236}">
                <a16:creationId xmlns:a16="http://schemas.microsoft.com/office/drawing/2014/main" id="{4A76037F-1C24-465C-B1F6-4A0372590A4A}"/>
              </a:ext>
            </a:extLst>
          </p:cNvPr>
          <p:cNvSpPr>
            <a:spLocks noGrp="1"/>
          </p:cNvSpPr>
          <p:nvPr/>
        </p:nvSpPr>
        <p:spPr>
          <a:xfrm>
            <a:off x="590550" y="1066800"/>
            <a:ext cx="10382250" cy="514350"/>
          </a:xfrm>
          <a:prstGeom prst="rect">
            <a:avLst/>
          </a:prstGeom>
          <a:noFill/>
          <a:ln w="0">
            <a:noFill/>
          </a:ln>
        </p:spPr>
        <p:txBody>
          <a:bodyPr>
            <a:normAutofit/>
          </a:bodyPr>
          <a:lstStyle/>
          <a:p>
            <a:pPr>
              <a:buNone/>
              <a:defRPr sz="1725" b="1">
                <a:solidFill>
                  <a:srgbClr val="A78318"/>
                </a:solidFill>
                <a:latin typeface="Arial"/>
                <a:ea typeface="Arial"/>
                <a:cs typeface="Arial"/>
              </a:defRPr>
            </a:pPr>
            <a:r>
              <a:rPr sz="1725" b="1">
                <a:solidFill>
                  <a:srgbClr val="A78318"/>
                </a:solidFill>
                <a:latin typeface="Arial"/>
                <a:ea typeface="Arial"/>
                <a:cs typeface="Arial"/>
              </a:rPr>
              <a:t>Digital transformation now extends beyond Agile and DevOps</a:t>
            </a:r>
          </a:p>
        </p:txBody>
      </p:sp>
      <p:sp>
        <p:nvSpPr>
          <p:cNvPr id="9" name="Rectangle 8">
            <a:extLst>
              <a:ext uri="{FF2B5EF4-FFF2-40B4-BE49-F238E27FC236}">
                <a16:creationId xmlns:a16="http://schemas.microsoft.com/office/drawing/2014/main" id="{030AD490-DDE3-4F18-BBF0-60E273B0AAD3}"/>
              </a:ext>
            </a:extLst>
          </p:cNvPr>
          <p:cNvSpPr>
            <a:spLocks noGrp="1"/>
          </p:cNvSpPr>
          <p:nvPr/>
        </p:nvSpPr>
        <p:spPr>
          <a:xfrm>
            <a:off x="619125" y="1857375"/>
            <a:ext cx="4857750" cy="400050"/>
          </a:xfrm>
          <a:prstGeom prst="rect">
            <a:avLst/>
          </a:prstGeom>
          <a:noFill/>
          <a:ln w="0">
            <a:noFill/>
          </a:ln>
        </p:spPr>
        <p:txBody>
          <a:bodyPr>
            <a:normAutofit/>
          </a:bodyPr>
          <a:lstStyle/>
          <a:p>
            <a:pPr>
              <a:buNone/>
              <a:defRPr sz="1725" b="1">
                <a:solidFill>
                  <a:srgbClr val="1F6FB2"/>
                </a:solidFill>
                <a:latin typeface="Arial"/>
                <a:ea typeface="Arial"/>
                <a:cs typeface="Arial"/>
              </a:defRPr>
            </a:pPr>
            <a:r>
              <a:rPr sz="1725" b="1">
                <a:solidFill>
                  <a:srgbClr val="1F6FB2"/>
                </a:solidFill>
                <a:latin typeface="Arial"/>
                <a:ea typeface="Arial"/>
                <a:cs typeface="Arial"/>
              </a:rPr>
              <a:t>Integrated delivery capability</a:t>
            </a:r>
          </a:p>
        </p:txBody>
      </p:sp>
      <p:sp>
        <p:nvSpPr>
          <p:cNvPr id="10" name="Rectangle 9">
            <a:extLst>
              <a:ext uri="{FF2B5EF4-FFF2-40B4-BE49-F238E27FC236}">
                <a16:creationId xmlns:a16="http://schemas.microsoft.com/office/drawing/2014/main" id="{077ECF61-A279-43B8-97C4-CD69F9C0E5AD}"/>
              </a:ext>
            </a:extLst>
          </p:cNvPr>
          <p:cNvSpPr>
            <a:spLocks noGrp="1"/>
          </p:cNvSpPr>
          <p:nvPr/>
        </p:nvSpPr>
        <p:spPr>
          <a:xfrm>
            <a:off x="619125" y="2333625"/>
            <a:ext cx="4953000" cy="3381375"/>
          </a:xfrm>
          <a:prstGeom prst="rect">
            <a:avLst/>
          </a:prstGeom>
          <a:noFill/>
          <a:ln w="0">
            <a:noFill/>
          </a:ln>
        </p:spPr>
        <p:txBody>
          <a:bodyPr>
            <a:normAutofit/>
          </a:bodyPr>
          <a:lstStyle/>
          <a:p>
            <a:pPr>
              <a:buNone/>
              <a:defRPr sz="1650">
                <a:solidFill>
                  <a:srgbClr val="172B4D"/>
                </a:solidFill>
                <a:latin typeface="Arial"/>
                <a:ea typeface="Arial"/>
                <a:cs typeface="Arial"/>
              </a:defRPr>
            </a:pPr>
            <a:r>
              <a:rPr sz="1650">
                <a:solidFill>
                  <a:srgbClr val="172B4D"/>
                </a:solidFill>
                <a:latin typeface="Arial"/>
                <a:ea typeface="Arial"/>
                <a:cs typeface="Arial"/>
              </a:rPr>
              <a:t>PRODUCT MANAGEMENT</a:t>
            </a:r>
          </a:p>
          <a:p>
            <a:pPr>
              <a:buNone/>
              <a:defRPr sz="1650">
                <a:solidFill>
                  <a:srgbClr val="172B4D"/>
                </a:solidFill>
                <a:latin typeface="Arial"/>
                <a:ea typeface="Arial"/>
                <a:cs typeface="Arial"/>
              </a:defRPr>
            </a:pPr>
            <a:r>
              <a:rPr sz="1650">
                <a:solidFill>
                  <a:srgbClr val="172B4D"/>
                </a:solidFill>
                <a:latin typeface="Arial"/>
                <a:ea typeface="Arial"/>
                <a:cs typeface="Arial"/>
              </a:rPr>
              <a:t>Own the problem and outcome.</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DEVOPS AND PLATFORM ENGINEERING</a:t>
            </a:r>
          </a:p>
          <a:p>
            <a:pPr>
              <a:buNone/>
              <a:defRPr sz="1650">
                <a:solidFill>
                  <a:srgbClr val="172B4D"/>
                </a:solidFill>
                <a:latin typeface="Arial"/>
                <a:ea typeface="Arial"/>
                <a:cs typeface="Arial"/>
              </a:defRPr>
            </a:pPr>
            <a:r>
              <a:rPr sz="1650">
                <a:solidFill>
                  <a:srgbClr val="172B4D"/>
                </a:solidFill>
                <a:latin typeface="Arial"/>
                <a:ea typeface="Arial"/>
                <a:cs typeface="Arial"/>
              </a:rPr>
              <a:t>Deliver reliable software repeatedly.</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DATA AND ML OPERATIONS</a:t>
            </a:r>
          </a:p>
          <a:p>
            <a:pPr>
              <a:buNone/>
              <a:defRPr sz="1650">
                <a:solidFill>
                  <a:srgbClr val="172B4D"/>
                </a:solidFill>
                <a:latin typeface="Arial"/>
                <a:ea typeface="Arial"/>
                <a:cs typeface="Arial"/>
              </a:defRPr>
            </a:pPr>
            <a:r>
              <a:rPr sz="1650">
                <a:solidFill>
                  <a:srgbClr val="172B4D"/>
                </a:solidFill>
                <a:latin typeface="Arial"/>
                <a:ea typeface="Arial"/>
                <a:cs typeface="Arial"/>
              </a:rPr>
              <a:t>Maintain data, models, evaluation and monitoring.</a:t>
            </a:r>
          </a:p>
        </p:txBody>
      </p:sp>
      <p:sp>
        <p:nvSpPr>
          <p:cNvPr id="11" name="Rectangle 10">
            <a:extLst>
              <a:ext uri="{FF2B5EF4-FFF2-40B4-BE49-F238E27FC236}">
                <a16:creationId xmlns:a16="http://schemas.microsoft.com/office/drawing/2014/main" id="{E3F1AFF7-C981-49FA-9245-2EEECB560BC9}"/>
              </a:ext>
            </a:extLst>
          </p:cNvPr>
          <p:cNvSpPr>
            <a:spLocks noGrp="1"/>
          </p:cNvSpPr>
          <p:nvPr/>
        </p:nvSpPr>
        <p:spPr>
          <a:xfrm>
            <a:off x="6048375" y="1857375"/>
            <a:ext cx="4762500" cy="400050"/>
          </a:xfrm>
          <a:prstGeom prst="rect">
            <a:avLst/>
          </a:prstGeom>
          <a:noFill/>
          <a:ln w="0">
            <a:noFill/>
          </a:ln>
        </p:spPr>
        <p:txBody>
          <a:bodyPr>
            <a:normAutofit/>
          </a:bodyPr>
          <a:lstStyle/>
          <a:p>
            <a:pPr>
              <a:buNone/>
              <a:defRPr sz="1725" b="1">
                <a:solidFill>
                  <a:srgbClr val="1F6FB2"/>
                </a:solidFill>
                <a:latin typeface="Arial"/>
                <a:ea typeface="Arial"/>
                <a:cs typeface="Arial"/>
              </a:defRPr>
            </a:pPr>
            <a:r>
              <a:rPr sz="1725" b="1">
                <a:solidFill>
                  <a:srgbClr val="1F6FB2"/>
                </a:solidFill>
                <a:latin typeface="Arial"/>
                <a:ea typeface="Arial"/>
                <a:cs typeface="Arial"/>
              </a:rPr>
              <a:t>Responsible operation</a:t>
            </a:r>
          </a:p>
        </p:txBody>
      </p:sp>
      <p:sp>
        <p:nvSpPr>
          <p:cNvPr id="12" name="Rectangle 11">
            <a:extLst>
              <a:ext uri="{FF2B5EF4-FFF2-40B4-BE49-F238E27FC236}">
                <a16:creationId xmlns:a16="http://schemas.microsoft.com/office/drawing/2014/main" id="{8E12A3F2-1C13-4203-B9E9-C54DF535AC94}"/>
              </a:ext>
            </a:extLst>
          </p:cNvPr>
          <p:cNvSpPr>
            <a:spLocks noGrp="1"/>
          </p:cNvSpPr>
          <p:nvPr/>
        </p:nvSpPr>
        <p:spPr>
          <a:xfrm>
            <a:off x="6048375" y="2333625"/>
            <a:ext cx="4762500" cy="3381375"/>
          </a:xfrm>
          <a:prstGeom prst="rect">
            <a:avLst/>
          </a:prstGeom>
          <a:noFill/>
          <a:ln w="0">
            <a:noFill/>
          </a:ln>
        </p:spPr>
        <p:txBody>
          <a:bodyPr>
            <a:normAutofit/>
          </a:bodyPr>
          <a:lstStyle/>
          <a:p>
            <a:pPr>
              <a:buNone/>
              <a:defRPr sz="1650">
                <a:solidFill>
                  <a:srgbClr val="172B4D"/>
                </a:solidFill>
                <a:latin typeface="Arial"/>
                <a:ea typeface="Arial"/>
                <a:cs typeface="Arial"/>
              </a:defRPr>
            </a:pPr>
            <a:r>
              <a:rPr sz="1650">
                <a:solidFill>
                  <a:srgbClr val="172B4D"/>
                </a:solidFill>
                <a:latin typeface="Arial"/>
                <a:ea typeface="Arial"/>
                <a:cs typeface="Arial"/>
              </a:rPr>
              <a:t>SECURITY AND PRIVACY</a:t>
            </a:r>
          </a:p>
          <a:p>
            <a:pPr>
              <a:buNone/>
              <a:defRPr sz="1650">
                <a:solidFill>
                  <a:srgbClr val="172B4D"/>
                </a:solidFill>
                <a:latin typeface="Arial"/>
                <a:ea typeface="Arial"/>
                <a:cs typeface="Arial"/>
              </a:defRPr>
            </a:pPr>
            <a:r>
              <a:rPr sz="1650">
                <a:solidFill>
                  <a:srgbClr val="172B4D"/>
                </a:solidFill>
                <a:latin typeface="Arial"/>
                <a:ea typeface="Arial"/>
                <a:cs typeface="Arial"/>
              </a:rPr>
              <a:t>Design controls into the workflow.</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AI GOVERNANCE</a:t>
            </a:r>
          </a:p>
          <a:p>
            <a:pPr>
              <a:buNone/>
              <a:defRPr sz="1650">
                <a:solidFill>
                  <a:srgbClr val="172B4D"/>
                </a:solidFill>
                <a:latin typeface="Arial"/>
                <a:ea typeface="Arial"/>
                <a:cs typeface="Arial"/>
              </a:defRPr>
            </a:pPr>
            <a:r>
              <a:rPr sz="1650">
                <a:solidFill>
                  <a:srgbClr val="172B4D"/>
                </a:solidFill>
                <a:latin typeface="Arial"/>
                <a:ea typeface="Arial"/>
                <a:cs typeface="Arial"/>
              </a:rPr>
              <a:t>Define ownership, permitted use, evidence and oversight.</a:t>
            </a:r>
          </a:p>
          <a:p>
            <a:endParaRPr sz="1650">
              <a:solidFill>
                <a:srgbClr val="172B4D"/>
              </a:solidFill>
              <a:latin typeface="Arial"/>
              <a:ea typeface="Arial"/>
              <a:cs typeface="Arial"/>
            </a:endParaRPr>
          </a:p>
          <a:p>
            <a:pPr>
              <a:buNone/>
              <a:defRPr sz="1650">
                <a:solidFill>
                  <a:srgbClr val="172B4D"/>
                </a:solidFill>
                <a:latin typeface="Arial"/>
                <a:ea typeface="Arial"/>
                <a:cs typeface="Arial"/>
              </a:defRPr>
            </a:pPr>
            <a:r>
              <a:rPr sz="1650">
                <a:solidFill>
                  <a:srgbClr val="172B4D"/>
                </a:solidFill>
                <a:latin typeface="Arial"/>
                <a:ea typeface="Arial"/>
                <a:cs typeface="Arial"/>
              </a:rPr>
              <a:t>EU CONTEXT</a:t>
            </a:r>
          </a:p>
          <a:p>
            <a:pPr>
              <a:buNone/>
              <a:defRPr sz="1650">
                <a:solidFill>
                  <a:srgbClr val="172B4D"/>
                </a:solidFill>
                <a:latin typeface="Arial"/>
                <a:ea typeface="Arial"/>
                <a:cs typeface="Arial"/>
              </a:defRPr>
            </a:pPr>
            <a:r>
              <a:rPr sz="1650">
                <a:solidFill>
                  <a:srgbClr val="172B4D"/>
                </a:solidFill>
                <a:latin typeface="Arial"/>
                <a:ea typeface="Arial"/>
                <a:cs typeface="Arial"/>
              </a:rPr>
              <a:t>AI transparency requirements apply from August 2026, with other obligations phased in.</a:t>
            </a:r>
          </a:p>
        </p:txBody>
      </p:sp>
      <p:sp>
        <p:nvSpPr>
          <p:cNvPr id="13" name="Rectangle 12">
            <a:extLst>
              <a:ext uri="{FF2B5EF4-FFF2-40B4-BE49-F238E27FC236}">
                <a16:creationId xmlns:a16="http://schemas.microsoft.com/office/drawing/2014/main" id="{AE2EF0E3-16F8-4FAB-9166-FECDEAC9AFF1}"/>
              </a:ext>
            </a:extLst>
          </p:cNvPr>
          <p:cNvSpPr>
            <a:spLocks noGrp="1"/>
          </p:cNvSpPr>
          <p:nvPr/>
        </p:nvSpPr>
        <p:spPr>
          <a:xfrm>
            <a:off x="619125" y="6096000"/>
            <a:ext cx="10287000" cy="323850"/>
          </a:xfrm>
          <a:prstGeom prst="rect">
            <a:avLst/>
          </a:prstGeom>
          <a:noFill/>
          <a:ln w="0">
            <a:noFill/>
          </a:ln>
        </p:spPr>
        <p:txBody>
          <a:bodyPr>
            <a:normAutofit/>
          </a:bodyPr>
          <a:lstStyle/>
          <a:p>
            <a:pPr>
              <a:buNone/>
              <a:defRPr sz="1200" i="1">
                <a:solidFill>
                  <a:srgbClr val="5B6B7A"/>
                </a:solidFill>
                <a:latin typeface="Arial"/>
                <a:ea typeface="Arial"/>
                <a:cs typeface="Arial"/>
              </a:defRPr>
            </a:pPr>
            <a:r>
              <a:rPr sz="1200" i="1">
                <a:solidFill>
                  <a:srgbClr val="5B6B7A"/>
                </a:solidFill>
                <a:latin typeface="Arial"/>
                <a:ea typeface="Arial"/>
                <a:cs typeface="Arial"/>
              </a:rPr>
              <a:t>The goal is a governed learning system that can improve continuously.</a:t>
            </a:r>
          </a:p>
        </p:txBody>
      </p:sp>
      <p:sp>
        <p:nvSpPr>
          <p:cNvPr id="16" name="Rectangle 15">
            <a:extLst>
              <a:ext uri="{FF2B5EF4-FFF2-40B4-BE49-F238E27FC236}">
                <a16:creationId xmlns:a16="http://schemas.microsoft.com/office/drawing/2014/main" id="{A6F564C3-EF0B-428F-85C8-F351967464CC}"/>
              </a:ext>
            </a:extLst>
          </p:cNvPr>
          <p:cNvSpPr>
            <a:spLocks noGrp="1"/>
          </p:cNvSpPr>
          <p:nvPr/>
        </p:nvSpPr>
        <p:spPr>
          <a:xfrm>
            <a:off x="0" y="0"/>
            <a:ext cx="12192000" cy="6858000"/>
          </a:xfrm>
          <a:prstGeom prst="rect">
            <a:avLst/>
          </a:prstGeom>
          <a:solidFill>
            <a:srgbClr val="FFFFFF"/>
          </a:solidFill>
          <a:ln w="0">
            <a:noFill/>
          </a:ln>
        </p:spPr>
        <p:txBody>
          <a:bodyPr/>
          <a:lstStyle/>
          <a:p>
            <a:endParaRPr lang="en-BE"/>
          </a:p>
        </p:txBody>
      </p:sp>
      <p:sp>
        <p:nvSpPr>
          <p:cNvPr id="17" name="Rectangle 16">
            <a:extLst>
              <a:ext uri="{FF2B5EF4-FFF2-40B4-BE49-F238E27FC236}">
                <a16:creationId xmlns:a16="http://schemas.microsoft.com/office/drawing/2014/main" id="{0B7374E7-D51E-4B90-A1FD-6B617FC8FFA2}"/>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18" name="Rectangle 17">
            <a:extLst>
              <a:ext uri="{FF2B5EF4-FFF2-40B4-BE49-F238E27FC236}">
                <a16:creationId xmlns:a16="http://schemas.microsoft.com/office/drawing/2014/main" id="{EC62F20A-C88F-4FB3-BB7A-B2B3109BBC41}"/>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The operating model for continuous innovation</a:t>
            </a:r>
          </a:p>
        </p:txBody>
      </p:sp>
      <p:sp>
        <p:nvSpPr>
          <p:cNvPr id="19" name="Rectangle 18">
            <a:extLst>
              <a:ext uri="{FF2B5EF4-FFF2-40B4-BE49-F238E27FC236}">
                <a16:creationId xmlns:a16="http://schemas.microsoft.com/office/drawing/2014/main" id="{1C5CD020-78E2-4773-915E-B495F5D7426C}"/>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A learning system connects value, delivery and control</a:t>
            </a:r>
          </a:p>
        </p:txBody>
      </p:sp>
      <p:sp>
        <p:nvSpPr>
          <p:cNvPr id="20" name="Rounded Rectangle 19">
            <a:extLst>
              <a:ext uri="{FF2B5EF4-FFF2-40B4-BE49-F238E27FC236}">
                <a16:creationId xmlns:a16="http://schemas.microsoft.com/office/drawing/2014/main" id="{0C7B960E-73FA-465B-8707-1D44082E095F}"/>
              </a:ext>
            </a:extLst>
          </p:cNvPr>
          <p:cNvSpPr>
            <a:spLocks noGrp="1"/>
          </p:cNvSpPr>
          <p:nvPr/>
        </p:nvSpPr>
        <p:spPr>
          <a:xfrm>
            <a:off x="1333500" y="1762125"/>
            <a:ext cx="9525000" cy="3905250"/>
          </a:xfrm>
          <a:prstGeom prst="roundRect">
            <a:avLst>
              <a:gd name="adj" fmla="val 1951"/>
            </a:avLst>
          </a:prstGeom>
          <a:solidFill>
            <a:srgbClr val="F5F8FA"/>
          </a:solidFill>
          <a:ln w="28575">
            <a:solidFill>
              <a:srgbClr val="5B6B7A"/>
            </a:solidFill>
          </a:ln>
        </p:spPr>
        <p:txBody>
          <a:bodyPr/>
          <a:lstStyle/>
          <a:p>
            <a:endParaRPr lang="en-BE"/>
          </a:p>
        </p:txBody>
      </p:sp>
      <p:sp>
        <p:nvSpPr>
          <p:cNvPr id="21" name="Rectangle 20">
            <a:extLst>
              <a:ext uri="{FF2B5EF4-FFF2-40B4-BE49-F238E27FC236}">
                <a16:creationId xmlns:a16="http://schemas.microsoft.com/office/drawing/2014/main" id="{65FE9EAC-60E6-4572-BFB2-02CF320B8934}"/>
              </a:ext>
            </a:extLst>
          </p:cNvPr>
          <p:cNvSpPr>
            <a:spLocks noGrp="1"/>
          </p:cNvSpPr>
          <p:nvPr/>
        </p:nvSpPr>
        <p:spPr>
          <a:xfrm>
            <a:off x="1524000" y="1905000"/>
            <a:ext cx="9144000" cy="323850"/>
          </a:xfrm>
          <a:prstGeom prst="rect">
            <a:avLst/>
          </a:prstGeom>
          <a:noFill/>
          <a:ln w="0">
            <a:noFill/>
          </a:ln>
        </p:spPr>
        <p:txBody>
          <a:bodyPr anchor="ctr">
            <a:normAutofit/>
          </a:bodyPr>
          <a:lstStyle/>
          <a:p>
            <a:pPr>
              <a:defRPr sz="1500" b="1">
                <a:solidFill>
                  <a:srgbClr val="5B6B7A"/>
                </a:solidFill>
                <a:latin typeface="Arial"/>
                <a:ea typeface="Arial"/>
                <a:cs typeface="Arial"/>
              </a:defRPr>
            </a:pPr>
            <a:r>
              <a:rPr sz="1500" b="1">
                <a:solidFill>
                  <a:srgbClr val="5B6B7A"/>
                </a:solidFill>
                <a:latin typeface="Arial"/>
                <a:ea typeface="Arial"/>
                <a:cs typeface="Arial"/>
              </a:rPr>
              <a:t>GOVERNANCE</a:t>
            </a:r>
          </a:p>
        </p:txBody>
      </p:sp>
      <p:sp>
        <p:nvSpPr>
          <p:cNvPr id="22" name="Rectangle 21">
            <a:extLst>
              <a:ext uri="{FF2B5EF4-FFF2-40B4-BE49-F238E27FC236}">
                <a16:creationId xmlns:a16="http://schemas.microsoft.com/office/drawing/2014/main" id="{B33410F2-7AD2-438E-80BF-4CC5E1E58E50}"/>
              </a:ext>
            </a:extLst>
          </p:cNvPr>
          <p:cNvSpPr>
            <a:spLocks noGrp="1"/>
          </p:cNvSpPr>
          <p:nvPr/>
        </p:nvSpPr>
        <p:spPr>
          <a:xfrm>
            <a:off x="1905000" y="5076825"/>
            <a:ext cx="8382000" cy="3810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Decision rights, risk appetite, funding and accountability</a:t>
            </a:r>
          </a:p>
        </p:txBody>
      </p:sp>
      <p:sp>
        <p:nvSpPr>
          <p:cNvPr id="23" name="Rounded Rectangle 22">
            <a:extLst>
              <a:ext uri="{FF2B5EF4-FFF2-40B4-BE49-F238E27FC236}">
                <a16:creationId xmlns:a16="http://schemas.microsoft.com/office/drawing/2014/main" id="{AEFD4B27-D8F8-4133-8224-3142D29C5702}"/>
              </a:ext>
            </a:extLst>
          </p:cNvPr>
          <p:cNvSpPr>
            <a:spLocks noGrp="1"/>
          </p:cNvSpPr>
          <p:nvPr/>
        </p:nvSpPr>
        <p:spPr>
          <a:xfrm>
            <a:off x="2095500" y="2333625"/>
            <a:ext cx="8001000" cy="2762250"/>
          </a:xfrm>
          <a:prstGeom prst="roundRect">
            <a:avLst>
              <a:gd name="adj" fmla="val 2759"/>
            </a:avLst>
          </a:prstGeom>
          <a:solidFill>
            <a:srgbClr val="EAF3FA"/>
          </a:solidFill>
          <a:ln w="28575">
            <a:solidFill>
              <a:srgbClr val="1F6FB2"/>
            </a:solidFill>
          </a:ln>
        </p:spPr>
        <p:txBody>
          <a:bodyPr/>
          <a:lstStyle/>
          <a:p>
            <a:endParaRPr lang="en-BE"/>
          </a:p>
        </p:txBody>
      </p:sp>
      <p:sp>
        <p:nvSpPr>
          <p:cNvPr id="24" name="Rectangle 23">
            <a:extLst>
              <a:ext uri="{FF2B5EF4-FFF2-40B4-BE49-F238E27FC236}">
                <a16:creationId xmlns:a16="http://schemas.microsoft.com/office/drawing/2014/main" id="{AA0AEDFB-54CE-4CC6-9495-5C888ED98C69}"/>
              </a:ext>
            </a:extLst>
          </p:cNvPr>
          <p:cNvSpPr>
            <a:spLocks noGrp="1"/>
          </p:cNvSpPr>
          <p:nvPr/>
        </p:nvSpPr>
        <p:spPr>
          <a:xfrm>
            <a:off x="2286000" y="2476500"/>
            <a:ext cx="7620000" cy="323850"/>
          </a:xfrm>
          <a:prstGeom prst="rect">
            <a:avLst/>
          </a:prstGeom>
          <a:noFill/>
          <a:ln w="0">
            <a:noFill/>
          </a:ln>
        </p:spPr>
        <p:txBody>
          <a:bodyPr anchor="ctr">
            <a:normAutofit/>
          </a:bodyPr>
          <a:lstStyle/>
          <a:p>
            <a:pPr>
              <a:defRPr sz="1500" b="1">
                <a:solidFill>
                  <a:srgbClr val="1F6FB2"/>
                </a:solidFill>
                <a:latin typeface="Arial"/>
                <a:ea typeface="Arial"/>
                <a:cs typeface="Arial"/>
              </a:defRPr>
            </a:pPr>
            <a:r>
              <a:rPr sz="1500" b="1">
                <a:solidFill>
                  <a:srgbClr val="1F6FB2"/>
                </a:solidFill>
                <a:latin typeface="Arial"/>
                <a:ea typeface="Arial"/>
                <a:cs typeface="Arial"/>
              </a:rPr>
              <a:t>ENABLING CAPABILITIES</a:t>
            </a:r>
          </a:p>
        </p:txBody>
      </p:sp>
      <p:sp>
        <p:nvSpPr>
          <p:cNvPr id="25" name="Rectangle 24">
            <a:extLst>
              <a:ext uri="{FF2B5EF4-FFF2-40B4-BE49-F238E27FC236}">
                <a16:creationId xmlns:a16="http://schemas.microsoft.com/office/drawing/2014/main" id="{CF84A34C-8A67-433B-9593-07691726E340}"/>
              </a:ext>
            </a:extLst>
          </p:cNvPr>
          <p:cNvSpPr>
            <a:spLocks noGrp="1"/>
          </p:cNvSpPr>
          <p:nvPr/>
        </p:nvSpPr>
        <p:spPr>
          <a:xfrm>
            <a:off x="2667000" y="4505325"/>
            <a:ext cx="6858000" cy="3810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Platforms, data, AI, security and shared engineering practices</a:t>
            </a:r>
          </a:p>
        </p:txBody>
      </p:sp>
      <p:sp>
        <p:nvSpPr>
          <p:cNvPr id="26" name="Rounded Rectangle 25">
            <a:extLst>
              <a:ext uri="{FF2B5EF4-FFF2-40B4-BE49-F238E27FC236}">
                <a16:creationId xmlns:a16="http://schemas.microsoft.com/office/drawing/2014/main" id="{AEB895D6-4CA8-40CD-BDDE-9B1E2A8465E9}"/>
              </a:ext>
            </a:extLst>
          </p:cNvPr>
          <p:cNvSpPr>
            <a:spLocks noGrp="1"/>
          </p:cNvSpPr>
          <p:nvPr/>
        </p:nvSpPr>
        <p:spPr>
          <a:xfrm>
            <a:off x="3048000" y="2952750"/>
            <a:ext cx="6096000" cy="1524000"/>
          </a:xfrm>
          <a:prstGeom prst="roundRect">
            <a:avLst>
              <a:gd name="adj" fmla="val 5000"/>
            </a:avLst>
          </a:prstGeom>
          <a:solidFill>
            <a:srgbClr val="D7EBDD"/>
          </a:solidFill>
          <a:ln w="28575">
            <a:solidFill>
              <a:srgbClr val="2C8C74"/>
            </a:solidFill>
          </a:ln>
        </p:spPr>
        <p:txBody>
          <a:bodyPr/>
          <a:lstStyle/>
          <a:p>
            <a:endParaRPr lang="en-BE"/>
          </a:p>
        </p:txBody>
      </p:sp>
      <p:sp>
        <p:nvSpPr>
          <p:cNvPr id="27" name="Rectangle 26">
            <a:extLst>
              <a:ext uri="{FF2B5EF4-FFF2-40B4-BE49-F238E27FC236}">
                <a16:creationId xmlns:a16="http://schemas.microsoft.com/office/drawing/2014/main" id="{FBFEDA24-627F-4049-883F-20A5ABCAFB47}"/>
              </a:ext>
            </a:extLst>
          </p:cNvPr>
          <p:cNvSpPr>
            <a:spLocks noGrp="1"/>
          </p:cNvSpPr>
          <p:nvPr/>
        </p:nvSpPr>
        <p:spPr>
          <a:xfrm>
            <a:off x="3238500" y="3095625"/>
            <a:ext cx="5715000" cy="323850"/>
          </a:xfrm>
          <a:prstGeom prst="rect">
            <a:avLst/>
          </a:prstGeom>
          <a:noFill/>
          <a:ln w="0">
            <a:noFill/>
          </a:ln>
        </p:spPr>
        <p:txBody>
          <a:bodyPr anchor="ctr">
            <a:normAutofit/>
          </a:bodyPr>
          <a:lstStyle/>
          <a:p>
            <a:pPr>
              <a:defRPr sz="1500" b="1">
                <a:solidFill>
                  <a:srgbClr val="2C8C74"/>
                </a:solidFill>
                <a:latin typeface="Arial"/>
                <a:ea typeface="Arial"/>
                <a:cs typeface="Arial"/>
              </a:defRPr>
            </a:pPr>
            <a:r>
              <a:rPr sz="1500" b="1">
                <a:solidFill>
                  <a:srgbClr val="2C8C74"/>
                </a:solidFill>
                <a:latin typeface="Arial"/>
                <a:ea typeface="Arial"/>
                <a:cs typeface="Arial"/>
              </a:rPr>
              <a:t>PRODUCT TEAMS</a:t>
            </a:r>
          </a:p>
        </p:txBody>
      </p:sp>
      <p:sp>
        <p:nvSpPr>
          <p:cNvPr id="28" name="Oval 27">
            <a:extLst>
              <a:ext uri="{FF2B5EF4-FFF2-40B4-BE49-F238E27FC236}">
                <a16:creationId xmlns:a16="http://schemas.microsoft.com/office/drawing/2014/main" id="{4C15F4A1-3B3D-4E95-933F-7093F3371560}"/>
              </a:ext>
            </a:extLst>
          </p:cNvPr>
          <p:cNvSpPr>
            <a:spLocks noGrp="1"/>
          </p:cNvSpPr>
          <p:nvPr/>
        </p:nvSpPr>
        <p:spPr>
          <a:xfrm>
            <a:off x="4857750" y="3286125"/>
            <a:ext cx="2476500" cy="857250"/>
          </a:xfrm>
          <a:prstGeom prst="ellipse">
            <a:avLst/>
          </a:prstGeom>
          <a:solidFill>
            <a:srgbClr val="172B4D"/>
          </a:solidFill>
          <a:ln w="9525">
            <a:solidFill>
              <a:srgbClr val="172B4D"/>
            </a:solidFill>
          </a:ln>
        </p:spPr>
        <p:txBody>
          <a:bodyPr/>
          <a:lstStyle/>
          <a:p>
            <a:endParaRPr lang="en-BE"/>
          </a:p>
        </p:txBody>
      </p:sp>
      <p:sp>
        <p:nvSpPr>
          <p:cNvPr id="29" name="Rectangle 28">
            <a:extLst>
              <a:ext uri="{FF2B5EF4-FFF2-40B4-BE49-F238E27FC236}">
                <a16:creationId xmlns:a16="http://schemas.microsoft.com/office/drawing/2014/main" id="{05FF62E8-161D-48AF-8346-062AF722DB37}"/>
              </a:ext>
            </a:extLst>
          </p:cNvPr>
          <p:cNvSpPr>
            <a:spLocks noGrp="1"/>
          </p:cNvSpPr>
          <p:nvPr/>
        </p:nvSpPr>
        <p:spPr>
          <a:xfrm>
            <a:off x="5095875" y="3400425"/>
            <a:ext cx="2000250" cy="590550"/>
          </a:xfrm>
          <a:prstGeom prst="rect">
            <a:avLst/>
          </a:prstGeom>
          <a:noFill/>
          <a:ln w="0">
            <a:noFill/>
          </a:ln>
        </p:spPr>
        <p:txBody>
          <a:bodyPr anchor="ctr">
            <a:normAutofit fontScale="85517" lnSpcReduction="20000"/>
          </a:bodyPr>
          <a:lstStyle/>
          <a:p>
            <a:pPr>
              <a:defRPr sz="1500" b="1">
                <a:solidFill>
                  <a:srgbClr val="FFFFFF"/>
                </a:solidFill>
                <a:latin typeface="Arial"/>
                <a:ea typeface="Arial"/>
                <a:cs typeface="Arial"/>
              </a:defRPr>
            </a:pPr>
            <a:r>
              <a:rPr sz="1500" b="1">
                <a:solidFill>
                  <a:srgbClr val="FFFFFF"/>
                </a:solidFill>
                <a:latin typeface="Arial"/>
                <a:ea typeface="Arial"/>
                <a:cs typeface="Arial"/>
              </a:rPr>
              <a:t>CUSTOMER AND</a:t>
            </a:r>
          </a:p>
          <a:p>
            <a:pPr>
              <a:defRPr sz="1500" b="1">
                <a:solidFill>
                  <a:srgbClr val="FFFFFF"/>
                </a:solidFill>
                <a:latin typeface="Arial"/>
                <a:ea typeface="Arial"/>
                <a:cs typeface="Arial"/>
              </a:defRPr>
            </a:pPr>
            <a:r>
              <a:rPr sz="1500" b="1">
                <a:solidFill>
                  <a:srgbClr val="FFFFFF"/>
                </a:solidFill>
                <a:latin typeface="Arial"/>
                <a:ea typeface="Arial"/>
                <a:cs typeface="Arial"/>
              </a:rPr>
              <a:t>BUSINESS OUTCOMES</a:t>
            </a:r>
          </a:p>
        </p:txBody>
      </p:sp>
      <p:sp>
        <p:nvSpPr>
          <p:cNvPr id="30" name="Rectangle 29">
            <a:extLst>
              <a:ext uri="{FF2B5EF4-FFF2-40B4-BE49-F238E27FC236}">
                <a16:creationId xmlns:a16="http://schemas.microsoft.com/office/drawing/2014/main" id="{6D90AD87-68DF-4CA0-B484-CB214D28FD2C}"/>
              </a:ext>
            </a:extLst>
          </p:cNvPr>
          <p:cNvSpPr>
            <a:spLocks noGrp="1"/>
          </p:cNvSpPr>
          <p:nvPr/>
        </p:nvSpPr>
        <p:spPr>
          <a:xfrm>
            <a:off x="3000375" y="5953125"/>
            <a:ext cx="6191250" cy="323850"/>
          </a:xfrm>
          <a:prstGeom prst="rect">
            <a:avLst/>
          </a:prstGeom>
          <a:noFill/>
          <a:ln w="0">
            <a:noFill/>
          </a:ln>
        </p:spPr>
        <p:txBody>
          <a:bodyPr>
            <a:normAutofit/>
          </a:bodyPr>
          <a:lstStyle/>
          <a:p>
            <a:pPr>
              <a:defRPr sz="1425" i="1">
                <a:solidFill>
                  <a:srgbClr val="5B6B7A"/>
                </a:solidFill>
                <a:latin typeface="Arial"/>
                <a:ea typeface="Arial"/>
                <a:cs typeface="Arial"/>
              </a:defRPr>
            </a:pPr>
            <a:r>
              <a:rPr sz="1425" i="1">
                <a:solidFill>
                  <a:srgbClr val="5B6B7A"/>
                </a:solidFill>
                <a:latin typeface="Arial"/>
                <a:ea typeface="Arial"/>
                <a:cs typeface="Arial"/>
              </a:rPr>
              <a:t>Feedback moves inward. Accountability extends outward.</a:t>
            </a:r>
          </a:p>
        </p:txBody>
      </p:sp>
    </p:spTree>
    <p:extLst>
      <p:ext uri="{BB962C8B-B14F-4D97-AF65-F5344CB8AC3E}">
        <p14:creationId xmlns:p14="http://schemas.microsoft.com/office/powerpoint/2010/main" val="4216099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DFC54C46-62DB-4819-AEFD-FC62D6761DF1}"/>
              </a:ext>
            </a:extLst>
          </p:cNvPr>
          <p:cNvSpPr>
            <a:spLocks noGrp="1"/>
          </p:cNvSpPr>
          <p:nvPr/>
        </p:nvSpPr>
        <p:spPr>
          <a:xfrm>
            <a:off x="0" y="0"/>
            <a:ext cx="12192000" cy="6858000"/>
          </a:xfrm>
          <a:prstGeom prst="rect">
            <a:avLst/>
          </a:prstGeom>
          <a:solidFill>
            <a:srgbClr val="FFFFFF"/>
          </a:solidFill>
          <a:ln w="0">
            <a:noFill/>
          </a:ln>
        </p:spPr>
        <p:txBody>
          <a:bodyPr/>
          <a:lstStyle/>
          <a:p>
            <a:endParaRPr lang="en-BE"/>
          </a:p>
        </p:txBody>
      </p:sp>
      <p:sp>
        <p:nvSpPr>
          <p:cNvPr id="2" name="Rectangle 1">
            <a:extLst>
              <a:ext uri="{FF2B5EF4-FFF2-40B4-BE49-F238E27FC236}">
                <a16:creationId xmlns:a16="http://schemas.microsoft.com/office/drawing/2014/main" id="{4DC97A9B-2CAB-4375-B974-ABC19FDB733C}"/>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3" name="Rectangle 2">
            <a:extLst>
              <a:ext uri="{FF2B5EF4-FFF2-40B4-BE49-F238E27FC236}">
                <a16:creationId xmlns:a16="http://schemas.microsoft.com/office/drawing/2014/main" id="{5BE2C2F1-BCBF-4873-950B-EF6D75379D2A}"/>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Methods evolved as the dominant constraint changed</a:t>
            </a:r>
          </a:p>
        </p:txBody>
      </p:sp>
      <p:sp>
        <p:nvSpPr>
          <p:cNvPr id="4" name="Rectangle 3">
            <a:extLst>
              <a:ext uri="{FF2B5EF4-FFF2-40B4-BE49-F238E27FC236}">
                <a16:creationId xmlns:a16="http://schemas.microsoft.com/office/drawing/2014/main" id="{CA1EA7F5-8302-4FA8-8CF8-5311B5FD0DC6}"/>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Each approach retains useful disciplines from the previous one</a:t>
            </a:r>
          </a:p>
        </p:txBody>
      </p:sp>
      <p:sp>
        <p:nvSpPr>
          <p:cNvPr id="5" name="Rectangle 4">
            <a:extLst>
              <a:ext uri="{FF2B5EF4-FFF2-40B4-BE49-F238E27FC236}">
                <a16:creationId xmlns:a16="http://schemas.microsoft.com/office/drawing/2014/main" id="{EAE4C3E1-AC0F-452D-A01F-73A9B9428C51}"/>
              </a:ext>
            </a:extLst>
          </p:cNvPr>
          <p:cNvSpPr>
            <a:spLocks noGrp="1"/>
          </p:cNvSpPr>
          <p:nvPr/>
        </p:nvSpPr>
        <p:spPr>
          <a:xfrm>
            <a:off x="523875" y="1714500"/>
            <a:ext cx="2190750" cy="552450"/>
          </a:xfrm>
          <a:prstGeom prst="rect">
            <a:avLst/>
          </a:prstGeom>
          <a:solidFill>
            <a:srgbClr val="1F6FB2"/>
          </a:solidFill>
          <a:ln w="9525">
            <a:solidFill>
              <a:srgbClr val="1F6FB2"/>
            </a:solidFill>
          </a:ln>
        </p:spPr>
        <p:txBody>
          <a:bodyPr/>
          <a:lstStyle/>
          <a:p>
            <a:endParaRPr lang="en-BE"/>
          </a:p>
        </p:txBody>
      </p:sp>
      <p:sp>
        <p:nvSpPr>
          <p:cNvPr id="6" name="Rectangle 5">
            <a:extLst>
              <a:ext uri="{FF2B5EF4-FFF2-40B4-BE49-F238E27FC236}">
                <a16:creationId xmlns:a16="http://schemas.microsoft.com/office/drawing/2014/main" id="{A4B987D8-2E1E-4165-848E-9637A9C2428E}"/>
              </a:ext>
            </a:extLst>
          </p:cNvPr>
          <p:cNvSpPr>
            <a:spLocks noGrp="1"/>
          </p:cNvSpPr>
          <p:nvPr/>
        </p:nvSpPr>
        <p:spPr>
          <a:xfrm>
            <a:off x="600075" y="1790700"/>
            <a:ext cx="2038350" cy="419100"/>
          </a:xfrm>
          <a:prstGeom prst="rect">
            <a:avLst/>
          </a:prstGeom>
          <a:noFill/>
          <a:ln w="0">
            <a:noFill/>
          </a:ln>
        </p:spPr>
        <p:txBody>
          <a:bodyPr anchor="ctr">
            <a:normAutofit fontScale="91814" lnSpcReduction="20000"/>
          </a:bodyPr>
          <a:lstStyle/>
          <a:p>
            <a:pPr>
              <a:defRPr sz="1275" b="1">
                <a:solidFill>
                  <a:srgbClr val="FFFFFF"/>
                </a:solidFill>
                <a:latin typeface="Arial"/>
                <a:ea typeface="Arial"/>
                <a:cs typeface="Arial"/>
              </a:defRPr>
            </a:pPr>
            <a:r>
              <a:rPr sz="1275" b="1">
                <a:solidFill>
                  <a:srgbClr val="FFFFFF"/>
                </a:solidFill>
                <a:latin typeface="Arial"/>
                <a:ea typeface="Arial"/>
                <a:cs typeface="Arial"/>
              </a:rPr>
              <a:t>PROJECT</a:t>
            </a:r>
          </a:p>
          <a:p>
            <a:pPr>
              <a:defRPr sz="1275" b="1">
                <a:solidFill>
                  <a:srgbClr val="FFFFFF"/>
                </a:solidFill>
                <a:latin typeface="Arial"/>
                <a:ea typeface="Arial"/>
                <a:cs typeface="Arial"/>
              </a:defRPr>
            </a:pPr>
            <a:r>
              <a:rPr sz="1275" b="1">
                <a:solidFill>
                  <a:srgbClr val="FFFFFF"/>
                </a:solidFill>
                <a:latin typeface="Arial"/>
                <a:ea typeface="Arial"/>
                <a:cs typeface="Arial"/>
              </a:rPr>
              <a:t>MANAGEMENT</a:t>
            </a:r>
          </a:p>
        </p:txBody>
      </p:sp>
      <p:sp>
        <p:nvSpPr>
          <p:cNvPr id="7" name="Rectangle 6">
            <a:extLst>
              <a:ext uri="{FF2B5EF4-FFF2-40B4-BE49-F238E27FC236}">
                <a16:creationId xmlns:a16="http://schemas.microsoft.com/office/drawing/2014/main" id="{01A311D3-6E39-4FB7-8896-2389A14F8907}"/>
              </a:ext>
            </a:extLst>
          </p:cNvPr>
          <p:cNvSpPr>
            <a:spLocks noGrp="1"/>
          </p:cNvSpPr>
          <p:nvPr/>
        </p:nvSpPr>
        <p:spPr>
          <a:xfrm>
            <a:off x="666750" y="25241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Constraint</a:t>
            </a:r>
          </a:p>
        </p:txBody>
      </p:sp>
      <p:sp>
        <p:nvSpPr>
          <p:cNvPr id="8" name="Rectangle 7">
            <a:extLst>
              <a:ext uri="{FF2B5EF4-FFF2-40B4-BE49-F238E27FC236}">
                <a16:creationId xmlns:a16="http://schemas.microsoft.com/office/drawing/2014/main" id="{EB9CBD5D-9155-4F4D-9F3F-6237C7B1804B}"/>
              </a:ext>
            </a:extLst>
          </p:cNvPr>
          <p:cNvSpPr>
            <a:spLocks noGrp="1"/>
          </p:cNvSpPr>
          <p:nvPr/>
        </p:nvSpPr>
        <p:spPr>
          <a:xfrm>
            <a:off x="666750" y="2819400"/>
            <a:ext cx="1905000" cy="476250"/>
          </a:xfrm>
          <a:prstGeom prst="rect">
            <a:avLst/>
          </a:prstGeom>
          <a:noFill/>
          <a:ln w="0">
            <a:noFill/>
          </a:ln>
        </p:spPr>
        <p:txBody>
          <a:bodyPr>
            <a:normAutofit/>
          </a:bodyPr>
          <a:lstStyle/>
          <a:p>
            <a:pPr>
              <a:defRPr sz="1425" b="1">
                <a:solidFill>
                  <a:srgbClr val="172B4D"/>
                </a:solidFill>
                <a:latin typeface="Arial"/>
                <a:ea typeface="Arial"/>
                <a:cs typeface="Arial"/>
              </a:defRPr>
            </a:pPr>
            <a:r>
              <a:rPr sz="1425" b="1">
                <a:solidFill>
                  <a:srgbClr val="172B4D"/>
                </a:solidFill>
                <a:latin typeface="Arial"/>
                <a:ea typeface="Arial"/>
                <a:cs typeface="Arial"/>
              </a:rPr>
              <a:t>Coordination</a:t>
            </a:r>
          </a:p>
        </p:txBody>
      </p:sp>
      <p:sp>
        <p:nvSpPr>
          <p:cNvPr id="9" name="Rectangle 8">
            <a:extLst>
              <a:ext uri="{FF2B5EF4-FFF2-40B4-BE49-F238E27FC236}">
                <a16:creationId xmlns:a16="http://schemas.microsoft.com/office/drawing/2014/main" id="{C9F411A4-F5EF-4557-A7EB-859A39BB3129}"/>
              </a:ext>
            </a:extLst>
          </p:cNvPr>
          <p:cNvSpPr>
            <a:spLocks noGrp="1"/>
          </p:cNvSpPr>
          <p:nvPr/>
        </p:nvSpPr>
        <p:spPr>
          <a:xfrm>
            <a:off x="666750" y="34766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Core response</a:t>
            </a:r>
          </a:p>
        </p:txBody>
      </p:sp>
      <p:sp>
        <p:nvSpPr>
          <p:cNvPr id="10" name="Rectangle 9">
            <a:extLst>
              <a:ext uri="{FF2B5EF4-FFF2-40B4-BE49-F238E27FC236}">
                <a16:creationId xmlns:a16="http://schemas.microsoft.com/office/drawing/2014/main" id="{DBB0E2B1-C738-42E0-BB32-0B4D5FD67AC8}"/>
              </a:ext>
            </a:extLst>
          </p:cNvPr>
          <p:cNvSpPr>
            <a:spLocks noGrp="1"/>
          </p:cNvSpPr>
          <p:nvPr/>
        </p:nvSpPr>
        <p:spPr>
          <a:xfrm>
            <a:off x="666750" y="3781425"/>
            <a:ext cx="1905000" cy="7239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Scope, milestones, dependencies</a:t>
            </a:r>
          </a:p>
        </p:txBody>
      </p:sp>
      <p:sp>
        <p:nvSpPr>
          <p:cNvPr id="11" name="Rectangle 10">
            <a:extLst>
              <a:ext uri="{FF2B5EF4-FFF2-40B4-BE49-F238E27FC236}">
                <a16:creationId xmlns:a16="http://schemas.microsoft.com/office/drawing/2014/main" id="{871B3013-CB8F-4089-A8B3-6A048D0D44D0}"/>
              </a:ext>
            </a:extLst>
          </p:cNvPr>
          <p:cNvSpPr>
            <a:spLocks noGrp="1"/>
          </p:cNvSpPr>
          <p:nvPr/>
        </p:nvSpPr>
        <p:spPr>
          <a:xfrm>
            <a:off x="666750" y="4857750"/>
            <a:ext cx="1905000" cy="762000"/>
          </a:xfrm>
          <a:prstGeom prst="rect">
            <a:avLst/>
          </a:prstGeom>
          <a:noFill/>
          <a:ln w="0">
            <a:noFill/>
          </a:ln>
        </p:spPr>
        <p:txBody>
          <a:bodyPr>
            <a:normAutofit/>
          </a:bodyPr>
          <a:lstStyle/>
          <a:p>
            <a:pPr>
              <a:defRPr sz="1200" i="1">
                <a:solidFill>
                  <a:srgbClr val="5B6B7A"/>
                </a:solidFill>
                <a:latin typeface="Arial"/>
                <a:ea typeface="Arial"/>
                <a:cs typeface="Arial"/>
              </a:defRPr>
            </a:pPr>
            <a:r>
              <a:rPr sz="1200" i="1">
                <a:solidFill>
                  <a:srgbClr val="5B6B7A"/>
                </a:solidFill>
                <a:latin typeface="Arial"/>
                <a:ea typeface="Arial"/>
                <a:cs typeface="Arial"/>
              </a:rPr>
              <a:t>When work is largely predictable</a:t>
            </a:r>
          </a:p>
        </p:txBody>
      </p:sp>
      <p:sp>
        <p:nvSpPr>
          <p:cNvPr id="12" name="Rectangle 11">
            <a:extLst>
              <a:ext uri="{FF2B5EF4-FFF2-40B4-BE49-F238E27FC236}">
                <a16:creationId xmlns:a16="http://schemas.microsoft.com/office/drawing/2014/main" id="{CF97F6A1-E7A3-4B1A-8369-5C971ACD1038}"/>
              </a:ext>
            </a:extLst>
          </p:cNvPr>
          <p:cNvSpPr>
            <a:spLocks noGrp="1"/>
          </p:cNvSpPr>
          <p:nvPr/>
        </p:nvSpPr>
        <p:spPr>
          <a:xfrm>
            <a:off x="2847975" y="1714500"/>
            <a:ext cx="2190750" cy="552450"/>
          </a:xfrm>
          <a:prstGeom prst="rect">
            <a:avLst/>
          </a:prstGeom>
          <a:solidFill>
            <a:srgbClr val="1F6FB2"/>
          </a:solidFill>
          <a:ln w="9525">
            <a:solidFill>
              <a:srgbClr val="1F6FB2"/>
            </a:solidFill>
          </a:ln>
        </p:spPr>
        <p:txBody>
          <a:bodyPr/>
          <a:lstStyle/>
          <a:p>
            <a:endParaRPr lang="en-BE"/>
          </a:p>
        </p:txBody>
      </p:sp>
      <p:sp>
        <p:nvSpPr>
          <p:cNvPr id="13" name="Rectangle 12">
            <a:extLst>
              <a:ext uri="{FF2B5EF4-FFF2-40B4-BE49-F238E27FC236}">
                <a16:creationId xmlns:a16="http://schemas.microsoft.com/office/drawing/2014/main" id="{24464E4B-77A3-40AD-8420-980C248DA603}"/>
              </a:ext>
            </a:extLst>
          </p:cNvPr>
          <p:cNvSpPr>
            <a:spLocks noGrp="1"/>
          </p:cNvSpPr>
          <p:nvPr/>
        </p:nvSpPr>
        <p:spPr>
          <a:xfrm>
            <a:off x="2924175" y="1790700"/>
            <a:ext cx="2038350" cy="419100"/>
          </a:xfrm>
          <a:prstGeom prst="rect">
            <a:avLst/>
          </a:prstGeom>
          <a:noFill/>
          <a:ln w="0">
            <a:noFill/>
          </a:ln>
        </p:spPr>
        <p:txBody>
          <a:bodyPr anchor="ctr">
            <a:normAutofit/>
          </a:bodyPr>
          <a:lstStyle/>
          <a:p>
            <a:pPr>
              <a:defRPr sz="1275" b="1">
                <a:solidFill>
                  <a:srgbClr val="FFFFFF"/>
                </a:solidFill>
                <a:latin typeface="Arial"/>
                <a:ea typeface="Arial"/>
                <a:cs typeface="Arial"/>
              </a:defRPr>
            </a:pPr>
            <a:r>
              <a:rPr sz="1275" b="1">
                <a:solidFill>
                  <a:srgbClr val="FFFFFF"/>
                </a:solidFill>
                <a:latin typeface="Arial"/>
                <a:ea typeface="Arial"/>
                <a:cs typeface="Arial"/>
              </a:rPr>
              <a:t>AGILE</a:t>
            </a:r>
          </a:p>
        </p:txBody>
      </p:sp>
      <p:sp>
        <p:nvSpPr>
          <p:cNvPr id="14" name="Rectangle 13">
            <a:extLst>
              <a:ext uri="{FF2B5EF4-FFF2-40B4-BE49-F238E27FC236}">
                <a16:creationId xmlns:a16="http://schemas.microsoft.com/office/drawing/2014/main" id="{54461DB9-A0D6-4EF9-B4AE-95E6E45FF8BA}"/>
              </a:ext>
            </a:extLst>
          </p:cNvPr>
          <p:cNvSpPr>
            <a:spLocks noGrp="1"/>
          </p:cNvSpPr>
          <p:nvPr/>
        </p:nvSpPr>
        <p:spPr>
          <a:xfrm>
            <a:off x="2990850" y="25241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Constraint</a:t>
            </a:r>
          </a:p>
        </p:txBody>
      </p:sp>
      <p:sp>
        <p:nvSpPr>
          <p:cNvPr id="15" name="Rectangle 14">
            <a:extLst>
              <a:ext uri="{FF2B5EF4-FFF2-40B4-BE49-F238E27FC236}">
                <a16:creationId xmlns:a16="http://schemas.microsoft.com/office/drawing/2014/main" id="{4EB23253-CE3E-4F3E-B6C7-8F5F3F4F1D24}"/>
              </a:ext>
            </a:extLst>
          </p:cNvPr>
          <p:cNvSpPr>
            <a:spLocks noGrp="1"/>
          </p:cNvSpPr>
          <p:nvPr/>
        </p:nvSpPr>
        <p:spPr>
          <a:xfrm>
            <a:off x="2990850" y="2819400"/>
            <a:ext cx="1905000" cy="476250"/>
          </a:xfrm>
          <a:prstGeom prst="rect">
            <a:avLst/>
          </a:prstGeom>
          <a:noFill/>
          <a:ln w="0">
            <a:noFill/>
          </a:ln>
        </p:spPr>
        <p:txBody>
          <a:bodyPr>
            <a:normAutofit/>
          </a:bodyPr>
          <a:lstStyle/>
          <a:p>
            <a:pPr>
              <a:defRPr sz="1425" b="1">
                <a:solidFill>
                  <a:srgbClr val="172B4D"/>
                </a:solidFill>
                <a:latin typeface="Arial"/>
                <a:ea typeface="Arial"/>
                <a:cs typeface="Arial"/>
              </a:defRPr>
            </a:pPr>
            <a:r>
              <a:rPr sz="1425" b="1">
                <a:solidFill>
                  <a:srgbClr val="172B4D"/>
                </a:solidFill>
                <a:latin typeface="Arial"/>
                <a:ea typeface="Arial"/>
                <a:cs typeface="Arial"/>
              </a:rPr>
              <a:t>Uncertainty</a:t>
            </a:r>
          </a:p>
        </p:txBody>
      </p:sp>
      <p:sp>
        <p:nvSpPr>
          <p:cNvPr id="16" name="Rectangle 15">
            <a:extLst>
              <a:ext uri="{FF2B5EF4-FFF2-40B4-BE49-F238E27FC236}">
                <a16:creationId xmlns:a16="http://schemas.microsoft.com/office/drawing/2014/main" id="{6A1465BC-B1F4-4511-BDDD-E8852F9E126D}"/>
              </a:ext>
            </a:extLst>
          </p:cNvPr>
          <p:cNvSpPr>
            <a:spLocks noGrp="1"/>
          </p:cNvSpPr>
          <p:nvPr/>
        </p:nvSpPr>
        <p:spPr>
          <a:xfrm>
            <a:off x="2990850" y="34766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Core response</a:t>
            </a:r>
          </a:p>
        </p:txBody>
      </p:sp>
      <p:sp>
        <p:nvSpPr>
          <p:cNvPr id="17" name="Rectangle 16">
            <a:extLst>
              <a:ext uri="{FF2B5EF4-FFF2-40B4-BE49-F238E27FC236}">
                <a16:creationId xmlns:a16="http://schemas.microsoft.com/office/drawing/2014/main" id="{57B0CFAF-475F-49AF-BBB5-49FA8D51918F}"/>
              </a:ext>
            </a:extLst>
          </p:cNvPr>
          <p:cNvSpPr>
            <a:spLocks noGrp="1"/>
          </p:cNvSpPr>
          <p:nvPr/>
        </p:nvSpPr>
        <p:spPr>
          <a:xfrm>
            <a:off x="2990850" y="3781425"/>
            <a:ext cx="1905000" cy="7239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Short cycles and customer evidence</a:t>
            </a:r>
          </a:p>
        </p:txBody>
      </p:sp>
      <p:sp>
        <p:nvSpPr>
          <p:cNvPr id="18" name="Rectangle 17">
            <a:extLst>
              <a:ext uri="{FF2B5EF4-FFF2-40B4-BE49-F238E27FC236}">
                <a16:creationId xmlns:a16="http://schemas.microsoft.com/office/drawing/2014/main" id="{49F2BF12-7526-4A6B-B81A-5C7421521C70}"/>
              </a:ext>
            </a:extLst>
          </p:cNvPr>
          <p:cNvSpPr>
            <a:spLocks noGrp="1"/>
          </p:cNvSpPr>
          <p:nvPr/>
        </p:nvSpPr>
        <p:spPr>
          <a:xfrm>
            <a:off x="2990850" y="4857750"/>
            <a:ext cx="1905000" cy="762000"/>
          </a:xfrm>
          <a:prstGeom prst="rect">
            <a:avLst/>
          </a:prstGeom>
          <a:noFill/>
          <a:ln w="0">
            <a:noFill/>
          </a:ln>
        </p:spPr>
        <p:txBody>
          <a:bodyPr>
            <a:normAutofit/>
          </a:bodyPr>
          <a:lstStyle/>
          <a:p>
            <a:pPr>
              <a:defRPr sz="1200" i="1">
                <a:solidFill>
                  <a:srgbClr val="5B6B7A"/>
                </a:solidFill>
                <a:latin typeface="Arial"/>
                <a:ea typeface="Arial"/>
                <a:cs typeface="Arial"/>
              </a:defRPr>
            </a:pPr>
            <a:r>
              <a:rPr sz="1200" i="1">
                <a:solidFill>
                  <a:srgbClr val="5B6B7A"/>
                </a:solidFill>
                <a:latin typeface="Arial"/>
                <a:ea typeface="Arial"/>
                <a:cs typeface="Arial"/>
              </a:rPr>
              <a:t>When needs and solutions evolve</a:t>
            </a:r>
          </a:p>
        </p:txBody>
      </p:sp>
      <p:sp>
        <p:nvSpPr>
          <p:cNvPr id="19" name="Rectangle 18">
            <a:extLst>
              <a:ext uri="{FF2B5EF4-FFF2-40B4-BE49-F238E27FC236}">
                <a16:creationId xmlns:a16="http://schemas.microsoft.com/office/drawing/2014/main" id="{1314B6B3-9F59-4457-B749-F243E7784B23}"/>
              </a:ext>
            </a:extLst>
          </p:cNvPr>
          <p:cNvSpPr>
            <a:spLocks noGrp="1"/>
          </p:cNvSpPr>
          <p:nvPr/>
        </p:nvSpPr>
        <p:spPr>
          <a:xfrm>
            <a:off x="5172075" y="1714500"/>
            <a:ext cx="2190750" cy="552450"/>
          </a:xfrm>
          <a:prstGeom prst="rect">
            <a:avLst/>
          </a:prstGeom>
          <a:solidFill>
            <a:srgbClr val="1F6FB2"/>
          </a:solidFill>
          <a:ln w="9525">
            <a:solidFill>
              <a:srgbClr val="1F6FB2"/>
            </a:solidFill>
          </a:ln>
        </p:spPr>
        <p:txBody>
          <a:bodyPr/>
          <a:lstStyle/>
          <a:p>
            <a:endParaRPr lang="en-BE"/>
          </a:p>
        </p:txBody>
      </p:sp>
      <p:sp>
        <p:nvSpPr>
          <p:cNvPr id="20" name="Rectangle 19">
            <a:extLst>
              <a:ext uri="{FF2B5EF4-FFF2-40B4-BE49-F238E27FC236}">
                <a16:creationId xmlns:a16="http://schemas.microsoft.com/office/drawing/2014/main" id="{AF0F6962-54AA-4D92-81D3-454CEFEF7EA1}"/>
              </a:ext>
            </a:extLst>
          </p:cNvPr>
          <p:cNvSpPr>
            <a:spLocks noGrp="1"/>
          </p:cNvSpPr>
          <p:nvPr/>
        </p:nvSpPr>
        <p:spPr>
          <a:xfrm>
            <a:off x="5248275" y="1790700"/>
            <a:ext cx="2038350" cy="419100"/>
          </a:xfrm>
          <a:prstGeom prst="rect">
            <a:avLst/>
          </a:prstGeom>
          <a:noFill/>
          <a:ln w="0">
            <a:noFill/>
          </a:ln>
        </p:spPr>
        <p:txBody>
          <a:bodyPr anchor="ctr">
            <a:normAutofit/>
          </a:bodyPr>
          <a:lstStyle/>
          <a:p>
            <a:pPr>
              <a:defRPr sz="1275" b="1">
                <a:solidFill>
                  <a:srgbClr val="FFFFFF"/>
                </a:solidFill>
                <a:latin typeface="Arial"/>
                <a:ea typeface="Arial"/>
                <a:cs typeface="Arial"/>
              </a:defRPr>
            </a:pPr>
            <a:r>
              <a:rPr sz="1275" b="1">
                <a:solidFill>
                  <a:srgbClr val="FFFFFF"/>
                </a:solidFill>
                <a:latin typeface="Arial"/>
                <a:ea typeface="Arial"/>
                <a:cs typeface="Arial"/>
              </a:rPr>
              <a:t>DEVOPS</a:t>
            </a:r>
          </a:p>
        </p:txBody>
      </p:sp>
      <p:sp>
        <p:nvSpPr>
          <p:cNvPr id="21" name="Rectangle 20">
            <a:extLst>
              <a:ext uri="{FF2B5EF4-FFF2-40B4-BE49-F238E27FC236}">
                <a16:creationId xmlns:a16="http://schemas.microsoft.com/office/drawing/2014/main" id="{DA25EAA7-4F8E-4C6B-B44F-E242A77E43CA}"/>
              </a:ext>
            </a:extLst>
          </p:cNvPr>
          <p:cNvSpPr>
            <a:spLocks noGrp="1"/>
          </p:cNvSpPr>
          <p:nvPr/>
        </p:nvSpPr>
        <p:spPr>
          <a:xfrm>
            <a:off x="5314950" y="25241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Constraint</a:t>
            </a:r>
          </a:p>
        </p:txBody>
      </p:sp>
      <p:sp>
        <p:nvSpPr>
          <p:cNvPr id="22" name="Rectangle 21">
            <a:extLst>
              <a:ext uri="{FF2B5EF4-FFF2-40B4-BE49-F238E27FC236}">
                <a16:creationId xmlns:a16="http://schemas.microsoft.com/office/drawing/2014/main" id="{CE71B49E-04FF-41CB-AF8D-657ABFBDBAB6}"/>
              </a:ext>
            </a:extLst>
          </p:cNvPr>
          <p:cNvSpPr>
            <a:spLocks noGrp="1"/>
          </p:cNvSpPr>
          <p:nvPr/>
        </p:nvSpPr>
        <p:spPr>
          <a:xfrm>
            <a:off x="5314950" y="2819400"/>
            <a:ext cx="1905000" cy="476250"/>
          </a:xfrm>
          <a:prstGeom prst="rect">
            <a:avLst/>
          </a:prstGeom>
          <a:noFill/>
          <a:ln w="0">
            <a:noFill/>
          </a:ln>
        </p:spPr>
        <p:txBody>
          <a:bodyPr>
            <a:normAutofit/>
          </a:bodyPr>
          <a:lstStyle/>
          <a:p>
            <a:pPr>
              <a:defRPr sz="1425" b="1">
                <a:solidFill>
                  <a:srgbClr val="172B4D"/>
                </a:solidFill>
                <a:latin typeface="Arial"/>
                <a:ea typeface="Arial"/>
                <a:cs typeface="Arial"/>
              </a:defRPr>
            </a:pPr>
            <a:r>
              <a:rPr sz="1425" b="1">
                <a:solidFill>
                  <a:srgbClr val="172B4D"/>
                </a:solidFill>
                <a:latin typeface="Arial"/>
                <a:ea typeface="Arial"/>
                <a:cs typeface="Arial"/>
              </a:rPr>
              <a:t>Release friction</a:t>
            </a:r>
          </a:p>
        </p:txBody>
      </p:sp>
      <p:sp>
        <p:nvSpPr>
          <p:cNvPr id="23" name="Rectangle 22">
            <a:extLst>
              <a:ext uri="{FF2B5EF4-FFF2-40B4-BE49-F238E27FC236}">
                <a16:creationId xmlns:a16="http://schemas.microsoft.com/office/drawing/2014/main" id="{FDAA321B-11A5-47C4-8836-D7C10FDABCED}"/>
              </a:ext>
            </a:extLst>
          </p:cNvPr>
          <p:cNvSpPr>
            <a:spLocks noGrp="1"/>
          </p:cNvSpPr>
          <p:nvPr/>
        </p:nvSpPr>
        <p:spPr>
          <a:xfrm>
            <a:off x="5314950" y="34766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Core response</a:t>
            </a:r>
          </a:p>
        </p:txBody>
      </p:sp>
      <p:sp>
        <p:nvSpPr>
          <p:cNvPr id="24" name="Rectangle 23">
            <a:extLst>
              <a:ext uri="{FF2B5EF4-FFF2-40B4-BE49-F238E27FC236}">
                <a16:creationId xmlns:a16="http://schemas.microsoft.com/office/drawing/2014/main" id="{78C3C52C-8D8D-4D58-81F8-0372FB5C62C3}"/>
              </a:ext>
            </a:extLst>
          </p:cNvPr>
          <p:cNvSpPr>
            <a:spLocks noGrp="1"/>
          </p:cNvSpPr>
          <p:nvPr/>
        </p:nvSpPr>
        <p:spPr>
          <a:xfrm>
            <a:off x="5314950" y="3781425"/>
            <a:ext cx="1905000" cy="7239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Automation and operational ownership</a:t>
            </a:r>
          </a:p>
        </p:txBody>
      </p:sp>
      <p:sp>
        <p:nvSpPr>
          <p:cNvPr id="25" name="Rectangle 24">
            <a:extLst>
              <a:ext uri="{FF2B5EF4-FFF2-40B4-BE49-F238E27FC236}">
                <a16:creationId xmlns:a16="http://schemas.microsoft.com/office/drawing/2014/main" id="{4D09F8A3-ED29-45E6-A4F8-69E6FE25C98A}"/>
              </a:ext>
            </a:extLst>
          </p:cNvPr>
          <p:cNvSpPr>
            <a:spLocks noGrp="1"/>
          </p:cNvSpPr>
          <p:nvPr/>
        </p:nvSpPr>
        <p:spPr>
          <a:xfrm>
            <a:off x="5314950" y="4857750"/>
            <a:ext cx="1905000" cy="762000"/>
          </a:xfrm>
          <a:prstGeom prst="rect">
            <a:avLst/>
          </a:prstGeom>
          <a:noFill/>
          <a:ln w="0">
            <a:noFill/>
          </a:ln>
        </p:spPr>
        <p:txBody>
          <a:bodyPr>
            <a:normAutofit/>
          </a:bodyPr>
          <a:lstStyle/>
          <a:p>
            <a:pPr>
              <a:defRPr sz="1200" i="1">
                <a:solidFill>
                  <a:srgbClr val="5B6B7A"/>
                </a:solidFill>
                <a:latin typeface="Arial"/>
                <a:ea typeface="Arial"/>
                <a:cs typeface="Arial"/>
              </a:defRPr>
            </a:pPr>
            <a:r>
              <a:rPr sz="1200" i="1">
                <a:solidFill>
                  <a:srgbClr val="5B6B7A"/>
                </a:solidFill>
                <a:latin typeface="Arial"/>
                <a:ea typeface="Arial"/>
                <a:cs typeface="Arial"/>
              </a:rPr>
              <a:t>When delivery must be frequent and reliable</a:t>
            </a:r>
          </a:p>
        </p:txBody>
      </p:sp>
      <p:sp>
        <p:nvSpPr>
          <p:cNvPr id="26" name="Rectangle 25">
            <a:extLst>
              <a:ext uri="{FF2B5EF4-FFF2-40B4-BE49-F238E27FC236}">
                <a16:creationId xmlns:a16="http://schemas.microsoft.com/office/drawing/2014/main" id="{910A3093-52F1-4595-A0FF-8DD4EAB3DC14}"/>
              </a:ext>
            </a:extLst>
          </p:cNvPr>
          <p:cNvSpPr>
            <a:spLocks noGrp="1"/>
          </p:cNvSpPr>
          <p:nvPr/>
        </p:nvSpPr>
        <p:spPr>
          <a:xfrm>
            <a:off x="7496175" y="1714500"/>
            <a:ext cx="2190750" cy="552450"/>
          </a:xfrm>
          <a:prstGeom prst="rect">
            <a:avLst/>
          </a:prstGeom>
          <a:solidFill>
            <a:srgbClr val="1F6FB2"/>
          </a:solidFill>
          <a:ln w="9525">
            <a:solidFill>
              <a:srgbClr val="1F6FB2"/>
            </a:solidFill>
          </a:ln>
        </p:spPr>
        <p:txBody>
          <a:bodyPr/>
          <a:lstStyle/>
          <a:p>
            <a:endParaRPr lang="en-BE"/>
          </a:p>
        </p:txBody>
      </p:sp>
      <p:sp>
        <p:nvSpPr>
          <p:cNvPr id="27" name="Rectangle 26">
            <a:extLst>
              <a:ext uri="{FF2B5EF4-FFF2-40B4-BE49-F238E27FC236}">
                <a16:creationId xmlns:a16="http://schemas.microsoft.com/office/drawing/2014/main" id="{36BB209F-986C-4DFB-8D2E-B9774010A1ED}"/>
              </a:ext>
            </a:extLst>
          </p:cNvPr>
          <p:cNvSpPr>
            <a:spLocks noGrp="1"/>
          </p:cNvSpPr>
          <p:nvPr/>
        </p:nvSpPr>
        <p:spPr>
          <a:xfrm>
            <a:off x="7572375" y="1790700"/>
            <a:ext cx="2038350" cy="419100"/>
          </a:xfrm>
          <a:prstGeom prst="rect">
            <a:avLst/>
          </a:prstGeom>
          <a:noFill/>
          <a:ln w="0">
            <a:noFill/>
          </a:ln>
        </p:spPr>
        <p:txBody>
          <a:bodyPr anchor="ctr">
            <a:normAutofit/>
          </a:bodyPr>
          <a:lstStyle/>
          <a:p>
            <a:pPr>
              <a:defRPr sz="1275" b="1">
                <a:solidFill>
                  <a:srgbClr val="FFFFFF"/>
                </a:solidFill>
                <a:latin typeface="Arial"/>
                <a:ea typeface="Arial"/>
                <a:cs typeface="Arial"/>
              </a:defRPr>
            </a:pPr>
            <a:r>
              <a:rPr sz="1275" b="1">
                <a:solidFill>
                  <a:srgbClr val="FFFFFF"/>
                </a:solidFill>
                <a:latin typeface="Arial"/>
                <a:ea typeface="Arial"/>
                <a:cs typeface="Arial"/>
              </a:rPr>
              <a:t>PLATFORMS</a:t>
            </a:r>
          </a:p>
        </p:txBody>
      </p:sp>
      <p:sp>
        <p:nvSpPr>
          <p:cNvPr id="28" name="Rectangle 27">
            <a:extLst>
              <a:ext uri="{FF2B5EF4-FFF2-40B4-BE49-F238E27FC236}">
                <a16:creationId xmlns:a16="http://schemas.microsoft.com/office/drawing/2014/main" id="{02E50E58-0AA8-4B66-AA14-307003183FFD}"/>
              </a:ext>
            </a:extLst>
          </p:cNvPr>
          <p:cNvSpPr>
            <a:spLocks noGrp="1"/>
          </p:cNvSpPr>
          <p:nvPr/>
        </p:nvSpPr>
        <p:spPr>
          <a:xfrm>
            <a:off x="7639050" y="25241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Constraint</a:t>
            </a:r>
          </a:p>
        </p:txBody>
      </p:sp>
      <p:sp>
        <p:nvSpPr>
          <p:cNvPr id="29" name="Rectangle 28">
            <a:extLst>
              <a:ext uri="{FF2B5EF4-FFF2-40B4-BE49-F238E27FC236}">
                <a16:creationId xmlns:a16="http://schemas.microsoft.com/office/drawing/2014/main" id="{00482E58-0564-4A3F-80E5-477E650205C8}"/>
              </a:ext>
            </a:extLst>
          </p:cNvPr>
          <p:cNvSpPr>
            <a:spLocks noGrp="1"/>
          </p:cNvSpPr>
          <p:nvPr/>
        </p:nvSpPr>
        <p:spPr>
          <a:xfrm>
            <a:off x="7639050" y="2819400"/>
            <a:ext cx="1905000" cy="476250"/>
          </a:xfrm>
          <a:prstGeom prst="rect">
            <a:avLst/>
          </a:prstGeom>
          <a:noFill/>
          <a:ln w="0">
            <a:noFill/>
          </a:ln>
        </p:spPr>
        <p:txBody>
          <a:bodyPr>
            <a:normAutofit/>
          </a:bodyPr>
          <a:lstStyle/>
          <a:p>
            <a:pPr>
              <a:defRPr sz="1425" b="1">
                <a:solidFill>
                  <a:srgbClr val="172B4D"/>
                </a:solidFill>
                <a:latin typeface="Arial"/>
                <a:ea typeface="Arial"/>
                <a:cs typeface="Arial"/>
              </a:defRPr>
            </a:pPr>
            <a:r>
              <a:rPr sz="1425" b="1">
                <a:solidFill>
                  <a:srgbClr val="172B4D"/>
                </a:solidFill>
                <a:latin typeface="Arial"/>
                <a:ea typeface="Arial"/>
                <a:cs typeface="Arial"/>
              </a:rPr>
              <a:t>Repeated effort</a:t>
            </a:r>
          </a:p>
        </p:txBody>
      </p:sp>
      <p:sp>
        <p:nvSpPr>
          <p:cNvPr id="30" name="Rectangle 29">
            <a:extLst>
              <a:ext uri="{FF2B5EF4-FFF2-40B4-BE49-F238E27FC236}">
                <a16:creationId xmlns:a16="http://schemas.microsoft.com/office/drawing/2014/main" id="{F70D7B05-5A9E-4CB3-A357-4E2CFF7459C0}"/>
              </a:ext>
            </a:extLst>
          </p:cNvPr>
          <p:cNvSpPr>
            <a:spLocks noGrp="1"/>
          </p:cNvSpPr>
          <p:nvPr/>
        </p:nvSpPr>
        <p:spPr>
          <a:xfrm>
            <a:off x="7639050" y="34766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Core response</a:t>
            </a:r>
          </a:p>
        </p:txBody>
      </p:sp>
      <p:sp>
        <p:nvSpPr>
          <p:cNvPr id="31" name="Rectangle 30">
            <a:extLst>
              <a:ext uri="{FF2B5EF4-FFF2-40B4-BE49-F238E27FC236}">
                <a16:creationId xmlns:a16="http://schemas.microsoft.com/office/drawing/2014/main" id="{68D35A73-FC4C-4597-8B91-B6EACAD4C404}"/>
              </a:ext>
            </a:extLst>
          </p:cNvPr>
          <p:cNvSpPr>
            <a:spLocks noGrp="1"/>
          </p:cNvSpPr>
          <p:nvPr/>
        </p:nvSpPr>
        <p:spPr>
          <a:xfrm>
            <a:off x="7639050" y="3781425"/>
            <a:ext cx="1905000" cy="7239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Reusable services and paved paths</a:t>
            </a:r>
          </a:p>
        </p:txBody>
      </p:sp>
      <p:sp>
        <p:nvSpPr>
          <p:cNvPr id="32" name="Rectangle 31">
            <a:extLst>
              <a:ext uri="{FF2B5EF4-FFF2-40B4-BE49-F238E27FC236}">
                <a16:creationId xmlns:a16="http://schemas.microsoft.com/office/drawing/2014/main" id="{F4EC380B-9721-4858-A90A-6894183198DF}"/>
              </a:ext>
            </a:extLst>
          </p:cNvPr>
          <p:cNvSpPr>
            <a:spLocks noGrp="1"/>
          </p:cNvSpPr>
          <p:nvPr/>
        </p:nvSpPr>
        <p:spPr>
          <a:xfrm>
            <a:off x="7639050" y="4857750"/>
            <a:ext cx="1905000" cy="762000"/>
          </a:xfrm>
          <a:prstGeom prst="rect">
            <a:avLst/>
          </a:prstGeom>
          <a:noFill/>
          <a:ln w="0">
            <a:noFill/>
          </a:ln>
        </p:spPr>
        <p:txBody>
          <a:bodyPr>
            <a:normAutofit/>
          </a:bodyPr>
          <a:lstStyle/>
          <a:p>
            <a:pPr>
              <a:defRPr sz="1200" i="1">
                <a:solidFill>
                  <a:srgbClr val="5B6B7A"/>
                </a:solidFill>
                <a:latin typeface="Arial"/>
                <a:ea typeface="Arial"/>
                <a:cs typeface="Arial"/>
              </a:defRPr>
            </a:pPr>
            <a:r>
              <a:rPr sz="1200" i="1">
                <a:solidFill>
                  <a:srgbClr val="5B6B7A"/>
                </a:solidFill>
                <a:latin typeface="Arial"/>
                <a:ea typeface="Arial"/>
                <a:cs typeface="Arial"/>
              </a:rPr>
              <a:t>When many teams need the same capabilities</a:t>
            </a:r>
          </a:p>
        </p:txBody>
      </p:sp>
      <p:sp>
        <p:nvSpPr>
          <p:cNvPr id="33" name="Rectangle 32">
            <a:extLst>
              <a:ext uri="{FF2B5EF4-FFF2-40B4-BE49-F238E27FC236}">
                <a16:creationId xmlns:a16="http://schemas.microsoft.com/office/drawing/2014/main" id="{4C0B6F32-2E8E-4FA5-91B4-2EF68BEEE648}"/>
              </a:ext>
            </a:extLst>
          </p:cNvPr>
          <p:cNvSpPr>
            <a:spLocks noGrp="1"/>
          </p:cNvSpPr>
          <p:nvPr/>
        </p:nvSpPr>
        <p:spPr>
          <a:xfrm>
            <a:off x="9820275" y="1714500"/>
            <a:ext cx="2190750" cy="552450"/>
          </a:xfrm>
          <a:prstGeom prst="rect">
            <a:avLst/>
          </a:prstGeom>
          <a:solidFill>
            <a:srgbClr val="172B4D"/>
          </a:solidFill>
          <a:ln w="9525">
            <a:solidFill>
              <a:srgbClr val="172B4D"/>
            </a:solidFill>
          </a:ln>
        </p:spPr>
        <p:txBody>
          <a:bodyPr/>
          <a:lstStyle/>
          <a:p>
            <a:endParaRPr lang="en-BE"/>
          </a:p>
        </p:txBody>
      </p:sp>
      <p:sp>
        <p:nvSpPr>
          <p:cNvPr id="34" name="Rectangle 33">
            <a:extLst>
              <a:ext uri="{FF2B5EF4-FFF2-40B4-BE49-F238E27FC236}">
                <a16:creationId xmlns:a16="http://schemas.microsoft.com/office/drawing/2014/main" id="{75FB2B01-71FD-4667-A13C-0ED80CA0824E}"/>
              </a:ext>
            </a:extLst>
          </p:cNvPr>
          <p:cNvSpPr>
            <a:spLocks noGrp="1"/>
          </p:cNvSpPr>
          <p:nvPr/>
        </p:nvSpPr>
        <p:spPr>
          <a:xfrm>
            <a:off x="9896475" y="1790700"/>
            <a:ext cx="2038350" cy="419100"/>
          </a:xfrm>
          <a:prstGeom prst="rect">
            <a:avLst/>
          </a:prstGeom>
          <a:noFill/>
          <a:ln w="0">
            <a:noFill/>
          </a:ln>
        </p:spPr>
        <p:txBody>
          <a:bodyPr anchor="ctr">
            <a:normAutofit/>
          </a:bodyPr>
          <a:lstStyle/>
          <a:p>
            <a:pPr>
              <a:defRPr sz="1275" b="1">
                <a:solidFill>
                  <a:srgbClr val="FFFFFF"/>
                </a:solidFill>
                <a:latin typeface="Arial"/>
                <a:ea typeface="Arial"/>
                <a:cs typeface="Arial"/>
              </a:defRPr>
            </a:pPr>
            <a:r>
              <a:rPr sz="1275" b="1">
                <a:solidFill>
                  <a:srgbClr val="FFFFFF"/>
                </a:solidFill>
                <a:latin typeface="Arial"/>
                <a:ea typeface="Arial"/>
                <a:cs typeface="Arial"/>
              </a:rPr>
              <a:t>AI CO-CREATION</a:t>
            </a:r>
          </a:p>
        </p:txBody>
      </p:sp>
      <p:sp>
        <p:nvSpPr>
          <p:cNvPr id="35" name="Rectangle 34">
            <a:extLst>
              <a:ext uri="{FF2B5EF4-FFF2-40B4-BE49-F238E27FC236}">
                <a16:creationId xmlns:a16="http://schemas.microsoft.com/office/drawing/2014/main" id="{6AF0352D-9582-4E90-98B6-0D57A81C2A5C}"/>
              </a:ext>
            </a:extLst>
          </p:cNvPr>
          <p:cNvSpPr>
            <a:spLocks noGrp="1"/>
          </p:cNvSpPr>
          <p:nvPr/>
        </p:nvSpPr>
        <p:spPr>
          <a:xfrm>
            <a:off x="9963150" y="25241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Constraint</a:t>
            </a:r>
          </a:p>
        </p:txBody>
      </p:sp>
      <p:sp>
        <p:nvSpPr>
          <p:cNvPr id="36" name="Rectangle 35">
            <a:extLst>
              <a:ext uri="{FF2B5EF4-FFF2-40B4-BE49-F238E27FC236}">
                <a16:creationId xmlns:a16="http://schemas.microsoft.com/office/drawing/2014/main" id="{47A3CF34-C7EB-45BC-86FD-3C6DB04CD119}"/>
              </a:ext>
            </a:extLst>
          </p:cNvPr>
          <p:cNvSpPr>
            <a:spLocks noGrp="1"/>
          </p:cNvSpPr>
          <p:nvPr/>
        </p:nvSpPr>
        <p:spPr>
          <a:xfrm>
            <a:off x="9963150" y="2819400"/>
            <a:ext cx="1905000" cy="476250"/>
          </a:xfrm>
          <a:prstGeom prst="rect">
            <a:avLst/>
          </a:prstGeom>
          <a:noFill/>
          <a:ln w="0">
            <a:noFill/>
          </a:ln>
        </p:spPr>
        <p:txBody>
          <a:bodyPr>
            <a:normAutofit fontScale="93497"/>
          </a:bodyPr>
          <a:lstStyle/>
          <a:p>
            <a:pPr>
              <a:defRPr sz="1425" b="1">
                <a:solidFill>
                  <a:srgbClr val="172B4D"/>
                </a:solidFill>
                <a:latin typeface="Arial"/>
                <a:ea typeface="Arial"/>
                <a:cs typeface="Arial"/>
              </a:defRPr>
            </a:pPr>
            <a:r>
              <a:rPr sz="1425" b="1">
                <a:solidFill>
                  <a:srgbClr val="172B4D"/>
                </a:solidFill>
                <a:latin typeface="Arial"/>
                <a:ea typeface="Arial"/>
                <a:cs typeface="Arial"/>
              </a:rPr>
              <a:t>Cognitive throughput</a:t>
            </a:r>
          </a:p>
        </p:txBody>
      </p:sp>
      <p:sp>
        <p:nvSpPr>
          <p:cNvPr id="37" name="Rectangle 36">
            <a:extLst>
              <a:ext uri="{FF2B5EF4-FFF2-40B4-BE49-F238E27FC236}">
                <a16:creationId xmlns:a16="http://schemas.microsoft.com/office/drawing/2014/main" id="{9AA12CF8-0FC3-4841-A260-B5651CA4AED2}"/>
              </a:ext>
            </a:extLst>
          </p:cNvPr>
          <p:cNvSpPr>
            <a:spLocks noGrp="1"/>
          </p:cNvSpPr>
          <p:nvPr/>
        </p:nvSpPr>
        <p:spPr>
          <a:xfrm>
            <a:off x="9963150" y="3476625"/>
            <a:ext cx="1905000" cy="266700"/>
          </a:xfrm>
          <a:prstGeom prst="rect">
            <a:avLst/>
          </a:prstGeom>
          <a:noFill/>
          <a:ln w="0">
            <a:noFill/>
          </a:ln>
        </p:spPr>
        <p:txBody>
          <a:bodyPr>
            <a:normAutofit/>
          </a:bodyPr>
          <a:lstStyle/>
          <a:p>
            <a:pPr>
              <a:defRPr sz="1125" b="1">
                <a:solidFill>
                  <a:srgbClr val="B18A24"/>
                </a:solidFill>
                <a:latin typeface="Arial"/>
                <a:ea typeface="Arial"/>
                <a:cs typeface="Arial"/>
              </a:defRPr>
            </a:pPr>
            <a:r>
              <a:rPr sz="1125" b="1">
                <a:solidFill>
                  <a:srgbClr val="B18A24"/>
                </a:solidFill>
                <a:latin typeface="Arial"/>
                <a:ea typeface="Arial"/>
                <a:cs typeface="Arial"/>
              </a:rPr>
              <a:t>Core response</a:t>
            </a:r>
          </a:p>
        </p:txBody>
      </p:sp>
      <p:sp>
        <p:nvSpPr>
          <p:cNvPr id="38" name="Rectangle 37">
            <a:extLst>
              <a:ext uri="{FF2B5EF4-FFF2-40B4-BE49-F238E27FC236}">
                <a16:creationId xmlns:a16="http://schemas.microsoft.com/office/drawing/2014/main" id="{836448A5-79FF-485A-BA73-FC6FF7D9B423}"/>
              </a:ext>
            </a:extLst>
          </p:cNvPr>
          <p:cNvSpPr>
            <a:spLocks noGrp="1"/>
          </p:cNvSpPr>
          <p:nvPr/>
        </p:nvSpPr>
        <p:spPr>
          <a:xfrm>
            <a:off x="9963150" y="3781425"/>
            <a:ext cx="1905000" cy="72390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Human direction, machine generation, evaluation</a:t>
            </a:r>
          </a:p>
        </p:txBody>
      </p:sp>
      <p:sp>
        <p:nvSpPr>
          <p:cNvPr id="39" name="Rectangle 38">
            <a:extLst>
              <a:ext uri="{FF2B5EF4-FFF2-40B4-BE49-F238E27FC236}">
                <a16:creationId xmlns:a16="http://schemas.microsoft.com/office/drawing/2014/main" id="{24000274-26EE-46DA-954A-740C00F08E0D}"/>
              </a:ext>
            </a:extLst>
          </p:cNvPr>
          <p:cNvSpPr>
            <a:spLocks noGrp="1"/>
          </p:cNvSpPr>
          <p:nvPr/>
        </p:nvSpPr>
        <p:spPr>
          <a:xfrm>
            <a:off x="9963150" y="4857750"/>
            <a:ext cx="1905000" cy="762000"/>
          </a:xfrm>
          <a:prstGeom prst="rect">
            <a:avLst/>
          </a:prstGeom>
          <a:noFill/>
          <a:ln w="0">
            <a:noFill/>
          </a:ln>
        </p:spPr>
        <p:txBody>
          <a:bodyPr>
            <a:normAutofit/>
          </a:bodyPr>
          <a:lstStyle/>
          <a:p>
            <a:pPr>
              <a:defRPr sz="1200" i="1">
                <a:solidFill>
                  <a:srgbClr val="5B6B7A"/>
                </a:solidFill>
                <a:latin typeface="Arial"/>
                <a:ea typeface="Arial"/>
                <a:cs typeface="Arial"/>
              </a:defRPr>
            </a:pPr>
            <a:r>
              <a:rPr sz="1200" i="1">
                <a:solidFill>
                  <a:srgbClr val="5B6B7A"/>
                </a:solidFill>
                <a:latin typeface="Arial"/>
                <a:ea typeface="Arial"/>
                <a:cs typeface="Arial"/>
              </a:rPr>
              <a:t>When exploration and production accelerate</a:t>
            </a:r>
          </a:p>
        </p:txBody>
      </p:sp>
      <p:sp>
        <p:nvSpPr>
          <p:cNvPr id="40" name="Rectangle 39">
            <a:extLst>
              <a:ext uri="{FF2B5EF4-FFF2-40B4-BE49-F238E27FC236}">
                <a16:creationId xmlns:a16="http://schemas.microsoft.com/office/drawing/2014/main" id="{A7103939-8298-41D5-BAF6-4E6F5CC61485}"/>
              </a:ext>
            </a:extLst>
          </p:cNvPr>
          <p:cNvSpPr>
            <a:spLocks noGrp="1"/>
          </p:cNvSpPr>
          <p:nvPr/>
        </p:nvSpPr>
        <p:spPr>
          <a:xfrm>
            <a:off x="1714500" y="6000750"/>
            <a:ext cx="9278044" cy="342900"/>
          </a:xfrm>
          <a:prstGeom prst="rect">
            <a:avLst/>
          </a:prstGeom>
          <a:noFill/>
          <a:ln w="0">
            <a:noFill/>
          </a:ln>
        </p:spPr>
        <p:txBody>
          <a:bodyPr>
            <a:noAutofit/>
          </a:bodyPr>
          <a:lstStyle/>
          <a:p>
            <a:pPr>
              <a:defRPr sz="1500" b="1">
                <a:solidFill>
                  <a:srgbClr val="1F6FB2"/>
                </a:solidFill>
                <a:latin typeface="Arial"/>
                <a:ea typeface="Arial"/>
                <a:cs typeface="Arial"/>
              </a:defRPr>
            </a:pPr>
            <a:r>
              <a:rPr sz="2000" b="1" dirty="0">
                <a:solidFill>
                  <a:srgbClr val="1F6FB2"/>
                </a:solidFill>
                <a:latin typeface="Arial"/>
                <a:ea typeface="Arial"/>
                <a:cs typeface="Arial"/>
              </a:rPr>
              <a:t>The managerial question: which constraint limits learning and reliable change today?</a:t>
            </a:r>
          </a:p>
        </p:txBody>
      </p:sp>
    </p:spTree>
    <p:extLst>
      <p:ext uri="{BB962C8B-B14F-4D97-AF65-F5344CB8AC3E}">
        <p14:creationId xmlns:p14="http://schemas.microsoft.com/office/powerpoint/2010/main" val="1295687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5771C23-80A1-4903-9215-025FEDF6E3AA}"/>
              </a:ext>
            </a:extLst>
          </p:cNvPr>
          <p:cNvSpPr>
            <a:spLocks noGrp="1"/>
          </p:cNvSpPr>
          <p:nvPr/>
        </p:nvSpPr>
        <p:spPr>
          <a:xfrm>
            <a:off x="0" y="330377"/>
            <a:ext cx="12192000" cy="6858000"/>
          </a:xfrm>
          <a:prstGeom prst="rect">
            <a:avLst/>
          </a:prstGeom>
          <a:solidFill>
            <a:srgbClr val="FFFFFF"/>
          </a:solidFill>
          <a:ln w="0">
            <a:noFill/>
          </a:ln>
        </p:spPr>
        <p:txBody>
          <a:bodyPr/>
          <a:lstStyle/>
          <a:p>
            <a:endParaRPr lang="en-BE"/>
          </a:p>
        </p:txBody>
      </p:sp>
      <p:sp>
        <p:nvSpPr>
          <p:cNvPr id="2" name="Rectangle 1">
            <a:extLst>
              <a:ext uri="{FF2B5EF4-FFF2-40B4-BE49-F238E27FC236}">
                <a16:creationId xmlns:a16="http://schemas.microsoft.com/office/drawing/2014/main" id="{5E8A6CAD-4374-418D-B5C3-B5E6B9A57845}"/>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3" name="Rectangle 2">
            <a:extLst>
              <a:ext uri="{FF2B5EF4-FFF2-40B4-BE49-F238E27FC236}">
                <a16:creationId xmlns:a16="http://schemas.microsoft.com/office/drawing/2014/main" id="{BD444314-DD36-4A7D-9AD5-50468050EA6C}"/>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Vibe coding within a disciplined delivery process</a:t>
            </a:r>
          </a:p>
        </p:txBody>
      </p:sp>
      <p:sp>
        <p:nvSpPr>
          <p:cNvPr id="4" name="Rectangle 3">
            <a:extLst>
              <a:ext uri="{FF2B5EF4-FFF2-40B4-BE49-F238E27FC236}">
                <a16:creationId xmlns:a16="http://schemas.microsoft.com/office/drawing/2014/main" id="{935AAFCD-FD6C-4EE6-8D12-E4458F4C6063}"/>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Natural-language generation expands participation, but responsibility remains with the organization</a:t>
            </a:r>
          </a:p>
        </p:txBody>
      </p:sp>
      <p:sp>
        <p:nvSpPr>
          <p:cNvPr id="5" name="Oval 4">
            <a:extLst>
              <a:ext uri="{FF2B5EF4-FFF2-40B4-BE49-F238E27FC236}">
                <a16:creationId xmlns:a16="http://schemas.microsoft.com/office/drawing/2014/main" id="{9FF83441-2E2E-4428-821F-B5DAF35618A1}"/>
              </a:ext>
            </a:extLst>
          </p:cNvPr>
          <p:cNvSpPr>
            <a:spLocks noGrp="1"/>
          </p:cNvSpPr>
          <p:nvPr/>
        </p:nvSpPr>
        <p:spPr>
          <a:xfrm>
            <a:off x="809625" y="2143125"/>
            <a:ext cx="1571625" cy="1571625"/>
          </a:xfrm>
          <a:prstGeom prst="ellipse">
            <a:avLst/>
          </a:prstGeom>
          <a:solidFill>
            <a:srgbClr val="FFFFFF"/>
          </a:solidFill>
          <a:ln w="47625">
            <a:solidFill>
              <a:srgbClr val="2C8C74"/>
            </a:solidFill>
          </a:ln>
        </p:spPr>
        <p:txBody>
          <a:bodyPr/>
          <a:lstStyle/>
          <a:p>
            <a:endParaRPr lang="en-BE"/>
          </a:p>
        </p:txBody>
      </p:sp>
      <p:sp>
        <p:nvSpPr>
          <p:cNvPr id="6" name="Rectangle 5">
            <a:extLst>
              <a:ext uri="{FF2B5EF4-FFF2-40B4-BE49-F238E27FC236}">
                <a16:creationId xmlns:a16="http://schemas.microsoft.com/office/drawing/2014/main" id="{9A878A28-9D3D-44F8-8E04-6E36DCC37E82}"/>
              </a:ext>
            </a:extLst>
          </p:cNvPr>
          <p:cNvSpPr>
            <a:spLocks noGrp="1"/>
          </p:cNvSpPr>
          <p:nvPr/>
        </p:nvSpPr>
        <p:spPr>
          <a:xfrm>
            <a:off x="904875" y="2647950"/>
            <a:ext cx="1381125" cy="323850"/>
          </a:xfrm>
          <a:prstGeom prst="rect">
            <a:avLst/>
          </a:prstGeom>
          <a:noFill/>
          <a:ln w="0">
            <a:noFill/>
          </a:ln>
        </p:spPr>
        <p:txBody>
          <a:bodyPr anchor="ctr">
            <a:normAutofit/>
          </a:bodyPr>
          <a:lstStyle/>
          <a:p>
            <a:pPr>
              <a:defRPr sz="1500" b="1">
                <a:solidFill>
                  <a:srgbClr val="2C8C74"/>
                </a:solidFill>
                <a:latin typeface="Arial"/>
                <a:ea typeface="Arial"/>
                <a:cs typeface="Arial"/>
              </a:defRPr>
            </a:pPr>
            <a:r>
              <a:rPr sz="1500" b="1">
                <a:solidFill>
                  <a:srgbClr val="2C8C74"/>
                </a:solidFill>
                <a:latin typeface="Arial"/>
                <a:ea typeface="Arial"/>
                <a:cs typeface="Arial"/>
              </a:rPr>
              <a:t>EXPLORE</a:t>
            </a:r>
          </a:p>
        </p:txBody>
      </p:sp>
      <p:sp>
        <p:nvSpPr>
          <p:cNvPr id="7" name="Rectangle 6">
            <a:extLst>
              <a:ext uri="{FF2B5EF4-FFF2-40B4-BE49-F238E27FC236}">
                <a16:creationId xmlns:a16="http://schemas.microsoft.com/office/drawing/2014/main" id="{D0FFCE4B-231E-499F-967F-6D7BE8BFD1A7}"/>
              </a:ext>
            </a:extLst>
          </p:cNvPr>
          <p:cNvSpPr>
            <a:spLocks noGrp="1"/>
          </p:cNvSpPr>
          <p:nvPr/>
        </p:nvSpPr>
        <p:spPr>
          <a:xfrm>
            <a:off x="523875" y="4000500"/>
            <a:ext cx="2143125" cy="552450"/>
          </a:xfrm>
          <a:prstGeom prst="rect">
            <a:avLst/>
          </a:prstGeom>
          <a:noFill/>
          <a:ln w="0">
            <a:noFill/>
          </a:ln>
        </p:spPr>
        <p:txBody>
          <a:bodyPr>
            <a:normAutofit/>
          </a:bodyPr>
          <a:lstStyle/>
          <a:p>
            <a:pPr>
              <a:defRPr sz="1350" b="1">
                <a:solidFill>
                  <a:srgbClr val="172B4D"/>
                </a:solidFill>
                <a:latin typeface="Arial"/>
                <a:ea typeface="Arial"/>
                <a:cs typeface="Arial"/>
              </a:defRPr>
            </a:pPr>
            <a:r>
              <a:rPr sz="1350" b="1">
                <a:solidFill>
                  <a:srgbClr val="172B4D"/>
                </a:solidFill>
                <a:latin typeface="Arial"/>
                <a:ea typeface="Arial"/>
                <a:cs typeface="Arial"/>
              </a:rPr>
              <a:t>Prompts and rapid prototypes</a:t>
            </a:r>
          </a:p>
        </p:txBody>
      </p:sp>
      <p:sp>
        <p:nvSpPr>
          <p:cNvPr id="8" name="Rectangle 7">
            <a:extLst>
              <a:ext uri="{FF2B5EF4-FFF2-40B4-BE49-F238E27FC236}">
                <a16:creationId xmlns:a16="http://schemas.microsoft.com/office/drawing/2014/main" id="{24504C85-A68F-4F04-88EE-BD78328F1FF2}"/>
              </a:ext>
            </a:extLst>
          </p:cNvPr>
          <p:cNvSpPr>
            <a:spLocks noGrp="1"/>
          </p:cNvSpPr>
          <p:nvPr/>
        </p:nvSpPr>
        <p:spPr>
          <a:xfrm>
            <a:off x="523875" y="4714875"/>
            <a:ext cx="2143125" cy="523875"/>
          </a:xfrm>
          <a:prstGeom prst="rect">
            <a:avLst/>
          </a:prstGeom>
          <a:noFill/>
          <a:ln w="0">
            <a:noFill/>
          </a:ln>
        </p:spPr>
        <p:txBody>
          <a:bodyPr>
            <a:normAutofit/>
          </a:bodyPr>
          <a:lstStyle/>
          <a:p>
            <a:pPr>
              <a:defRPr sz="1200">
                <a:solidFill>
                  <a:srgbClr val="5B6B7A"/>
                </a:solidFill>
                <a:latin typeface="Arial"/>
                <a:ea typeface="Arial"/>
                <a:cs typeface="Arial"/>
              </a:defRPr>
            </a:pPr>
            <a:r>
              <a:rPr sz="1200">
                <a:solidFill>
                  <a:srgbClr val="5B6B7A"/>
                </a:solidFill>
                <a:latin typeface="Arial"/>
                <a:ea typeface="Arial"/>
                <a:cs typeface="Arial"/>
              </a:rPr>
              <a:t>Low consequence</a:t>
            </a:r>
          </a:p>
          <a:p>
            <a:pPr>
              <a:defRPr sz="1200">
                <a:solidFill>
                  <a:srgbClr val="5B6B7A"/>
                </a:solidFill>
                <a:latin typeface="Arial"/>
                <a:ea typeface="Arial"/>
                <a:cs typeface="Arial"/>
              </a:defRPr>
            </a:pPr>
            <a:r>
              <a:rPr sz="1200">
                <a:solidFill>
                  <a:srgbClr val="5B6B7A"/>
                </a:solidFill>
                <a:latin typeface="Arial"/>
                <a:ea typeface="Arial"/>
                <a:cs typeface="Arial"/>
              </a:rPr>
              <a:t>Easy to reverse</a:t>
            </a:r>
          </a:p>
        </p:txBody>
      </p:sp>
      <p:sp>
        <p:nvSpPr>
          <p:cNvPr id="9" name="Rectangle 8">
            <a:extLst>
              <a:ext uri="{FF2B5EF4-FFF2-40B4-BE49-F238E27FC236}">
                <a16:creationId xmlns:a16="http://schemas.microsoft.com/office/drawing/2014/main" id="{331AC1F1-3FC1-48B7-ACEC-E28E001897BB}"/>
              </a:ext>
            </a:extLst>
          </p:cNvPr>
          <p:cNvSpPr>
            <a:spLocks noGrp="1"/>
          </p:cNvSpPr>
          <p:nvPr/>
        </p:nvSpPr>
        <p:spPr>
          <a:xfrm>
            <a:off x="2476500" y="2857500"/>
            <a:ext cx="1143000" cy="76200"/>
          </a:xfrm>
          <a:prstGeom prst="rect">
            <a:avLst/>
          </a:prstGeom>
          <a:solidFill>
            <a:srgbClr val="BFD9EC"/>
          </a:solidFill>
          <a:ln w="0">
            <a:solidFill>
              <a:srgbClr val="BFD9EC"/>
            </a:solidFill>
          </a:ln>
        </p:spPr>
        <p:txBody>
          <a:bodyPr/>
          <a:lstStyle/>
          <a:p>
            <a:endParaRPr lang="en-BE"/>
          </a:p>
        </p:txBody>
      </p:sp>
      <p:sp>
        <p:nvSpPr>
          <p:cNvPr id="10" name="Oval 9">
            <a:extLst>
              <a:ext uri="{FF2B5EF4-FFF2-40B4-BE49-F238E27FC236}">
                <a16:creationId xmlns:a16="http://schemas.microsoft.com/office/drawing/2014/main" id="{F1A0325F-8587-4643-A4B4-7C386F42C898}"/>
              </a:ext>
            </a:extLst>
          </p:cNvPr>
          <p:cNvSpPr>
            <a:spLocks noGrp="1"/>
          </p:cNvSpPr>
          <p:nvPr/>
        </p:nvSpPr>
        <p:spPr>
          <a:xfrm>
            <a:off x="3619500" y="2143125"/>
            <a:ext cx="1571625" cy="1571625"/>
          </a:xfrm>
          <a:prstGeom prst="ellipse">
            <a:avLst/>
          </a:prstGeom>
          <a:solidFill>
            <a:srgbClr val="FFFFFF"/>
          </a:solidFill>
          <a:ln w="47625">
            <a:solidFill>
              <a:srgbClr val="1F6FB2"/>
            </a:solidFill>
          </a:ln>
        </p:spPr>
        <p:txBody>
          <a:bodyPr/>
          <a:lstStyle/>
          <a:p>
            <a:endParaRPr lang="en-BE"/>
          </a:p>
        </p:txBody>
      </p:sp>
      <p:sp>
        <p:nvSpPr>
          <p:cNvPr id="11" name="Rectangle 10">
            <a:extLst>
              <a:ext uri="{FF2B5EF4-FFF2-40B4-BE49-F238E27FC236}">
                <a16:creationId xmlns:a16="http://schemas.microsoft.com/office/drawing/2014/main" id="{8D2419DC-F9E2-4AB9-8319-006BF325ABC7}"/>
              </a:ext>
            </a:extLst>
          </p:cNvPr>
          <p:cNvSpPr>
            <a:spLocks noGrp="1"/>
          </p:cNvSpPr>
          <p:nvPr/>
        </p:nvSpPr>
        <p:spPr>
          <a:xfrm>
            <a:off x="3714750" y="2647950"/>
            <a:ext cx="1381125" cy="323850"/>
          </a:xfrm>
          <a:prstGeom prst="rect">
            <a:avLst/>
          </a:prstGeom>
          <a:noFill/>
          <a:ln w="0">
            <a:noFill/>
          </a:ln>
        </p:spPr>
        <p:txBody>
          <a:bodyPr anchor="ctr">
            <a:normAutofit/>
          </a:bodyPr>
          <a:lstStyle/>
          <a:p>
            <a:pPr>
              <a:defRPr sz="1500" b="1">
                <a:solidFill>
                  <a:srgbClr val="1F6FB2"/>
                </a:solidFill>
                <a:latin typeface="Arial"/>
                <a:ea typeface="Arial"/>
                <a:cs typeface="Arial"/>
              </a:defRPr>
            </a:pPr>
            <a:r>
              <a:rPr sz="1500" b="1">
                <a:solidFill>
                  <a:srgbClr val="1F6FB2"/>
                </a:solidFill>
                <a:latin typeface="Arial"/>
                <a:ea typeface="Arial"/>
                <a:cs typeface="Arial"/>
              </a:rPr>
              <a:t>EVALUATE</a:t>
            </a:r>
          </a:p>
        </p:txBody>
      </p:sp>
      <p:sp>
        <p:nvSpPr>
          <p:cNvPr id="12" name="Rectangle 11">
            <a:extLst>
              <a:ext uri="{FF2B5EF4-FFF2-40B4-BE49-F238E27FC236}">
                <a16:creationId xmlns:a16="http://schemas.microsoft.com/office/drawing/2014/main" id="{E798E8D1-4B51-4048-BCD5-20EBCE25D8E2}"/>
              </a:ext>
            </a:extLst>
          </p:cNvPr>
          <p:cNvSpPr>
            <a:spLocks noGrp="1"/>
          </p:cNvSpPr>
          <p:nvPr/>
        </p:nvSpPr>
        <p:spPr>
          <a:xfrm>
            <a:off x="3333750" y="4000500"/>
            <a:ext cx="2143125" cy="552450"/>
          </a:xfrm>
          <a:prstGeom prst="rect">
            <a:avLst/>
          </a:prstGeom>
          <a:noFill/>
          <a:ln w="0">
            <a:noFill/>
          </a:ln>
        </p:spPr>
        <p:txBody>
          <a:bodyPr>
            <a:normAutofit/>
          </a:bodyPr>
          <a:lstStyle/>
          <a:p>
            <a:pPr>
              <a:defRPr sz="1350" b="1">
                <a:solidFill>
                  <a:srgbClr val="172B4D"/>
                </a:solidFill>
                <a:latin typeface="Arial"/>
                <a:ea typeface="Arial"/>
                <a:cs typeface="Arial"/>
              </a:defRPr>
            </a:pPr>
            <a:r>
              <a:rPr sz="1350" b="1">
                <a:solidFill>
                  <a:srgbClr val="172B4D"/>
                </a:solidFill>
                <a:latin typeface="Arial"/>
                <a:ea typeface="Arial"/>
                <a:cs typeface="Arial"/>
              </a:rPr>
              <a:t>User value, feasibility and risks</a:t>
            </a:r>
          </a:p>
        </p:txBody>
      </p:sp>
      <p:sp>
        <p:nvSpPr>
          <p:cNvPr id="13" name="Rectangle 12">
            <a:extLst>
              <a:ext uri="{FF2B5EF4-FFF2-40B4-BE49-F238E27FC236}">
                <a16:creationId xmlns:a16="http://schemas.microsoft.com/office/drawing/2014/main" id="{7C06E9F3-DDC4-4A73-A7E1-A58BE2F58AA2}"/>
              </a:ext>
            </a:extLst>
          </p:cNvPr>
          <p:cNvSpPr>
            <a:spLocks noGrp="1"/>
          </p:cNvSpPr>
          <p:nvPr/>
        </p:nvSpPr>
        <p:spPr>
          <a:xfrm>
            <a:off x="3333750" y="4714875"/>
            <a:ext cx="2143125" cy="523875"/>
          </a:xfrm>
          <a:prstGeom prst="rect">
            <a:avLst/>
          </a:prstGeom>
          <a:noFill/>
          <a:ln w="0">
            <a:noFill/>
          </a:ln>
        </p:spPr>
        <p:txBody>
          <a:bodyPr>
            <a:normAutofit/>
          </a:bodyPr>
          <a:lstStyle/>
          <a:p>
            <a:pPr>
              <a:defRPr sz="1200">
                <a:solidFill>
                  <a:srgbClr val="5B6B7A"/>
                </a:solidFill>
                <a:latin typeface="Arial"/>
                <a:ea typeface="Arial"/>
                <a:cs typeface="Arial"/>
              </a:defRPr>
            </a:pPr>
            <a:r>
              <a:rPr sz="1200">
                <a:solidFill>
                  <a:srgbClr val="5B6B7A"/>
                </a:solidFill>
                <a:latin typeface="Arial"/>
                <a:ea typeface="Arial"/>
                <a:cs typeface="Arial"/>
              </a:rPr>
              <a:t>Evidence before commitment</a:t>
            </a:r>
          </a:p>
        </p:txBody>
      </p:sp>
      <p:sp>
        <p:nvSpPr>
          <p:cNvPr id="14" name="Rectangle 13">
            <a:extLst>
              <a:ext uri="{FF2B5EF4-FFF2-40B4-BE49-F238E27FC236}">
                <a16:creationId xmlns:a16="http://schemas.microsoft.com/office/drawing/2014/main" id="{C597B1FE-B4BB-4971-BA21-258E9BDC6692}"/>
              </a:ext>
            </a:extLst>
          </p:cNvPr>
          <p:cNvSpPr>
            <a:spLocks noGrp="1"/>
          </p:cNvSpPr>
          <p:nvPr/>
        </p:nvSpPr>
        <p:spPr>
          <a:xfrm>
            <a:off x="5286375" y="2857500"/>
            <a:ext cx="1143000" cy="76200"/>
          </a:xfrm>
          <a:prstGeom prst="rect">
            <a:avLst/>
          </a:prstGeom>
          <a:solidFill>
            <a:srgbClr val="BFD9EC"/>
          </a:solidFill>
          <a:ln w="0">
            <a:solidFill>
              <a:srgbClr val="BFD9EC"/>
            </a:solidFill>
          </a:ln>
        </p:spPr>
        <p:txBody>
          <a:bodyPr/>
          <a:lstStyle/>
          <a:p>
            <a:endParaRPr lang="en-BE"/>
          </a:p>
        </p:txBody>
      </p:sp>
      <p:sp>
        <p:nvSpPr>
          <p:cNvPr id="15" name="Oval 14">
            <a:extLst>
              <a:ext uri="{FF2B5EF4-FFF2-40B4-BE49-F238E27FC236}">
                <a16:creationId xmlns:a16="http://schemas.microsoft.com/office/drawing/2014/main" id="{B5D97C63-2B5A-48D7-9B9E-B0961CAB2B2C}"/>
              </a:ext>
            </a:extLst>
          </p:cNvPr>
          <p:cNvSpPr>
            <a:spLocks noGrp="1"/>
          </p:cNvSpPr>
          <p:nvPr/>
        </p:nvSpPr>
        <p:spPr>
          <a:xfrm>
            <a:off x="6429375" y="2143125"/>
            <a:ext cx="1571625" cy="1571625"/>
          </a:xfrm>
          <a:prstGeom prst="ellipse">
            <a:avLst/>
          </a:prstGeom>
          <a:solidFill>
            <a:srgbClr val="FFFFFF"/>
          </a:solidFill>
          <a:ln w="47625">
            <a:solidFill>
              <a:srgbClr val="1F6FB2"/>
            </a:solidFill>
          </a:ln>
        </p:spPr>
        <p:txBody>
          <a:bodyPr/>
          <a:lstStyle/>
          <a:p>
            <a:endParaRPr lang="en-BE"/>
          </a:p>
        </p:txBody>
      </p:sp>
      <p:sp>
        <p:nvSpPr>
          <p:cNvPr id="16" name="Rectangle 15">
            <a:extLst>
              <a:ext uri="{FF2B5EF4-FFF2-40B4-BE49-F238E27FC236}">
                <a16:creationId xmlns:a16="http://schemas.microsoft.com/office/drawing/2014/main" id="{2091E47A-E2F8-4C09-8071-364DD6F95DE3}"/>
              </a:ext>
            </a:extLst>
          </p:cNvPr>
          <p:cNvSpPr>
            <a:spLocks noGrp="1"/>
          </p:cNvSpPr>
          <p:nvPr/>
        </p:nvSpPr>
        <p:spPr>
          <a:xfrm>
            <a:off x="6524625" y="2647950"/>
            <a:ext cx="1381125" cy="323850"/>
          </a:xfrm>
          <a:prstGeom prst="rect">
            <a:avLst/>
          </a:prstGeom>
          <a:noFill/>
          <a:ln w="0">
            <a:noFill/>
          </a:ln>
        </p:spPr>
        <p:txBody>
          <a:bodyPr anchor="ctr">
            <a:normAutofit/>
          </a:bodyPr>
          <a:lstStyle/>
          <a:p>
            <a:pPr>
              <a:defRPr sz="1500" b="1">
                <a:solidFill>
                  <a:srgbClr val="1F6FB2"/>
                </a:solidFill>
                <a:latin typeface="Arial"/>
                <a:ea typeface="Arial"/>
                <a:cs typeface="Arial"/>
              </a:defRPr>
            </a:pPr>
            <a:r>
              <a:rPr sz="1500" b="1">
                <a:solidFill>
                  <a:srgbClr val="1F6FB2"/>
                </a:solidFill>
                <a:latin typeface="Arial"/>
                <a:ea typeface="Arial"/>
                <a:cs typeface="Arial"/>
              </a:rPr>
              <a:t>ENGINEER</a:t>
            </a:r>
          </a:p>
        </p:txBody>
      </p:sp>
      <p:sp>
        <p:nvSpPr>
          <p:cNvPr id="17" name="Rectangle 16">
            <a:extLst>
              <a:ext uri="{FF2B5EF4-FFF2-40B4-BE49-F238E27FC236}">
                <a16:creationId xmlns:a16="http://schemas.microsoft.com/office/drawing/2014/main" id="{3BFA6EE4-D055-4620-8146-3B4DA6544E40}"/>
              </a:ext>
            </a:extLst>
          </p:cNvPr>
          <p:cNvSpPr>
            <a:spLocks noGrp="1"/>
          </p:cNvSpPr>
          <p:nvPr/>
        </p:nvSpPr>
        <p:spPr>
          <a:xfrm>
            <a:off x="6143625" y="4000500"/>
            <a:ext cx="2143125" cy="552450"/>
          </a:xfrm>
          <a:prstGeom prst="rect">
            <a:avLst/>
          </a:prstGeom>
          <a:noFill/>
          <a:ln w="0">
            <a:noFill/>
          </a:ln>
        </p:spPr>
        <p:txBody>
          <a:bodyPr>
            <a:normAutofit/>
          </a:bodyPr>
          <a:lstStyle/>
          <a:p>
            <a:pPr>
              <a:defRPr sz="1350" b="1">
                <a:solidFill>
                  <a:srgbClr val="172B4D"/>
                </a:solidFill>
                <a:latin typeface="Arial"/>
                <a:ea typeface="Arial"/>
                <a:cs typeface="Arial"/>
              </a:defRPr>
            </a:pPr>
            <a:r>
              <a:rPr sz="1350" b="1">
                <a:solidFill>
                  <a:srgbClr val="172B4D"/>
                </a:solidFill>
                <a:latin typeface="Arial"/>
                <a:ea typeface="Arial"/>
                <a:cs typeface="Arial"/>
              </a:rPr>
              <a:t>Architecture, tests and maintainability</a:t>
            </a:r>
          </a:p>
        </p:txBody>
      </p:sp>
      <p:sp>
        <p:nvSpPr>
          <p:cNvPr id="18" name="Rectangle 17">
            <a:extLst>
              <a:ext uri="{FF2B5EF4-FFF2-40B4-BE49-F238E27FC236}">
                <a16:creationId xmlns:a16="http://schemas.microsoft.com/office/drawing/2014/main" id="{A9DA669B-4521-4D82-B748-8EAF14040B8B}"/>
              </a:ext>
            </a:extLst>
          </p:cNvPr>
          <p:cNvSpPr>
            <a:spLocks noGrp="1"/>
          </p:cNvSpPr>
          <p:nvPr/>
        </p:nvSpPr>
        <p:spPr>
          <a:xfrm>
            <a:off x="6143625" y="4714875"/>
            <a:ext cx="2143125" cy="523875"/>
          </a:xfrm>
          <a:prstGeom prst="rect">
            <a:avLst/>
          </a:prstGeom>
          <a:noFill/>
          <a:ln w="0">
            <a:noFill/>
          </a:ln>
        </p:spPr>
        <p:txBody>
          <a:bodyPr>
            <a:normAutofit/>
          </a:bodyPr>
          <a:lstStyle/>
          <a:p>
            <a:pPr>
              <a:defRPr sz="1200">
                <a:solidFill>
                  <a:srgbClr val="5B6B7A"/>
                </a:solidFill>
                <a:latin typeface="Arial"/>
                <a:ea typeface="Arial"/>
                <a:cs typeface="Arial"/>
              </a:defRPr>
            </a:pPr>
            <a:r>
              <a:rPr sz="1200">
                <a:solidFill>
                  <a:srgbClr val="5B6B7A"/>
                </a:solidFill>
                <a:latin typeface="Arial"/>
                <a:ea typeface="Arial"/>
                <a:cs typeface="Arial"/>
              </a:rPr>
              <a:t>Professional standards</a:t>
            </a:r>
          </a:p>
        </p:txBody>
      </p:sp>
      <p:sp>
        <p:nvSpPr>
          <p:cNvPr id="19" name="Rectangle 18">
            <a:extLst>
              <a:ext uri="{FF2B5EF4-FFF2-40B4-BE49-F238E27FC236}">
                <a16:creationId xmlns:a16="http://schemas.microsoft.com/office/drawing/2014/main" id="{09F679B8-1CED-44B3-9939-60AF24CE4961}"/>
              </a:ext>
            </a:extLst>
          </p:cNvPr>
          <p:cNvSpPr>
            <a:spLocks noGrp="1"/>
          </p:cNvSpPr>
          <p:nvPr/>
        </p:nvSpPr>
        <p:spPr>
          <a:xfrm>
            <a:off x="8096250" y="2857500"/>
            <a:ext cx="1143000" cy="76200"/>
          </a:xfrm>
          <a:prstGeom prst="rect">
            <a:avLst/>
          </a:prstGeom>
          <a:solidFill>
            <a:srgbClr val="BFD9EC"/>
          </a:solidFill>
          <a:ln w="0">
            <a:solidFill>
              <a:srgbClr val="BFD9EC"/>
            </a:solidFill>
          </a:ln>
        </p:spPr>
        <p:txBody>
          <a:bodyPr/>
          <a:lstStyle/>
          <a:p>
            <a:endParaRPr lang="en-BE"/>
          </a:p>
        </p:txBody>
      </p:sp>
      <p:sp>
        <p:nvSpPr>
          <p:cNvPr id="20" name="Oval 19">
            <a:extLst>
              <a:ext uri="{FF2B5EF4-FFF2-40B4-BE49-F238E27FC236}">
                <a16:creationId xmlns:a16="http://schemas.microsoft.com/office/drawing/2014/main" id="{FE49AFBA-648D-40BD-95D5-2AA7124E8F59}"/>
              </a:ext>
            </a:extLst>
          </p:cNvPr>
          <p:cNvSpPr>
            <a:spLocks noGrp="1"/>
          </p:cNvSpPr>
          <p:nvPr/>
        </p:nvSpPr>
        <p:spPr>
          <a:xfrm>
            <a:off x="9239250" y="2143125"/>
            <a:ext cx="1571625" cy="1571625"/>
          </a:xfrm>
          <a:prstGeom prst="ellipse">
            <a:avLst/>
          </a:prstGeom>
          <a:solidFill>
            <a:srgbClr val="FFFFFF"/>
          </a:solidFill>
          <a:ln w="47625">
            <a:solidFill>
              <a:srgbClr val="172B4D"/>
            </a:solidFill>
          </a:ln>
        </p:spPr>
        <p:txBody>
          <a:bodyPr/>
          <a:lstStyle/>
          <a:p>
            <a:endParaRPr lang="en-BE"/>
          </a:p>
        </p:txBody>
      </p:sp>
      <p:sp>
        <p:nvSpPr>
          <p:cNvPr id="21" name="Rectangle 20">
            <a:extLst>
              <a:ext uri="{FF2B5EF4-FFF2-40B4-BE49-F238E27FC236}">
                <a16:creationId xmlns:a16="http://schemas.microsoft.com/office/drawing/2014/main" id="{797EAEC1-CE2C-4C73-88D3-CCD2E13136A0}"/>
              </a:ext>
            </a:extLst>
          </p:cNvPr>
          <p:cNvSpPr>
            <a:spLocks noGrp="1"/>
          </p:cNvSpPr>
          <p:nvPr/>
        </p:nvSpPr>
        <p:spPr>
          <a:xfrm>
            <a:off x="9334500" y="2647950"/>
            <a:ext cx="1381125" cy="323850"/>
          </a:xfrm>
          <a:prstGeom prst="rect">
            <a:avLst/>
          </a:prstGeom>
          <a:noFill/>
          <a:ln w="0">
            <a:noFill/>
          </a:ln>
        </p:spPr>
        <p:txBody>
          <a:bodyPr anchor="ctr">
            <a:normAutofit/>
          </a:bodyPr>
          <a:lstStyle/>
          <a:p>
            <a:pPr>
              <a:defRPr sz="1500" b="1">
                <a:solidFill>
                  <a:srgbClr val="172B4D"/>
                </a:solidFill>
                <a:latin typeface="Arial"/>
                <a:ea typeface="Arial"/>
                <a:cs typeface="Arial"/>
              </a:defRPr>
            </a:pPr>
            <a:r>
              <a:rPr sz="1500" b="1">
                <a:solidFill>
                  <a:srgbClr val="172B4D"/>
                </a:solidFill>
                <a:latin typeface="Arial"/>
                <a:ea typeface="Arial"/>
                <a:cs typeface="Arial"/>
              </a:rPr>
              <a:t>OPERATE</a:t>
            </a:r>
          </a:p>
        </p:txBody>
      </p:sp>
      <p:sp>
        <p:nvSpPr>
          <p:cNvPr id="22" name="Rectangle 21">
            <a:extLst>
              <a:ext uri="{FF2B5EF4-FFF2-40B4-BE49-F238E27FC236}">
                <a16:creationId xmlns:a16="http://schemas.microsoft.com/office/drawing/2014/main" id="{BF372CD6-D6DA-4D83-899E-41E6E41AD438}"/>
              </a:ext>
            </a:extLst>
          </p:cNvPr>
          <p:cNvSpPr>
            <a:spLocks noGrp="1"/>
          </p:cNvSpPr>
          <p:nvPr/>
        </p:nvSpPr>
        <p:spPr>
          <a:xfrm>
            <a:off x="8953500" y="4000500"/>
            <a:ext cx="2143125" cy="552450"/>
          </a:xfrm>
          <a:prstGeom prst="rect">
            <a:avLst/>
          </a:prstGeom>
          <a:noFill/>
          <a:ln w="0">
            <a:noFill/>
          </a:ln>
        </p:spPr>
        <p:txBody>
          <a:bodyPr>
            <a:normAutofit/>
          </a:bodyPr>
          <a:lstStyle/>
          <a:p>
            <a:pPr>
              <a:defRPr sz="1350" b="1">
                <a:solidFill>
                  <a:srgbClr val="172B4D"/>
                </a:solidFill>
                <a:latin typeface="Arial"/>
                <a:ea typeface="Arial"/>
                <a:cs typeface="Arial"/>
              </a:defRPr>
            </a:pPr>
            <a:r>
              <a:rPr sz="1350" b="1">
                <a:solidFill>
                  <a:srgbClr val="172B4D"/>
                </a:solidFill>
                <a:latin typeface="Arial"/>
                <a:ea typeface="Arial"/>
                <a:cs typeface="Arial"/>
              </a:rPr>
              <a:t>Security, monitoring and ownership</a:t>
            </a:r>
          </a:p>
        </p:txBody>
      </p:sp>
      <p:sp>
        <p:nvSpPr>
          <p:cNvPr id="23" name="Rectangle 22">
            <a:extLst>
              <a:ext uri="{FF2B5EF4-FFF2-40B4-BE49-F238E27FC236}">
                <a16:creationId xmlns:a16="http://schemas.microsoft.com/office/drawing/2014/main" id="{06288E64-13E3-408D-A9FB-82E5CF5FD76B}"/>
              </a:ext>
            </a:extLst>
          </p:cNvPr>
          <p:cNvSpPr>
            <a:spLocks noGrp="1"/>
          </p:cNvSpPr>
          <p:nvPr/>
        </p:nvSpPr>
        <p:spPr>
          <a:xfrm>
            <a:off x="8953500" y="4714875"/>
            <a:ext cx="2143125" cy="523875"/>
          </a:xfrm>
          <a:prstGeom prst="rect">
            <a:avLst/>
          </a:prstGeom>
          <a:noFill/>
          <a:ln w="0">
            <a:noFill/>
          </a:ln>
        </p:spPr>
        <p:txBody>
          <a:bodyPr>
            <a:normAutofit/>
          </a:bodyPr>
          <a:lstStyle/>
          <a:p>
            <a:pPr>
              <a:defRPr sz="1200">
                <a:solidFill>
                  <a:srgbClr val="5B6B7A"/>
                </a:solidFill>
                <a:latin typeface="Arial"/>
                <a:ea typeface="Arial"/>
                <a:cs typeface="Arial"/>
              </a:defRPr>
            </a:pPr>
            <a:r>
              <a:rPr sz="1200">
                <a:solidFill>
                  <a:srgbClr val="5B6B7A"/>
                </a:solidFill>
                <a:latin typeface="Arial"/>
                <a:ea typeface="Arial"/>
                <a:cs typeface="Arial"/>
              </a:rPr>
              <a:t>Production accountability</a:t>
            </a:r>
          </a:p>
        </p:txBody>
      </p:sp>
      <p:sp>
        <p:nvSpPr>
          <p:cNvPr id="24" name="Rectangle 23">
            <a:extLst>
              <a:ext uri="{FF2B5EF4-FFF2-40B4-BE49-F238E27FC236}">
                <a16:creationId xmlns:a16="http://schemas.microsoft.com/office/drawing/2014/main" id="{6DB52B8A-0D7E-4FD0-976D-7392BC3F0F71}"/>
              </a:ext>
            </a:extLst>
          </p:cNvPr>
          <p:cNvSpPr>
            <a:spLocks noGrp="1"/>
          </p:cNvSpPr>
          <p:nvPr/>
        </p:nvSpPr>
        <p:spPr>
          <a:xfrm>
            <a:off x="904875" y="5905500"/>
            <a:ext cx="10191750" cy="342900"/>
          </a:xfrm>
          <a:prstGeom prst="rect">
            <a:avLst/>
          </a:prstGeom>
          <a:noFill/>
          <a:ln w="0">
            <a:noFill/>
          </a:ln>
        </p:spPr>
        <p:txBody>
          <a:bodyPr>
            <a:noAutofit/>
          </a:bodyPr>
          <a:lstStyle/>
          <a:p>
            <a:pPr>
              <a:defRPr sz="1500" b="1">
                <a:solidFill>
                  <a:srgbClr val="1F6FB2"/>
                </a:solidFill>
                <a:latin typeface="Arial"/>
                <a:ea typeface="Arial"/>
                <a:cs typeface="Arial"/>
              </a:defRPr>
            </a:pPr>
            <a:r>
              <a:rPr sz="2400" b="1" dirty="0">
                <a:solidFill>
                  <a:srgbClr val="1F6FB2"/>
                </a:solidFill>
                <a:latin typeface="Arial"/>
                <a:ea typeface="Arial"/>
                <a:cs typeface="Arial"/>
              </a:rPr>
              <a:t>Use vibe coding to explore. Increase evidence and controls as consequences increase.</a:t>
            </a:r>
          </a:p>
        </p:txBody>
      </p:sp>
    </p:spTree>
    <p:extLst>
      <p:ext uri="{BB962C8B-B14F-4D97-AF65-F5344CB8AC3E}">
        <p14:creationId xmlns:p14="http://schemas.microsoft.com/office/powerpoint/2010/main" val="1990400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9D63F40-00AA-42E4-A95B-B1FFEDB61EE3}"/>
              </a:ext>
            </a:extLst>
          </p:cNvPr>
          <p:cNvSpPr>
            <a:spLocks noGrp="1"/>
          </p:cNvSpPr>
          <p:nvPr/>
        </p:nvSpPr>
        <p:spPr>
          <a:xfrm>
            <a:off x="0" y="0"/>
            <a:ext cx="12192000" cy="6858000"/>
          </a:xfrm>
          <a:prstGeom prst="rect">
            <a:avLst/>
          </a:prstGeom>
          <a:solidFill>
            <a:srgbClr val="FFFFFF"/>
          </a:solidFill>
          <a:ln w="0">
            <a:noFill/>
          </a:ln>
        </p:spPr>
        <p:txBody>
          <a:bodyPr/>
          <a:lstStyle/>
          <a:p>
            <a:endParaRPr lang="en-BE"/>
          </a:p>
        </p:txBody>
      </p:sp>
      <p:sp>
        <p:nvSpPr>
          <p:cNvPr id="2" name="Rectangle 1">
            <a:extLst>
              <a:ext uri="{FF2B5EF4-FFF2-40B4-BE49-F238E27FC236}">
                <a16:creationId xmlns:a16="http://schemas.microsoft.com/office/drawing/2014/main" id="{84DEE17A-0AE9-47CB-8537-5E017C749B70}"/>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3" name="Rectangle 2">
            <a:extLst>
              <a:ext uri="{FF2B5EF4-FFF2-40B4-BE49-F238E27FC236}">
                <a16:creationId xmlns:a16="http://schemas.microsoft.com/office/drawing/2014/main" id="{F15450A7-C58C-4E9E-9A06-71AD03D280A9}"/>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dirty="0">
                <a:solidFill>
                  <a:srgbClr val="1F6FB2"/>
                </a:solidFill>
                <a:latin typeface="Arial"/>
                <a:ea typeface="Arial"/>
                <a:cs typeface="Arial"/>
              </a:rPr>
              <a:t>The AI bottleneck has moved to adoption</a:t>
            </a:r>
          </a:p>
        </p:txBody>
      </p:sp>
      <p:sp>
        <p:nvSpPr>
          <p:cNvPr id="4" name="Rectangle 3">
            <a:extLst>
              <a:ext uri="{FF2B5EF4-FFF2-40B4-BE49-F238E27FC236}">
                <a16:creationId xmlns:a16="http://schemas.microsoft.com/office/drawing/2014/main" id="{F937F737-148B-48E4-B91D-7142DD3A04BB}"/>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Prototypes multiply faster than organizations can integrate and scale them</a:t>
            </a:r>
          </a:p>
        </p:txBody>
      </p:sp>
      <p:sp>
        <p:nvSpPr>
          <p:cNvPr id="5" name="Rounded Rectangle 4">
            <a:extLst>
              <a:ext uri="{FF2B5EF4-FFF2-40B4-BE49-F238E27FC236}">
                <a16:creationId xmlns:a16="http://schemas.microsoft.com/office/drawing/2014/main" id="{07146CE4-52BB-4D56-8D6E-A4845F9FB939}"/>
              </a:ext>
            </a:extLst>
          </p:cNvPr>
          <p:cNvSpPr>
            <a:spLocks noGrp="1"/>
          </p:cNvSpPr>
          <p:nvPr/>
        </p:nvSpPr>
        <p:spPr>
          <a:xfrm>
            <a:off x="809625" y="2333625"/>
            <a:ext cx="3190875" cy="2000250"/>
          </a:xfrm>
          <a:prstGeom prst="roundRect">
            <a:avLst>
              <a:gd name="adj" fmla="val 3810"/>
            </a:avLst>
          </a:prstGeom>
          <a:solidFill>
            <a:srgbClr val="EAF3FA"/>
          </a:solidFill>
          <a:ln w="38100">
            <a:solidFill>
              <a:srgbClr val="1F6FB2"/>
            </a:solidFill>
          </a:ln>
        </p:spPr>
        <p:txBody>
          <a:bodyPr/>
          <a:lstStyle/>
          <a:p>
            <a:endParaRPr lang="en-BE"/>
          </a:p>
        </p:txBody>
      </p:sp>
      <p:sp>
        <p:nvSpPr>
          <p:cNvPr id="6" name="Rectangle 5">
            <a:extLst>
              <a:ext uri="{FF2B5EF4-FFF2-40B4-BE49-F238E27FC236}">
                <a16:creationId xmlns:a16="http://schemas.microsoft.com/office/drawing/2014/main" id="{E0A7E38F-96A0-48BE-A085-DDDBD84622FE}"/>
              </a:ext>
            </a:extLst>
          </p:cNvPr>
          <p:cNvSpPr>
            <a:spLocks noGrp="1"/>
          </p:cNvSpPr>
          <p:nvPr/>
        </p:nvSpPr>
        <p:spPr>
          <a:xfrm>
            <a:off x="1190625" y="2619375"/>
            <a:ext cx="2428875" cy="361950"/>
          </a:xfrm>
          <a:prstGeom prst="rect">
            <a:avLst/>
          </a:prstGeom>
          <a:noFill/>
          <a:ln w="0">
            <a:noFill/>
          </a:ln>
        </p:spPr>
        <p:txBody>
          <a:bodyPr>
            <a:normAutofit/>
          </a:bodyPr>
          <a:lstStyle/>
          <a:p>
            <a:pPr>
              <a:defRPr sz="1725" b="1">
                <a:solidFill>
                  <a:srgbClr val="1F6FB2"/>
                </a:solidFill>
                <a:latin typeface="Arial"/>
                <a:ea typeface="Arial"/>
                <a:cs typeface="Arial"/>
              </a:defRPr>
            </a:pPr>
            <a:r>
              <a:rPr sz="1725" b="1">
                <a:solidFill>
                  <a:srgbClr val="1F6FB2"/>
                </a:solidFill>
                <a:latin typeface="Arial"/>
                <a:ea typeface="Arial"/>
                <a:cs typeface="Arial"/>
              </a:rPr>
              <a:t>PROTOTYPING</a:t>
            </a:r>
          </a:p>
        </p:txBody>
      </p:sp>
      <p:sp>
        <p:nvSpPr>
          <p:cNvPr id="7" name="Rectangle 6">
            <a:extLst>
              <a:ext uri="{FF2B5EF4-FFF2-40B4-BE49-F238E27FC236}">
                <a16:creationId xmlns:a16="http://schemas.microsoft.com/office/drawing/2014/main" id="{F1931A70-8DC4-4A50-93FC-F85068C462D1}"/>
              </a:ext>
            </a:extLst>
          </p:cNvPr>
          <p:cNvSpPr>
            <a:spLocks noGrp="1"/>
          </p:cNvSpPr>
          <p:nvPr/>
        </p:nvSpPr>
        <p:spPr>
          <a:xfrm>
            <a:off x="1143000" y="3095625"/>
            <a:ext cx="2524125" cy="323850"/>
          </a:xfrm>
          <a:prstGeom prst="rect">
            <a:avLst/>
          </a:prstGeom>
          <a:noFill/>
          <a:ln w="0">
            <a:noFill/>
          </a:ln>
        </p:spPr>
        <p:txBody>
          <a:bodyPr>
            <a:normAutofit fontScale="79880" lnSpcReduction="10000"/>
          </a:bodyPr>
          <a:lstStyle/>
          <a:p>
            <a:pPr>
              <a:defRPr sz="1350" b="1">
                <a:solidFill>
                  <a:srgbClr val="172B4D"/>
                </a:solidFill>
                <a:latin typeface="Arial"/>
                <a:ea typeface="Arial"/>
                <a:cs typeface="Arial"/>
              </a:defRPr>
            </a:pPr>
            <a:r>
              <a:rPr sz="1350" b="1">
                <a:solidFill>
                  <a:srgbClr val="172B4D"/>
                </a:solidFill>
                <a:latin typeface="Arial"/>
                <a:ea typeface="Arial"/>
                <a:cs typeface="Arial"/>
              </a:rPr>
              <a:t>Fast and increasingly accessible</a:t>
            </a:r>
          </a:p>
        </p:txBody>
      </p:sp>
      <p:sp>
        <p:nvSpPr>
          <p:cNvPr id="8" name="Rectangle 7">
            <a:extLst>
              <a:ext uri="{FF2B5EF4-FFF2-40B4-BE49-F238E27FC236}">
                <a16:creationId xmlns:a16="http://schemas.microsoft.com/office/drawing/2014/main" id="{71C3A914-31BE-4856-8CB8-CEEBDAD8DEE2}"/>
              </a:ext>
            </a:extLst>
          </p:cNvPr>
          <p:cNvSpPr>
            <a:spLocks noGrp="1"/>
          </p:cNvSpPr>
          <p:nvPr/>
        </p:nvSpPr>
        <p:spPr>
          <a:xfrm>
            <a:off x="1190625" y="3524250"/>
            <a:ext cx="2428875" cy="647700"/>
          </a:xfrm>
          <a:prstGeom prst="rect">
            <a:avLst/>
          </a:prstGeom>
          <a:noFill/>
          <a:ln w="0">
            <a:noFill/>
          </a:ln>
        </p:spPr>
        <p:txBody>
          <a:bodyPr>
            <a:normAutofit/>
          </a:bodyPr>
          <a:lstStyle/>
          <a:p>
            <a:pPr>
              <a:defRPr sz="1200">
                <a:solidFill>
                  <a:srgbClr val="5B6B7A"/>
                </a:solidFill>
                <a:latin typeface="Arial"/>
                <a:ea typeface="Arial"/>
                <a:cs typeface="Arial"/>
              </a:defRPr>
            </a:pPr>
            <a:r>
              <a:rPr sz="1200">
                <a:solidFill>
                  <a:srgbClr val="5B6B7A"/>
                </a:solidFill>
                <a:latin typeface="Arial"/>
                <a:ea typeface="Arial"/>
                <a:cs typeface="Arial"/>
              </a:rPr>
              <a:t>Prompts, generated code and rapid experiments lower the cost of producing a demonstration.</a:t>
            </a:r>
          </a:p>
        </p:txBody>
      </p:sp>
      <p:sp>
        <p:nvSpPr>
          <p:cNvPr id="9" name="Rectangle 8">
            <a:extLst>
              <a:ext uri="{FF2B5EF4-FFF2-40B4-BE49-F238E27FC236}">
                <a16:creationId xmlns:a16="http://schemas.microsoft.com/office/drawing/2014/main" id="{8539F982-EF2C-4322-B016-2F742888AB71}"/>
              </a:ext>
            </a:extLst>
          </p:cNvPr>
          <p:cNvSpPr>
            <a:spLocks noGrp="1"/>
          </p:cNvSpPr>
          <p:nvPr/>
        </p:nvSpPr>
        <p:spPr>
          <a:xfrm>
            <a:off x="4000500" y="3000375"/>
            <a:ext cx="1047750" cy="666750"/>
          </a:xfrm>
          <a:prstGeom prst="rect">
            <a:avLst/>
          </a:prstGeom>
          <a:solidFill>
            <a:srgbClr val="D9E4EC"/>
          </a:solidFill>
          <a:ln w="0">
            <a:solidFill>
              <a:srgbClr val="D9E4EC"/>
            </a:solidFill>
          </a:ln>
        </p:spPr>
        <p:txBody>
          <a:bodyPr/>
          <a:lstStyle/>
          <a:p>
            <a:endParaRPr lang="en-BE"/>
          </a:p>
        </p:txBody>
      </p:sp>
      <p:sp>
        <p:nvSpPr>
          <p:cNvPr id="10" name="Rounded Rectangle 9">
            <a:extLst>
              <a:ext uri="{FF2B5EF4-FFF2-40B4-BE49-F238E27FC236}">
                <a16:creationId xmlns:a16="http://schemas.microsoft.com/office/drawing/2014/main" id="{16FDA8EF-1B8E-4CCC-9536-4BB641E14CD1}"/>
              </a:ext>
            </a:extLst>
          </p:cNvPr>
          <p:cNvSpPr>
            <a:spLocks noGrp="1"/>
          </p:cNvSpPr>
          <p:nvPr/>
        </p:nvSpPr>
        <p:spPr>
          <a:xfrm>
            <a:off x="5048250" y="1952625"/>
            <a:ext cx="2952750" cy="2762250"/>
          </a:xfrm>
          <a:prstGeom prst="roundRect">
            <a:avLst>
              <a:gd name="adj" fmla="val 2759"/>
            </a:avLst>
          </a:prstGeom>
          <a:solidFill>
            <a:srgbClr val="FFF5D8"/>
          </a:solidFill>
          <a:ln w="47625">
            <a:solidFill>
              <a:srgbClr val="B18A24"/>
            </a:solidFill>
          </a:ln>
        </p:spPr>
        <p:txBody>
          <a:bodyPr/>
          <a:lstStyle/>
          <a:p>
            <a:endParaRPr lang="en-BE"/>
          </a:p>
        </p:txBody>
      </p:sp>
      <p:sp>
        <p:nvSpPr>
          <p:cNvPr id="11" name="Rectangle 10">
            <a:extLst>
              <a:ext uri="{FF2B5EF4-FFF2-40B4-BE49-F238E27FC236}">
                <a16:creationId xmlns:a16="http://schemas.microsoft.com/office/drawing/2014/main" id="{3FCDAEF5-EDAA-47C2-8601-2234721E9452}"/>
              </a:ext>
            </a:extLst>
          </p:cNvPr>
          <p:cNvSpPr>
            <a:spLocks noGrp="1"/>
          </p:cNvSpPr>
          <p:nvPr/>
        </p:nvSpPr>
        <p:spPr>
          <a:xfrm>
            <a:off x="5286375" y="2219325"/>
            <a:ext cx="2476500" cy="361950"/>
          </a:xfrm>
          <a:prstGeom prst="rect">
            <a:avLst/>
          </a:prstGeom>
          <a:noFill/>
          <a:ln w="0">
            <a:noFill/>
          </a:ln>
        </p:spPr>
        <p:txBody>
          <a:bodyPr>
            <a:normAutofit fontScale="81093" lnSpcReduction="10000"/>
          </a:bodyPr>
          <a:lstStyle/>
          <a:p>
            <a:pPr>
              <a:defRPr sz="1650" b="1">
                <a:solidFill>
                  <a:srgbClr val="B18A24"/>
                </a:solidFill>
                <a:latin typeface="Arial"/>
                <a:ea typeface="Arial"/>
                <a:cs typeface="Arial"/>
              </a:defRPr>
            </a:pPr>
            <a:r>
              <a:rPr sz="1650" b="1">
                <a:solidFill>
                  <a:srgbClr val="B18A24"/>
                </a:solidFill>
                <a:latin typeface="Arial"/>
                <a:ea typeface="Arial"/>
                <a:cs typeface="Arial"/>
              </a:rPr>
              <a:t>ADOPTION BOTTLENECK</a:t>
            </a:r>
          </a:p>
        </p:txBody>
      </p:sp>
      <p:sp>
        <p:nvSpPr>
          <p:cNvPr id="12" name="Oval 11">
            <a:extLst>
              <a:ext uri="{FF2B5EF4-FFF2-40B4-BE49-F238E27FC236}">
                <a16:creationId xmlns:a16="http://schemas.microsoft.com/office/drawing/2014/main" id="{D33E26BE-B075-48E2-BA26-F08A89F456B0}"/>
              </a:ext>
            </a:extLst>
          </p:cNvPr>
          <p:cNvSpPr>
            <a:spLocks noGrp="1"/>
          </p:cNvSpPr>
          <p:nvPr/>
        </p:nvSpPr>
        <p:spPr>
          <a:xfrm>
            <a:off x="5381625" y="2781300"/>
            <a:ext cx="228600" cy="228600"/>
          </a:xfrm>
          <a:prstGeom prst="ellipse">
            <a:avLst/>
          </a:prstGeom>
          <a:solidFill>
            <a:srgbClr val="B18A24"/>
          </a:solidFill>
          <a:ln w="9525">
            <a:solidFill>
              <a:srgbClr val="B18A24"/>
            </a:solidFill>
          </a:ln>
        </p:spPr>
        <p:txBody>
          <a:bodyPr/>
          <a:lstStyle/>
          <a:p>
            <a:endParaRPr lang="en-BE"/>
          </a:p>
        </p:txBody>
      </p:sp>
      <p:sp>
        <p:nvSpPr>
          <p:cNvPr id="13" name="Rectangle 12">
            <a:extLst>
              <a:ext uri="{FF2B5EF4-FFF2-40B4-BE49-F238E27FC236}">
                <a16:creationId xmlns:a16="http://schemas.microsoft.com/office/drawing/2014/main" id="{BE0B96F4-CE1B-44D9-9643-2028B0333717}"/>
              </a:ext>
            </a:extLst>
          </p:cNvPr>
          <p:cNvSpPr>
            <a:spLocks noGrp="1"/>
          </p:cNvSpPr>
          <p:nvPr/>
        </p:nvSpPr>
        <p:spPr>
          <a:xfrm>
            <a:off x="5381625" y="2800350"/>
            <a:ext cx="228600" cy="171450"/>
          </a:xfrm>
          <a:prstGeom prst="rect">
            <a:avLst/>
          </a:prstGeom>
          <a:noFill/>
          <a:ln w="0">
            <a:noFill/>
          </a:ln>
        </p:spPr>
        <p:txBody>
          <a:bodyPr>
            <a:normAutofit fontScale="71136" lnSpcReduction="10000"/>
          </a:bodyPr>
          <a:lstStyle/>
          <a:p>
            <a:pPr>
              <a:defRPr sz="825" b="1">
                <a:solidFill>
                  <a:srgbClr val="FFFFFF"/>
                </a:solidFill>
                <a:latin typeface="Arial"/>
                <a:ea typeface="Arial"/>
                <a:cs typeface="Arial"/>
              </a:defRPr>
            </a:pPr>
            <a:r>
              <a:rPr sz="825" b="1">
                <a:solidFill>
                  <a:srgbClr val="FFFFFF"/>
                </a:solidFill>
                <a:latin typeface="Arial"/>
                <a:ea typeface="Arial"/>
                <a:cs typeface="Arial"/>
              </a:rPr>
              <a:t>1</a:t>
            </a:r>
          </a:p>
        </p:txBody>
      </p:sp>
      <p:sp>
        <p:nvSpPr>
          <p:cNvPr id="14" name="Rectangle 13">
            <a:extLst>
              <a:ext uri="{FF2B5EF4-FFF2-40B4-BE49-F238E27FC236}">
                <a16:creationId xmlns:a16="http://schemas.microsoft.com/office/drawing/2014/main" id="{F587A044-534F-4E46-971A-DF23961705ED}"/>
              </a:ext>
            </a:extLst>
          </p:cNvPr>
          <p:cNvSpPr>
            <a:spLocks noGrp="1"/>
          </p:cNvSpPr>
          <p:nvPr/>
        </p:nvSpPr>
        <p:spPr>
          <a:xfrm>
            <a:off x="5715000" y="2762250"/>
            <a:ext cx="1952625" cy="266700"/>
          </a:xfrm>
          <a:prstGeom prst="rect">
            <a:avLst/>
          </a:prstGeom>
          <a:noFill/>
          <a:ln w="0">
            <a:noFill/>
          </a:ln>
        </p:spPr>
        <p:txBody>
          <a:bodyPr>
            <a:normAutofit fontScale="95833"/>
          </a:bodyPr>
          <a:lstStyle/>
          <a:p>
            <a:pPr>
              <a:defRPr sz="1200" b="1">
                <a:solidFill>
                  <a:srgbClr val="172B4D"/>
                </a:solidFill>
                <a:latin typeface="Arial"/>
                <a:ea typeface="Arial"/>
                <a:cs typeface="Arial"/>
              </a:defRPr>
            </a:pPr>
            <a:r>
              <a:rPr sz="1200" b="1">
                <a:solidFill>
                  <a:srgbClr val="172B4D"/>
                </a:solidFill>
                <a:latin typeface="Arial"/>
                <a:ea typeface="Arial"/>
                <a:cs typeface="Arial"/>
              </a:rPr>
              <a:t>Workflow redesign</a:t>
            </a:r>
          </a:p>
        </p:txBody>
      </p:sp>
      <p:sp>
        <p:nvSpPr>
          <p:cNvPr id="15" name="Oval 14">
            <a:extLst>
              <a:ext uri="{FF2B5EF4-FFF2-40B4-BE49-F238E27FC236}">
                <a16:creationId xmlns:a16="http://schemas.microsoft.com/office/drawing/2014/main" id="{32B4B554-DEF4-4CC0-973B-081DDBA8F89E}"/>
              </a:ext>
            </a:extLst>
          </p:cNvPr>
          <p:cNvSpPr>
            <a:spLocks noGrp="1"/>
          </p:cNvSpPr>
          <p:nvPr/>
        </p:nvSpPr>
        <p:spPr>
          <a:xfrm>
            <a:off x="5381625" y="3190875"/>
            <a:ext cx="228600" cy="228600"/>
          </a:xfrm>
          <a:prstGeom prst="ellipse">
            <a:avLst/>
          </a:prstGeom>
          <a:solidFill>
            <a:srgbClr val="B18A24"/>
          </a:solidFill>
          <a:ln w="9525">
            <a:solidFill>
              <a:srgbClr val="B18A24"/>
            </a:solidFill>
          </a:ln>
        </p:spPr>
        <p:txBody>
          <a:bodyPr/>
          <a:lstStyle/>
          <a:p>
            <a:endParaRPr lang="en-BE"/>
          </a:p>
        </p:txBody>
      </p:sp>
      <p:sp>
        <p:nvSpPr>
          <p:cNvPr id="16" name="Rectangle 15">
            <a:extLst>
              <a:ext uri="{FF2B5EF4-FFF2-40B4-BE49-F238E27FC236}">
                <a16:creationId xmlns:a16="http://schemas.microsoft.com/office/drawing/2014/main" id="{8467D6FB-6A03-4680-A350-7A2694F54470}"/>
              </a:ext>
            </a:extLst>
          </p:cNvPr>
          <p:cNvSpPr>
            <a:spLocks noGrp="1"/>
          </p:cNvSpPr>
          <p:nvPr/>
        </p:nvSpPr>
        <p:spPr>
          <a:xfrm>
            <a:off x="5381625" y="3209925"/>
            <a:ext cx="228600" cy="171450"/>
          </a:xfrm>
          <a:prstGeom prst="rect">
            <a:avLst/>
          </a:prstGeom>
          <a:noFill/>
          <a:ln w="0">
            <a:noFill/>
          </a:ln>
        </p:spPr>
        <p:txBody>
          <a:bodyPr>
            <a:normAutofit fontScale="71136" lnSpcReduction="10000"/>
          </a:bodyPr>
          <a:lstStyle/>
          <a:p>
            <a:pPr>
              <a:defRPr sz="825" b="1">
                <a:solidFill>
                  <a:srgbClr val="FFFFFF"/>
                </a:solidFill>
                <a:latin typeface="Arial"/>
                <a:ea typeface="Arial"/>
                <a:cs typeface="Arial"/>
              </a:defRPr>
            </a:pPr>
            <a:r>
              <a:rPr sz="825" b="1">
                <a:solidFill>
                  <a:srgbClr val="FFFFFF"/>
                </a:solidFill>
                <a:latin typeface="Arial"/>
                <a:ea typeface="Arial"/>
                <a:cs typeface="Arial"/>
              </a:rPr>
              <a:t>2</a:t>
            </a:r>
          </a:p>
        </p:txBody>
      </p:sp>
      <p:sp>
        <p:nvSpPr>
          <p:cNvPr id="17" name="Rectangle 16">
            <a:extLst>
              <a:ext uri="{FF2B5EF4-FFF2-40B4-BE49-F238E27FC236}">
                <a16:creationId xmlns:a16="http://schemas.microsoft.com/office/drawing/2014/main" id="{0D8B7EA5-76A2-4244-A79E-9A59507200C1}"/>
              </a:ext>
            </a:extLst>
          </p:cNvPr>
          <p:cNvSpPr>
            <a:spLocks noGrp="1"/>
          </p:cNvSpPr>
          <p:nvPr/>
        </p:nvSpPr>
        <p:spPr>
          <a:xfrm>
            <a:off x="5715000" y="3171825"/>
            <a:ext cx="1952625" cy="266700"/>
          </a:xfrm>
          <a:prstGeom prst="rect">
            <a:avLst/>
          </a:prstGeom>
          <a:noFill/>
          <a:ln w="0">
            <a:noFill/>
          </a:ln>
        </p:spPr>
        <p:txBody>
          <a:bodyPr>
            <a:normAutofit fontScale="87003"/>
          </a:bodyPr>
          <a:lstStyle/>
          <a:p>
            <a:pPr>
              <a:defRPr sz="1200" b="1">
                <a:solidFill>
                  <a:srgbClr val="172B4D"/>
                </a:solidFill>
                <a:latin typeface="Arial"/>
                <a:ea typeface="Arial"/>
                <a:cs typeface="Arial"/>
              </a:defRPr>
            </a:pPr>
            <a:r>
              <a:rPr sz="1200" b="1">
                <a:solidFill>
                  <a:srgbClr val="172B4D"/>
                </a:solidFill>
                <a:latin typeface="Arial"/>
                <a:ea typeface="Arial"/>
                <a:cs typeface="Arial"/>
              </a:rPr>
              <a:t>Data and system integration</a:t>
            </a:r>
          </a:p>
        </p:txBody>
      </p:sp>
      <p:sp>
        <p:nvSpPr>
          <p:cNvPr id="18" name="Oval 17">
            <a:extLst>
              <a:ext uri="{FF2B5EF4-FFF2-40B4-BE49-F238E27FC236}">
                <a16:creationId xmlns:a16="http://schemas.microsoft.com/office/drawing/2014/main" id="{9EEC099C-FD1C-4518-A3A1-6DAE93B3C3D3}"/>
              </a:ext>
            </a:extLst>
          </p:cNvPr>
          <p:cNvSpPr>
            <a:spLocks noGrp="1"/>
          </p:cNvSpPr>
          <p:nvPr/>
        </p:nvSpPr>
        <p:spPr>
          <a:xfrm>
            <a:off x="5381625" y="3600450"/>
            <a:ext cx="228600" cy="228600"/>
          </a:xfrm>
          <a:prstGeom prst="ellipse">
            <a:avLst/>
          </a:prstGeom>
          <a:solidFill>
            <a:srgbClr val="B18A24"/>
          </a:solidFill>
          <a:ln w="9525">
            <a:solidFill>
              <a:srgbClr val="B18A24"/>
            </a:solidFill>
          </a:ln>
        </p:spPr>
        <p:txBody>
          <a:bodyPr/>
          <a:lstStyle/>
          <a:p>
            <a:endParaRPr lang="en-BE"/>
          </a:p>
        </p:txBody>
      </p:sp>
      <p:sp>
        <p:nvSpPr>
          <p:cNvPr id="19" name="Rectangle 18">
            <a:extLst>
              <a:ext uri="{FF2B5EF4-FFF2-40B4-BE49-F238E27FC236}">
                <a16:creationId xmlns:a16="http://schemas.microsoft.com/office/drawing/2014/main" id="{6E36AB9F-4D55-4231-8C0D-78EE179BDC00}"/>
              </a:ext>
            </a:extLst>
          </p:cNvPr>
          <p:cNvSpPr>
            <a:spLocks noGrp="1"/>
          </p:cNvSpPr>
          <p:nvPr/>
        </p:nvSpPr>
        <p:spPr>
          <a:xfrm>
            <a:off x="5381625" y="3619500"/>
            <a:ext cx="228600" cy="171450"/>
          </a:xfrm>
          <a:prstGeom prst="rect">
            <a:avLst/>
          </a:prstGeom>
          <a:noFill/>
          <a:ln w="0">
            <a:noFill/>
          </a:ln>
        </p:spPr>
        <p:txBody>
          <a:bodyPr>
            <a:normAutofit fontScale="71136" lnSpcReduction="10000"/>
          </a:bodyPr>
          <a:lstStyle/>
          <a:p>
            <a:pPr>
              <a:defRPr sz="825" b="1">
                <a:solidFill>
                  <a:srgbClr val="FFFFFF"/>
                </a:solidFill>
                <a:latin typeface="Arial"/>
                <a:ea typeface="Arial"/>
                <a:cs typeface="Arial"/>
              </a:defRPr>
            </a:pPr>
            <a:r>
              <a:rPr sz="825" b="1">
                <a:solidFill>
                  <a:srgbClr val="FFFFFF"/>
                </a:solidFill>
                <a:latin typeface="Arial"/>
                <a:ea typeface="Arial"/>
                <a:cs typeface="Arial"/>
              </a:rPr>
              <a:t>3</a:t>
            </a:r>
          </a:p>
        </p:txBody>
      </p:sp>
      <p:sp>
        <p:nvSpPr>
          <p:cNvPr id="20" name="Rectangle 19">
            <a:extLst>
              <a:ext uri="{FF2B5EF4-FFF2-40B4-BE49-F238E27FC236}">
                <a16:creationId xmlns:a16="http://schemas.microsoft.com/office/drawing/2014/main" id="{CD43DDF2-2B81-4590-8606-C204D39D3ADE}"/>
              </a:ext>
            </a:extLst>
          </p:cNvPr>
          <p:cNvSpPr>
            <a:spLocks noGrp="1"/>
          </p:cNvSpPr>
          <p:nvPr/>
        </p:nvSpPr>
        <p:spPr>
          <a:xfrm>
            <a:off x="5715000" y="3581400"/>
            <a:ext cx="1952625" cy="266700"/>
          </a:xfrm>
          <a:prstGeom prst="rect">
            <a:avLst/>
          </a:prstGeom>
          <a:noFill/>
          <a:ln w="0">
            <a:noFill/>
          </a:ln>
        </p:spPr>
        <p:txBody>
          <a:bodyPr>
            <a:normAutofit fontScale="95833"/>
          </a:bodyPr>
          <a:lstStyle/>
          <a:p>
            <a:pPr>
              <a:defRPr sz="1200" b="1">
                <a:solidFill>
                  <a:srgbClr val="172B4D"/>
                </a:solidFill>
                <a:latin typeface="Arial"/>
                <a:ea typeface="Arial"/>
                <a:cs typeface="Arial"/>
              </a:defRPr>
            </a:pPr>
            <a:r>
              <a:rPr sz="1200" b="1">
                <a:solidFill>
                  <a:srgbClr val="172B4D"/>
                </a:solidFill>
                <a:latin typeface="Arial"/>
                <a:ea typeface="Arial"/>
                <a:cs typeface="Arial"/>
              </a:rPr>
              <a:t>Evaluation and controls</a:t>
            </a:r>
          </a:p>
        </p:txBody>
      </p:sp>
      <p:sp>
        <p:nvSpPr>
          <p:cNvPr id="21" name="Oval 20">
            <a:extLst>
              <a:ext uri="{FF2B5EF4-FFF2-40B4-BE49-F238E27FC236}">
                <a16:creationId xmlns:a16="http://schemas.microsoft.com/office/drawing/2014/main" id="{35D806B8-92EF-47C8-BE8D-4FD35B1C0F9D}"/>
              </a:ext>
            </a:extLst>
          </p:cNvPr>
          <p:cNvSpPr>
            <a:spLocks noGrp="1"/>
          </p:cNvSpPr>
          <p:nvPr/>
        </p:nvSpPr>
        <p:spPr>
          <a:xfrm>
            <a:off x="5381625" y="4010025"/>
            <a:ext cx="228600" cy="228600"/>
          </a:xfrm>
          <a:prstGeom prst="ellipse">
            <a:avLst/>
          </a:prstGeom>
          <a:solidFill>
            <a:srgbClr val="B18A24"/>
          </a:solidFill>
          <a:ln w="9525">
            <a:solidFill>
              <a:srgbClr val="B18A24"/>
            </a:solidFill>
          </a:ln>
        </p:spPr>
        <p:txBody>
          <a:bodyPr/>
          <a:lstStyle/>
          <a:p>
            <a:endParaRPr lang="en-BE"/>
          </a:p>
        </p:txBody>
      </p:sp>
      <p:sp>
        <p:nvSpPr>
          <p:cNvPr id="22" name="Rectangle 21">
            <a:extLst>
              <a:ext uri="{FF2B5EF4-FFF2-40B4-BE49-F238E27FC236}">
                <a16:creationId xmlns:a16="http://schemas.microsoft.com/office/drawing/2014/main" id="{7FE9AF05-450F-4488-B66A-3B6F7BBC6FCA}"/>
              </a:ext>
            </a:extLst>
          </p:cNvPr>
          <p:cNvSpPr>
            <a:spLocks noGrp="1"/>
          </p:cNvSpPr>
          <p:nvPr/>
        </p:nvSpPr>
        <p:spPr>
          <a:xfrm>
            <a:off x="5381625" y="4029075"/>
            <a:ext cx="228600" cy="171450"/>
          </a:xfrm>
          <a:prstGeom prst="rect">
            <a:avLst/>
          </a:prstGeom>
          <a:noFill/>
          <a:ln w="0">
            <a:noFill/>
          </a:ln>
        </p:spPr>
        <p:txBody>
          <a:bodyPr>
            <a:normAutofit fontScale="71136" lnSpcReduction="10000"/>
          </a:bodyPr>
          <a:lstStyle/>
          <a:p>
            <a:pPr>
              <a:defRPr sz="825" b="1">
                <a:solidFill>
                  <a:srgbClr val="FFFFFF"/>
                </a:solidFill>
                <a:latin typeface="Arial"/>
                <a:ea typeface="Arial"/>
                <a:cs typeface="Arial"/>
              </a:defRPr>
            </a:pPr>
            <a:r>
              <a:rPr sz="825" b="1">
                <a:solidFill>
                  <a:srgbClr val="FFFFFF"/>
                </a:solidFill>
                <a:latin typeface="Arial"/>
                <a:ea typeface="Arial"/>
                <a:cs typeface="Arial"/>
              </a:rPr>
              <a:t>4</a:t>
            </a:r>
          </a:p>
        </p:txBody>
      </p:sp>
      <p:sp>
        <p:nvSpPr>
          <p:cNvPr id="23" name="Rectangle 22">
            <a:extLst>
              <a:ext uri="{FF2B5EF4-FFF2-40B4-BE49-F238E27FC236}">
                <a16:creationId xmlns:a16="http://schemas.microsoft.com/office/drawing/2014/main" id="{7776FD07-BE4A-4E93-B1E7-933D1AD318EA}"/>
              </a:ext>
            </a:extLst>
          </p:cNvPr>
          <p:cNvSpPr>
            <a:spLocks noGrp="1"/>
          </p:cNvSpPr>
          <p:nvPr/>
        </p:nvSpPr>
        <p:spPr>
          <a:xfrm>
            <a:off x="5715000" y="3990975"/>
            <a:ext cx="1952625" cy="266700"/>
          </a:xfrm>
          <a:prstGeom prst="rect">
            <a:avLst/>
          </a:prstGeom>
          <a:noFill/>
          <a:ln w="0">
            <a:noFill/>
          </a:ln>
        </p:spPr>
        <p:txBody>
          <a:bodyPr>
            <a:normAutofit fontScale="71741" lnSpcReduction="20000"/>
          </a:bodyPr>
          <a:lstStyle/>
          <a:p>
            <a:pPr>
              <a:defRPr sz="1200" b="1">
                <a:solidFill>
                  <a:srgbClr val="172B4D"/>
                </a:solidFill>
                <a:latin typeface="Arial"/>
                <a:ea typeface="Arial"/>
                <a:cs typeface="Arial"/>
              </a:defRPr>
            </a:pPr>
            <a:r>
              <a:rPr sz="1200" b="1">
                <a:solidFill>
                  <a:srgbClr val="172B4D"/>
                </a:solidFill>
                <a:latin typeface="Arial"/>
                <a:ea typeface="Arial"/>
                <a:cs typeface="Arial"/>
              </a:rPr>
              <a:t>Ownership and user behaviour</a:t>
            </a:r>
          </a:p>
        </p:txBody>
      </p:sp>
      <p:sp>
        <p:nvSpPr>
          <p:cNvPr id="24" name="Rectangle 23">
            <a:extLst>
              <a:ext uri="{FF2B5EF4-FFF2-40B4-BE49-F238E27FC236}">
                <a16:creationId xmlns:a16="http://schemas.microsoft.com/office/drawing/2014/main" id="{BFDB288C-33C7-4C24-B754-C1BD073FD936}"/>
              </a:ext>
            </a:extLst>
          </p:cNvPr>
          <p:cNvSpPr>
            <a:spLocks noGrp="1"/>
          </p:cNvSpPr>
          <p:nvPr/>
        </p:nvSpPr>
        <p:spPr>
          <a:xfrm>
            <a:off x="8001000" y="3000375"/>
            <a:ext cx="1047750" cy="666750"/>
          </a:xfrm>
          <a:prstGeom prst="rect">
            <a:avLst/>
          </a:prstGeom>
          <a:solidFill>
            <a:srgbClr val="D9E4EC"/>
          </a:solidFill>
          <a:ln w="0">
            <a:solidFill>
              <a:srgbClr val="D9E4EC"/>
            </a:solidFill>
          </a:ln>
        </p:spPr>
        <p:txBody>
          <a:bodyPr/>
          <a:lstStyle/>
          <a:p>
            <a:endParaRPr lang="en-BE"/>
          </a:p>
        </p:txBody>
      </p:sp>
      <p:sp>
        <p:nvSpPr>
          <p:cNvPr id="25" name="Rounded Rectangle 24">
            <a:extLst>
              <a:ext uri="{FF2B5EF4-FFF2-40B4-BE49-F238E27FC236}">
                <a16:creationId xmlns:a16="http://schemas.microsoft.com/office/drawing/2014/main" id="{73ABD478-28BB-40B2-9F23-7C9CFC10C763}"/>
              </a:ext>
            </a:extLst>
          </p:cNvPr>
          <p:cNvSpPr>
            <a:spLocks noGrp="1"/>
          </p:cNvSpPr>
          <p:nvPr/>
        </p:nvSpPr>
        <p:spPr>
          <a:xfrm>
            <a:off x="9048750" y="2333625"/>
            <a:ext cx="2333625" cy="2000250"/>
          </a:xfrm>
          <a:prstGeom prst="roundRect">
            <a:avLst>
              <a:gd name="adj" fmla="val 3810"/>
            </a:avLst>
          </a:prstGeom>
          <a:solidFill>
            <a:srgbClr val="D7EBDD"/>
          </a:solidFill>
          <a:ln w="38100">
            <a:solidFill>
              <a:srgbClr val="2C8C74"/>
            </a:solidFill>
          </a:ln>
        </p:spPr>
        <p:txBody>
          <a:bodyPr/>
          <a:lstStyle/>
          <a:p>
            <a:endParaRPr lang="en-BE"/>
          </a:p>
        </p:txBody>
      </p:sp>
      <p:sp>
        <p:nvSpPr>
          <p:cNvPr id="26" name="Rectangle 25">
            <a:extLst>
              <a:ext uri="{FF2B5EF4-FFF2-40B4-BE49-F238E27FC236}">
                <a16:creationId xmlns:a16="http://schemas.microsoft.com/office/drawing/2014/main" id="{C24C3A79-EDD0-4A77-BCD8-1EB3ED6FB870}"/>
              </a:ext>
            </a:extLst>
          </p:cNvPr>
          <p:cNvSpPr>
            <a:spLocks noGrp="1"/>
          </p:cNvSpPr>
          <p:nvPr/>
        </p:nvSpPr>
        <p:spPr>
          <a:xfrm>
            <a:off x="9286875" y="2619375"/>
            <a:ext cx="1857375" cy="361950"/>
          </a:xfrm>
          <a:prstGeom prst="rect">
            <a:avLst/>
          </a:prstGeom>
          <a:noFill/>
          <a:ln w="0">
            <a:noFill/>
          </a:ln>
        </p:spPr>
        <p:txBody>
          <a:bodyPr>
            <a:normAutofit fontScale="93857"/>
          </a:bodyPr>
          <a:lstStyle/>
          <a:p>
            <a:pPr>
              <a:defRPr sz="1650" b="1">
                <a:solidFill>
                  <a:srgbClr val="2C8C74"/>
                </a:solidFill>
                <a:latin typeface="Arial"/>
                <a:ea typeface="Arial"/>
                <a:cs typeface="Arial"/>
              </a:defRPr>
            </a:pPr>
            <a:r>
              <a:rPr sz="1650" b="1">
                <a:solidFill>
                  <a:srgbClr val="2C8C74"/>
                </a:solidFill>
                <a:latin typeface="Arial"/>
                <a:ea typeface="Arial"/>
                <a:cs typeface="Arial"/>
              </a:rPr>
              <a:t>VALUE AT SCALE</a:t>
            </a:r>
          </a:p>
        </p:txBody>
      </p:sp>
      <p:sp>
        <p:nvSpPr>
          <p:cNvPr id="27" name="Rectangle 26">
            <a:extLst>
              <a:ext uri="{FF2B5EF4-FFF2-40B4-BE49-F238E27FC236}">
                <a16:creationId xmlns:a16="http://schemas.microsoft.com/office/drawing/2014/main" id="{C39B089B-C408-4304-ABF4-AFA7A7E65A9F}"/>
              </a:ext>
            </a:extLst>
          </p:cNvPr>
          <p:cNvSpPr>
            <a:spLocks noGrp="1"/>
          </p:cNvSpPr>
          <p:nvPr/>
        </p:nvSpPr>
        <p:spPr>
          <a:xfrm>
            <a:off x="9286875" y="3105150"/>
            <a:ext cx="1857375" cy="323850"/>
          </a:xfrm>
          <a:prstGeom prst="rect">
            <a:avLst/>
          </a:prstGeom>
          <a:noFill/>
          <a:ln w="0">
            <a:noFill/>
          </a:ln>
        </p:spPr>
        <p:txBody>
          <a:bodyPr>
            <a:normAutofit fontScale="91536" lnSpcReduction="20000"/>
          </a:bodyPr>
          <a:lstStyle/>
          <a:p>
            <a:pPr>
              <a:defRPr sz="1350" b="1">
                <a:solidFill>
                  <a:srgbClr val="172B4D"/>
                </a:solidFill>
                <a:latin typeface="Arial"/>
                <a:ea typeface="Arial"/>
                <a:cs typeface="Arial"/>
              </a:defRPr>
            </a:pPr>
            <a:r>
              <a:rPr sz="1350" b="1">
                <a:solidFill>
                  <a:srgbClr val="172B4D"/>
                </a:solidFill>
                <a:latin typeface="Arial"/>
                <a:ea typeface="Arial"/>
                <a:cs typeface="Arial"/>
              </a:rPr>
              <a:t>Reliable use in real work</a:t>
            </a:r>
          </a:p>
        </p:txBody>
      </p:sp>
      <p:sp>
        <p:nvSpPr>
          <p:cNvPr id="28" name="Rectangle 27">
            <a:extLst>
              <a:ext uri="{FF2B5EF4-FFF2-40B4-BE49-F238E27FC236}">
                <a16:creationId xmlns:a16="http://schemas.microsoft.com/office/drawing/2014/main" id="{D530A64E-E613-46AE-A0A9-CE5B8452AFB5}"/>
              </a:ext>
            </a:extLst>
          </p:cNvPr>
          <p:cNvSpPr>
            <a:spLocks noGrp="1"/>
          </p:cNvSpPr>
          <p:nvPr/>
        </p:nvSpPr>
        <p:spPr>
          <a:xfrm>
            <a:off x="9286875" y="3524250"/>
            <a:ext cx="1857375" cy="666750"/>
          </a:xfrm>
          <a:prstGeom prst="rect">
            <a:avLst/>
          </a:prstGeom>
          <a:noFill/>
          <a:ln w="0">
            <a:noFill/>
          </a:ln>
        </p:spPr>
        <p:txBody>
          <a:bodyPr>
            <a:normAutofit fontScale="86146" lnSpcReduction="10000"/>
          </a:bodyPr>
          <a:lstStyle/>
          <a:p>
            <a:pPr>
              <a:defRPr sz="1200">
                <a:solidFill>
                  <a:srgbClr val="5B6B7A"/>
                </a:solidFill>
                <a:latin typeface="Arial"/>
                <a:ea typeface="Arial"/>
                <a:cs typeface="Arial"/>
              </a:defRPr>
            </a:pPr>
            <a:r>
              <a:rPr sz="1200">
                <a:solidFill>
                  <a:srgbClr val="5B6B7A"/>
                </a:solidFill>
                <a:latin typeface="Arial"/>
                <a:ea typeface="Arial"/>
                <a:cs typeface="Arial"/>
              </a:rPr>
              <a:t>People adopt the changed process and the organization can measure, govern and improve the outcome.</a:t>
            </a:r>
          </a:p>
        </p:txBody>
      </p:sp>
      <p:sp>
        <p:nvSpPr>
          <p:cNvPr id="29" name="Rectangle 28">
            <a:extLst>
              <a:ext uri="{FF2B5EF4-FFF2-40B4-BE49-F238E27FC236}">
                <a16:creationId xmlns:a16="http://schemas.microsoft.com/office/drawing/2014/main" id="{AE10D3F2-DBBA-420E-A1D9-35A236CC134E}"/>
              </a:ext>
            </a:extLst>
          </p:cNvPr>
          <p:cNvSpPr>
            <a:spLocks noGrp="1"/>
          </p:cNvSpPr>
          <p:nvPr/>
        </p:nvSpPr>
        <p:spPr>
          <a:xfrm>
            <a:off x="1666875" y="5667375"/>
            <a:ext cx="8858250" cy="438150"/>
          </a:xfrm>
          <a:prstGeom prst="rect">
            <a:avLst/>
          </a:prstGeom>
          <a:noFill/>
          <a:ln w="0">
            <a:noFill/>
          </a:ln>
        </p:spPr>
        <p:txBody>
          <a:bodyPr>
            <a:normAutofit fontScale="91736"/>
          </a:bodyPr>
          <a:lstStyle/>
          <a:p>
            <a:pPr>
              <a:defRPr sz="1575" b="1">
                <a:solidFill>
                  <a:srgbClr val="1F6FB2"/>
                </a:solidFill>
                <a:latin typeface="Arial"/>
                <a:ea typeface="Arial"/>
                <a:cs typeface="Arial"/>
              </a:defRPr>
            </a:pPr>
            <a:r>
              <a:rPr sz="1575" b="1">
                <a:solidFill>
                  <a:srgbClr val="1F6FB2"/>
                </a:solidFill>
                <a:latin typeface="Arial"/>
                <a:ea typeface="Arial"/>
                <a:cs typeface="Arial"/>
              </a:rPr>
              <a:t>The management challenge is no longer producing an AI demo. It is changing the system around it.</a:t>
            </a:r>
          </a:p>
        </p:txBody>
      </p:sp>
    </p:spTree>
    <p:extLst>
      <p:ext uri="{BB962C8B-B14F-4D97-AF65-F5344CB8AC3E}">
        <p14:creationId xmlns:p14="http://schemas.microsoft.com/office/powerpoint/2010/main" val="121900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6801404-4903-4C97-B040-E5258AF0BB40}"/>
              </a:ext>
            </a:extLst>
          </p:cNvPr>
          <p:cNvSpPr>
            <a:spLocks noGrp="1"/>
          </p:cNvSpPr>
          <p:nvPr/>
        </p:nvSpPr>
        <p:spPr>
          <a:xfrm>
            <a:off x="0" y="361950"/>
            <a:ext cx="12192000" cy="6858000"/>
          </a:xfrm>
          <a:prstGeom prst="rect">
            <a:avLst/>
          </a:prstGeom>
          <a:solidFill>
            <a:srgbClr val="FFFFFF"/>
          </a:solidFill>
          <a:ln w="0">
            <a:noFill/>
          </a:ln>
        </p:spPr>
        <p:txBody>
          <a:bodyPr/>
          <a:lstStyle/>
          <a:p>
            <a:endParaRPr lang="en-BE"/>
          </a:p>
        </p:txBody>
      </p:sp>
      <p:sp>
        <p:nvSpPr>
          <p:cNvPr id="2" name="Rectangle 1">
            <a:extLst>
              <a:ext uri="{FF2B5EF4-FFF2-40B4-BE49-F238E27FC236}">
                <a16:creationId xmlns:a16="http://schemas.microsoft.com/office/drawing/2014/main" id="{A8CF40FC-3C5F-4D77-A5D8-5A565196A008}"/>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3" name="Rectangle 2">
            <a:extLst>
              <a:ext uri="{FF2B5EF4-FFF2-40B4-BE49-F238E27FC236}">
                <a16:creationId xmlns:a16="http://schemas.microsoft.com/office/drawing/2014/main" id="{9447CE63-97A9-4ADD-AF59-B6CF303383B2}"/>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Human–AI co-creation as a managed learning loop</a:t>
            </a:r>
          </a:p>
        </p:txBody>
      </p:sp>
      <p:sp>
        <p:nvSpPr>
          <p:cNvPr id="4" name="Rectangle 3">
            <a:extLst>
              <a:ext uri="{FF2B5EF4-FFF2-40B4-BE49-F238E27FC236}">
                <a16:creationId xmlns:a16="http://schemas.microsoft.com/office/drawing/2014/main" id="{14572758-EE48-4718-A90F-FEF88C87335F}"/>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The division of labour changes across the cycle</a:t>
            </a:r>
          </a:p>
        </p:txBody>
      </p:sp>
      <p:sp>
        <p:nvSpPr>
          <p:cNvPr id="5" name="Rounded Rectangle 4">
            <a:extLst>
              <a:ext uri="{FF2B5EF4-FFF2-40B4-BE49-F238E27FC236}">
                <a16:creationId xmlns:a16="http://schemas.microsoft.com/office/drawing/2014/main" id="{8D65B36C-3638-4CDE-AAA5-CF19989B65EB}"/>
              </a:ext>
            </a:extLst>
          </p:cNvPr>
          <p:cNvSpPr>
            <a:spLocks noGrp="1"/>
          </p:cNvSpPr>
          <p:nvPr/>
        </p:nvSpPr>
        <p:spPr>
          <a:xfrm>
            <a:off x="1428750" y="1857375"/>
            <a:ext cx="4333875" cy="1476375"/>
          </a:xfrm>
          <a:prstGeom prst="roundRect">
            <a:avLst>
              <a:gd name="adj" fmla="val 5161"/>
            </a:avLst>
          </a:prstGeom>
          <a:solidFill>
            <a:srgbClr val="FFFFFF"/>
          </a:solidFill>
          <a:ln w="38100">
            <a:solidFill>
              <a:srgbClr val="B18A24"/>
            </a:solidFill>
          </a:ln>
        </p:spPr>
        <p:txBody>
          <a:bodyPr/>
          <a:lstStyle/>
          <a:p>
            <a:endParaRPr lang="en-BE"/>
          </a:p>
        </p:txBody>
      </p:sp>
      <p:sp>
        <p:nvSpPr>
          <p:cNvPr id="6" name="Oval 5">
            <a:extLst>
              <a:ext uri="{FF2B5EF4-FFF2-40B4-BE49-F238E27FC236}">
                <a16:creationId xmlns:a16="http://schemas.microsoft.com/office/drawing/2014/main" id="{20280C74-1A46-42E6-AFD6-28D47449C3CE}"/>
              </a:ext>
            </a:extLst>
          </p:cNvPr>
          <p:cNvSpPr>
            <a:spLocks noGrp="1"/>
          </p:cNvSpPr>
          <p:nvPr/>
        </p:nvSpPr>
        <p:spPr>
          <a:xfrm>
            <a:off x="1638300" y="2066925"/>
            <a:ext cx="495300" cy="495300"/>
          </a:xfrm>
          <a:prstGeom prst="ellipse">
            <a:avLst/>
          </a:prstGeom>
          <a:solidFill>
            <a:srgbClr val="B18A24"/>
          </a:solidFill>
          <a:ln w="9525">
            <a:solidFill>
              <a:srgbClr val="B18A24"/>
            </a:solidFill>
          </a:ln>
        </p:spPr>
        <p:txBody>
          <a:bodyPr/>
          <a:lstStyle/>
          <a:p>
            <a:endParaRPr lang="en-BE"/>
          </a:p>
        </p:txBody>
      </p:sp>
      <p:sp>
        <p:nvSpPr>
          <p:cNvPr id="7" name="Rectangle 6">
            <a:extLst>
              <a:ext uri="{FF2B5EF4-FFF2-40B4-BE49-F238E27FC236}">
                <a16:creationId xmlns:a16="http://schemas.microsoft.com/office/drawing/2014/main" id="{C37C3E98-46C5-4856-9C8C-E31753A43BE9}"/>
              </a:ext>
            </a:extLst>
          </p:cNvPr>
          <p:cNvSpPr>
            <a:spLocks noGrp="1"/>
          </p:cNvSpPr>
          <p:nvPr/>
        </p:nvSpPr>
        <p:spPr>
          <a:xfrm>
            <a:off x="1638300" y="2124075"/>
            <a:ext cx="495300" cy="361950"/>
          </a:xfrm>
          <a:prstGeom prst="rect">
            <a:avLst/>
          </a:prstGeom>
          <a:noFill/>
          <a:ln w="0">
            <a:noFill/>
          </a:ln>
        </p:spPr>
        <p:txBody>
          <a:bodyPr>
            <a:normAutofit/>
          </a:bodyPr>
          <a:lstStyle/>
          <a:p>
            <a:pPr>
              <a:defRPr sz="1575" b="1">
                <a:solidFill>
                  <a:srgbClr val="FFFFFF"/>
                </a:solidFill>
                <a:latin typeface="Arial"/>
                <a:ea typeface="Arial"/>
                <a:cs typeface="Arial"/>
              </a:defRPr>
            </a:pPr>
            <a:r>
              <a:rPr sz="1575" b="1">
                <a:solidFill>
                  <a:srgbClr val="FFFFFF"/>
                </a:solidFill>
                <a:latin typeface="Arial"/>
                <a:ea typeface="Arial"/>
                <a:cs typeface="Arial"/>
              </a:rPr>
              <a:t>1</a:t>
            </a:r>
          </a:p>
        </p:txBody>
      </p:sp>
      <p:sp>
        <p:nvSpPr>
          <p:cNvPr id="8" name="Rectangle 7">
            <a:extLst>
              <a:ext uri="{FF2B5EF4-FFF2-40B4-BE49-F238E27FC236}">
                <a16:creationId xmlns:a16="http://schemas.microsoft.com/office/drawing/2014/main" id="{41F1C385-35A8-4318-B08E-E96C7F250F4A}"/>
              </a:ext>
            </a:extLst>
          </p:cNvPr>
          <p:cNvSpPr>
            <a:spLocks noGrp="1"/>
          </p:cNvSpPr>
          <p:nvPr/>
        </p:nvSpPr>
        <p:spPr>
          <a:xfrm>
            <a:off x="2305050" y="2047875"/>
            <a:ext cx="2000250" cy="304800"/>
          </a:xfrm>
          <a:prstGeom prst="rect">
            <a:avLst/>
          </a:prstGeom>
          <a:noFill/>
          <a:ln w="0">
            <a:noFill/>
          </a:ln>
        </p:spPr>
        <p:txBody>
          <a:bodyPr>
            <a:normAutofit fontScale="96389" lnSpcReduction="10000"/>
          </a:bodyPr>
          <a:lstStyle/>
          <a:p>
            <a:pPr>
              <a:defRPr sz="1575" b="1">
                <a:solidFill>
                  <a:srgbClr val="B18A24"/>
                </a:solidFill>
                <a:latin typeface="Arial"/>
                <a:ea typeface="Arial"/>
                <a:cs typeface="Arial"/>
              </a:defRPr>
            </a:pPr>
            <a:r>
              <a:rPr sz="1575" b="1">
                <a:solidFill>
                  <a:srgbClr val="B18A24"/>
                </a:solidFill>
                <a:latin typeface="Arial"/>
                <a:ea typeface="Arial"/>
                <a:cs typeface="Arial"/>
              </a:rPr>
              <a:t>FRAME</a:t>
            </a:r>
          </a:p>
        </p:txBody>
      </p:sp>
      <p:sp>
        <p:nvSpPr>
          <p:cNvPr id="9" name="Rectangle 8">
            <a:extLst>
              <a:ext uri="{FF2B5EF4-FFF2-40B4-BE49-F238E27FC236}">
                <a16:creationId xmlns:a16="http://schemas.microsoft.com/office/drawing/2014/main" id="{0197CE8C-94FC-4222-984B-6249AE81CDF2}"/>
              </a:ext>
            </a:extLst>
          </p:cNvPr>
          <p:cNvSpPr>
            <a:spLocks noGrp="1"/>
          </p:cNvSpPr>
          <p:nvPr/>
        </p:nvSpPr>
        <p:spPr>
          <a:xfrm>
            <a:off x="2305050" y="2362200"/>
            <a:ext cx="2952750" cy="266700"/>
          </a:xfrm>
          <a:prstGeom prst="rect">
            <a:avLst/>
          </a:prstGeom>
          <a:noFill/>
          <a:ln w="0">
            <a:noFill/>
          </a:ln>
        </p:spPr>
        <p:txBody>
          <a:bodyPr>
            <a:normAutofit fontScale="95833"/>
          </a:bodyPr>
          <a:lstStyle/>
          <a:p>
            <a:pPr>
              <a:defRPr sz="1200" b="1">
                <a:solidFill>
                  <a:srgbClr val="5B6B7A"/>
                </a:solidFill>
                <a:latin typeface="Arial"/>
                <a:ea typeface="Arial"/>
                <a:cs typeface="Arial"/>
              </a:defRPr>
            </a:pPr>
            <a:r>
              <a:rPr sz="1200" b="1">
                <a:solidFill>
                  <a:srgbClr val="5B6B7A"/>
                </a:solidFill>
                <a:latin typeface="Arial"/>
                <a:ea typeface="Arial"/>
                <a:cs typeface="Arial"/>
              </a:rPr>
              <a:t>Human</a:t>
            </a:r>
          </a:p>
        </p:txBody>
      </p:sp>
      <p:sp>
        <p:nvSpPr>
          <p:cNvPr id="10" name="Rectangle 9">
            <a:extLst>
              <a:ext uri="{FF2B5EF4-FFF2-40B4-BE49-F238E27FC236}">
                <a16:creationId xmlns:a16="http://schemas.microsoft.com/office/drawing/2014/main" id="{371AE4EA-D253-47F0-9BDF-CFA9768EA97E}"/>
              </a:ext>
            </a:extLst>
          </p:cNvPr>
          <p:cNvSpPr>
            <a:spLocks noGrp="1"/>
          </p:cNvSpPr>
          <p:nvPr/>
        </p:nvSpPr>
        <p:spPr>
          <a:xfrm>
            <a:off x="2305050" y="2695575"/>
            <a:ext cx="3048000" cy="476250"/>
          </a:xfrm>
          <a:prstGeom prst="rect">
            <a:avLst/>
          </a:prstGeom>
          <a:noFill/>
          <a:ln w="0">
            <a:noFill/>
          </a:ln>
        </p:spPr>
        <p:txBody>
          <a:bodyPr>
            <a:normAutofit fontScale="99020" lnSpcReduction="10000"/>
          </a:bodyPr>
          <a:lstStyle/>
          <a:p>
            <a:pPr>
              <a:defRPr sz="1275">
                <a:solidFill>
                  <a:srgbClr val="172B4D"/>
                </a:solidFill>
                <a:latin typeface="Arial"/>
                <a:ea typeface="Arial"/>
                <a:cs typeface="Arial"/>
              </a:defRPr>
            </a:pPr>
            <a:r>
              <a:rPr sz="1275">
                <a:solidFill>
                  <a:srgbClr val="172B4D"/>
                </a:solidFill>
                <a:latin typeface="Arial"/>
                <a:ea typeface="Arial"/>
                <a:cs typeface="Arial"/>
              </a:rPr>
              <a:t>Purpose, constraints and acceptable risk</a:t>
            </a:r>
          </a:p>
        </p:txBody>
      </p:sp>
      <p:sp>
        <p:nvSpPr>
          <p:cNvPr id="11" name="Rounded Rectangle 10">
            <a:extLst>
              <a:ext uri="{FF2B5EF4-FFF2-40B4-BE49-F238E27FC236}">
                <a16:creationId xmlns:a16="http://schemas.microsoft.com/office/drawing/2014/main" id="{E103FEDC-A7E9-4CD9-AC0B-1433021B0D8C}"/>
              </a:ext>
            </a:extLst>
          </p:cNvPr>
          <p:cNvSpPr>
            <a:spLocks noGrp="1"/>
          </p:cNvSpPr>
          <p:nvPr/>
        </p:nvSpPr>
        <p:spPr>
          <a:xfrm>
            <a:off x="6381750" y="1857375"/>
            <a:ext cx="4333875" cy="1476375"/>
          </a:xfrm>
          <a:prstGeom prst="roundRect">
            <a:avLst>
              <a:gd name="adj" fmla="val 5161"/>
            </a:avLst>
          </a:prstGeom>
          <a:solidFill>
            <a:srgbClr val="FFFFFF"/>
          </a:solidFill>
          <a:ln w="38100">
            <a:solidFill>
              <a:srgbClr val="1F6FB2"/>
            </a:solidFill>
          </a:ln>
        </p:spPr>
        <p:txBody>
          <a:bodyPr/>
          <a:lstStyle/>
          <a:p>
            <a:endParaRPr lang="en-BE"/>
          </a:p>
        </p:txBody>
      </p:sp>
      <p:sp>
        <p:nvSpPr>
          <p:cNvPr id="12" name="Oval 11">
            <a:extLst>
              <a:ext uri="{FF2B5EF4-FFF2-40B4-BE49-F238E27FC236}">
                <a16:creationId xmlns:a16="http://schemas.microsoft.com/office/drawing/2014/main" id="{5678093A-40DD-4132-9591-72CE5CC4A19E}"/>
              </a:ext>
            </a:extLst>
          </p:cNvPr>
          <p:cNvSpPr>
            <a:spLocks noGrp="1"/>
          </p:cNvSpPr>
          <p:nvPr/>
        </p:nvSpPr>
        <p:spPr>
          <a:xfrm>
            <a:off x="6591300" y="2066925"/>
            <a:ext cx="495300" cy="495300"/>
          </a:xfrm>
          <a:prstGeom prst="ellipse">
            <a:avLst/>
          </a:prstGeom>
          <a:solidFill>
            <a:srgbClr val="1F6FB2"/>
          </a:solidFill>
          <a:ln w="9525">
            <a:solidFill>
              <a:srgbClr val="1F6FB2"/>
            </a:solidFill>
          </a:ln>
        </p:spPr>
        <p:txBody>
          <a:bodyPr/>
          <a:lstStyle/>
          <a:p>
            <a:endParaRPr lang="en-BE"/>
          </a:p>
        </p:txBody>
      </p:sp>
      <p:sp>
        <p:nvSpPr>
          <p:cNvPr id="13" name="Rectangle 12">
            <a:extLst>
              <a:ext uri="{FF2B5EF4-FFF2-40B4-BE49-F238E27FC236}">
                <a16:creationId xmlns:a16="http://schemas.microsoft.com/office/drawing/2014/main" id="{155CB733-C9FC-4374-85D7-3E60EEF1B9C2}"/>
              </a:ext>
            </a:extLst>
          </p:cNvPr>
          <p:cNvSpPr>
            <a:spLocks noGrp="1"/>
          </p:cNvSpPr>
          <p:nvPr/>
        </p:nvSpPr>
        <p:spPr>
          <a:xfrm>
            <a:off x="6591300" y="2124075"/>
            <a:ext cx="495300" cy="361950"/>
          </a:xfrm>
          <a:prstGeom prst="rect">
            <a:avLst/>
          </a:prstGeom>
          <a:noFill/>
          <a:ln w="0">
            <a:noFill/>
          </a:ln>
        </p:spPr>
        <p:txBody>
          <a:bodyPr>
            <a:normAutofit/>
          </a:bodyPr>
          <a:lstStyle/>
          <a:p>
            <a:pPr>
              <a:defRPr sz="1575" b="1">
                <a:solidFill>
                  <a:srgbClr val="FFFFFF"/>
                </a:solidFill>
                <a:latin typeface="Arial"/>
                <a:ea typeface="Arial"/>
                <a:cs typeface="Arial"/>
              </a:defRPr>
            </a:pPr>
            <a:r>
              <a:rPr sz="1575" b="1">
                <a:solidFill>
                  <a:srgbClr val="FFFFFF"/>
                </a:solidFill>
                <a:latin typeface="Arial"/>
                <a:ea typeface="Arial"/>
                <a:cs typeface="Arial"/>
              </a:rPr>
              <a:t>2</a:t>
            </a:r>
          </a:p>
        </p:txBody>
      </p:sp>
      <p:sp>
        <p:nvSpPr>
          <p:cNvPr id="14" name="Rectangle 13">
            <a:extLst>
              <a:ext uri="{FF2B5EF4-FFF2-40B4-BE49-F238E27FC236}">
                <a16:creationId xmlns:a16="http://schemas.microsoft.com/office/drawing/2014/main" id="{E0B2AAA5-DB62-4300-B2BA-67F4FA6D8DD1}"/>
              </a:ext>
            </a:extLst>
          </p:cNvPr>
          <p:cNvSpPr>
            <a:spLocks noGrp="1"/>
          </p:cNvSpPr>
          <p:nvPr/>
        </p:nvSpPr>
        <p:spPr>
          <a:xfrm>
            <a:off x="7258050" y="2047875"/>
            <a:ext cx="2000250" cy="304800"/>
          </a:xfrm>
          <a:prstGeom prst="rect">
            <a:avLst/>
          </a:prstGeom>
          <a:noFill/>
          <a:ln w="0">
            <a:noFill/>
          </a:ln>
        </p:spPr>
        <p:txBody>
          <a:bodyPr>
            <a:normAutofit fontScale="96389" lnSpcReduction="10000"/>
          </a:bodyPr>
          <a:lstStyle/>
          <a:p>
            <a:pPr>
              <a:defRPr sz="1575" b="1">
                <a:solidFill>
                  <a:srgbClr val="1F6FB2"/>
                </a:solidFill>
                <a:latin typeface="Arial"/>
                <a:ea typeface="Arial"/>
                <a:cs typeface="Arial"/>
              </a:defRPr>
            </a:pPr>
            <a:r>
              <a:rPr sz="1575" b="1">
                <a:solidFill>
                  <a:srgbClr val="1F6FB2"/>
                </a:solidFill>
                <a:latin typeface="Arial"/>
                <a:ea typeface="Arial"/>
                <a:cs typeface="Arial"/>
              </a:rPr>
              <a:t>GENERATE</a:t>
            </a:r>
          </a:p>
        </p:txBody>
      </p:sp>
      <p:sp>
        <p:nvSpPr>
          <p:cNvPr id="15" name="Rectangle 14">
            <a:extLst>
              <a:ext uri="{FF2B5EF4-FFF2-40B4-BE49-F238E27FC236}">
                <a16:creationId xmlns:a16="http://schemas.microsoft.com/office/drawing/2014/main" id="{139F40CB-FF37-4A7F-BA86-EBC50E143000}"/>
              </a:ext>
            </a:extLst>
          </p:cNvPr>
          <p:cNvSpPr>
            <a:spLocks noGrp="1"/>
          </p:cNvSpPr>
          <p:nvPr/>
        </p:nvSpPr>
        <p:spPr>
          <a:xfrm>
            <a:off x="7258050" y="2362200"/>
            <a:ext cx="2952750" cy="266700"/>
          </a:xfrm>
          <a:prstGeom prst="rect">
            <a:avLst/>
          </a:prstGeom>
          <a:noFill/>
          <a:ln w="0">
            <a:noFill/>
          </a:ln>
        </p:spPr>
        <p:txBody>
          <a:bodyPr>
            <a:normAutofit fontScale="95833"/>
          </a:bodyPr>
          <a:lstStyle/>
          <a:p>
            <a:pPr>
              <a:defRPr sz="1200" b="1">
                <a:solidFill>
                  <a:srgbClr val="5B6B7A"/>
                </a:solidFill>
                <a:latin typeface="Arial"/>
                <a:ea typeface="Arial"/>
                <a:cs typeface="Arial"/>
              </a:defRPr>
            </a:pPr>
            <a:r>
              <a:rPr sz="1200" b="1">
                <a:solidFill>
                  <a:srgbClr val="5B6B7A"/>
                </a:solidFill>
                <a:latin typeface="Arial"/>
                <a:ea typeface="Arial"/>
                <a:cs typeface="Arial"/>
              </a:rPr>
              <a:t>Human + AI</a:t>
            </a:r>
          </a:p>
        </p:txBody>
      </p:sp>
      <p:sp>
        <p:nvSpPr>
          <p:cNvPr id="16" name="Rectangle 15">
            <a:extLst>
              <a:ext uri="{FF2B5EF4-FFF2-40B4-BE49-F238E27FC236}">
                <a16:creationId xmlns:a16="http://schemas.microsoft.com/office/drawing/2014/main" id="{3F77C1BF-7A79-4B3E-BC88-D4B1D31F42CF}"/>
              </a:ext>
            </a:extLst>
          </p:cNvPr>
          <p:cNvSpPr>
            <a:spLocks noGrp="1"/>
          </p:cNvSpPr>
          <p:nvPr/>
        </p:nvSpPr>
        <p:spPr>
          <a:xfrm>
            <a:off x="7258050" y="2695575"/>
            <a:ext cx="3048000" cy="476250"/>
          </a:xfrm>
          <a:prstGeom prst="rect">
            <a:avLst/>
          </a:prstGeom>
          <a:noFill/>
          <a:ln w="0">
            <a:noFill/>
          </a:ln>
        </p:spPr>
        <p:txBody>
          <a:bodyPr>
            <a:normAutofit/>
          </a:bodyPr>
          <a:lstStyle/>
          <a:p>
            <a:pPr>
              <a:defRPr sz="1275">
                <a:solidFill>
                  <a:srgbClr val="172B4D"/>
                </a:solidFill>
                <a:latin typeface="Arial"/>
                <a:ea typeface="Arial"/>
                <a:cs typeface="Arial"/>
              </a:defRPr>
            </a:pPr>
            <a:r>
              <a:rPr sz="1275">
                <a:solidFill>
                  <a:srgbClr val="172B4D"/>
                </a:solidFill>
                <a:latin typeface="Arial"/>
                <a:ea typeface="Arial"/>
                <a:cs typeface="Arial"/>
              </a:rPr>
              <a:t>Alternatives, drafts, code and analyses</a:t>
            </a:r>
          </a:p>
        </p:txBody>
      </p:sp>
      <p:sp>
        <p:nvSpPr>
          <p:cNvPr id="17" name="Rounded Rectangle 16">
            <a:extLst>
              <a:ext uri="{FF2B5EF4-FFF2-40B4-BE49-F238E27FC236}">
                <a16:creationId xmlns:a16="http://schemas.microsoft.com/office/drawing/2014/main" id="{BA60402C-90B0-499A-8F51-AC2EC818CB69}"/>
              </a:ext>
            </a:extLst>
          </p:cNvPr>
          <p:cNvSpPr>
            <a:spLocks noGrp="1"/>
          </p:cNvSpPr>
          <p:nvPr/>
        </p:nvSpPr>
        <p:spPr>
          <a:xfrm>
            <a:off x="6381750" y="4095750"/>
            <a:ext cx="4333875" cy="1476375"/>
          </a:xfrm>
          <a:prstGeom prst="roundRect">
            <a:avLst>
              <a:gd name="adj" fmla="val 5161"/>
            </a:avLst>
          </a:prstGeom>
          <a:solidFill>
            <a:srgbClr val="FFFFFF"/>
          </a:solidFill>
          <a:ln w="38100">
            <a:solidFill>
              <a:srgbClr val="B95454"/>
            </a:solidFill>
          </a:ln>
        </p:spPr>
        <p:txBody>
          <a:bodyPr/>
          <a:lstStyle/>
          <a:p>
            <a:endParaRPr lang="en-BE"/>
          </a:p>
        </p:txBody>
      </p:sp>
      <p:sp>
        <p:nvSpPr>
          <p:cNvPr id="18" name="Oval 17">
            <a:extLst>
              <a:ext uri="{FF2B5EF4-FFF2-40B4-BE49-F238E27FC236}">
                <a16:creationId xmlns:a16="http://schemas.microsoft.com/office/drawing/2014/main" id="{BCC69CDF-6A19-4B6E-AD0D-DDF44636987C}"/>
              </a:ext>
            </a:extLst>
          </p:cNvPr>
          <p:cNvSpPr>
            <a:spLocks noGrp="1"/>
          </p:cNvSpPr>
          <p:nvPr/>
        </p:nvSpPr>
        <p:spPr>
          <a:xfrm>
            <a:off x="6591300" y="4305300"/>
            <a:ext cx="495300" cy="495300"/>
          </a:xfrm>
          <a:prstGeom prst="ellipse">
            <a:avLst/>
          </a:prstGeom>
          <a:solidFill>
            <a:srgbClr val="B95454"/>
          </a:solidFill>
          <a:ln w="9525">
            <a:solidFill>
              <a:srgbClr val="B95454"/>
            </a:solidFill>
          </a:ln>
        </p:spPr>
        <p:txBody>
          <a:bodyPr/>
          <a:lstStyle/>
          <a:p>
            <a:endParaRPr lang="en-BE"/>
          </a:p>
        </p:txBody>
      </p:sp>
      <p:sp>
        <p:nvSpPr>
          <p:cNvPr id="19" name="Rectangle 18">
            <a:extLst>
              <a:ext uri="{FF2B5EF4-FFF2-40B4-BE49-F238E27FC236}">
                <a16:creationId xmlns:a16="http://schemas.microsoft.com/office/drawing/2014/main" id="{99E84292-6B2A-4A8C-A279-A8217521B1CA}"/>
              </a:ext>
            </a:extLst>
          </p:cNvPr>
          <p:cNvSpPr>
            <a:spLocks noGrp="1"/>
          </p:cNvSpPr>
          <p:nvPr/>
        </p:nvSpPr>
        <p:spPr>
          <a:xfrm>
            <a:off x="6591300" y="4362450"/>
            <a:ext cx="495300" cy="361950"/>
          </a:xfrm>
          <a:prstGeom prst="rect">
            <a:avLst/>
          </a:prstGeom>
          <a:noFill/>
          <a:ln w="0">
            <a:noFill/>
          </a:ln>
        </p:spPr>
        <p:txBody>
          <a:bodyPr>
            <a:normAutofit/>
          </a:bodyPr>
          <a:lstStyle/>
          <a:p>
            <a:pPr>
              <a:defRPr sz="1575" b="1">
                <a:solidFill>
                  <a:srgbClr val="FFFFFF"/>
                </a:solidFill>
                <a:latin typeface="Arial"/>
                <a:ea typeface="Arial"/>
                <a:cs typeface="Arial"/>
              </a:defRPr>
            </a:pPr>
            <a:r>
              <a:rPr sz="1575" b="1">
                <a:solidFill>
                  <a:srgbClr val="FFFFFF"/>
                </a:solidFill>
                <a:latin typeface="Arial"/>
                <a:ea typeface="Arial"/>
                <a:cs typeface="Arial"/>
              </a:rPr>
              <a:t>3</a:t>
            </a:r>
          </a:p>
        </p:txBody>
      </p:sp>
      <p:sp>
        <p:nvSpPr>
          <p:cNvPr id="20" name="Rectangle 19">
            <a:extLst>
              <a:ext uri="{FF2B5EF4-FFF2-40B4-BE49-F238E27FC236}">
                <a16:creationId xmlns:a16="http://schemas.microsoft.com/office/drawing/2014/main" id="{0017F2E8-3D0C-4C6A-8FEB-0A6A21B12E7C}"/>
              </a:ext>
            </a:extLst>
          </p:cNvPr>
          <p:cNvSpPr>
            <a:spLocks noGrp="1"/>
          </p:cNvSpPr>
          <p:nvPr/>
        </p:nvSpPr>
        <p:spPr>
          <a:xfrm>
            <a:off x="7258050" y="4286250"/>
            <a:ext cx="2000250" cy="304800"/>
          </a:xfrm>
          <a:prstGeom prst="rect">
            <a:avLst/>
          </a:prstGeom>
          <a:noFill/>
          <a:ln w="0">
            <a:noFill/>
          </a:ln>
        </p:spPr>
        <p:txBody>
          <a:bodyPr>
            <a:normAutofit fontScale="96389" lnSpcReduction="10000"/>
          </a:bodyPr>
          <a:lstStyle/>
          <a:p>
            <a:pPr>
              <a:defRPr sz="1575" b="1">
                <a:solidFill>
                  <a:srgbClr val="B95454"/>
                </a:solidFill>
                <a:latin typeface="Arial"/>
                <a:ea typeface="Arial"/>
                <a:cs typeface="Arial"/>
              </a:defRPr>
            </a:pPr>
            <a:r>
              <a:rPr sz="1575" b="1">
                <a:solidFill>
                  <a:srgbClr val="B95454"/>
                </a:solidFill>
                <a:latin typeface="Arial"/>
                <a:ea typeface="Arial"/>
                <a:cs typeface="Arial"/>
              </a:rPr>
              <a:t>EVALUATE</a:t>
            </a:r>
          </a:p>
        </p:txBody>
      </p:sp>
      <p:sp>
        <p:nvSpPr>
          <p:cNvPr id="21" name="Rectangle 20">
            <a:extLst>
              <a:ext uri="{FF2B5EF4-FFF2-40B4-BE49-F238E27FC236}">
                <a16:creationId xmlns:a16="http://schemas.microsoft.com/office/drawing/2014/main" id="{94D5AA16-2B28-4E98-8AA1-CD1182120CD7}"/>
              </a:ext>
            </a:extLst>
          </p:cNvPr>
          <p:cNvSpPr>
            <a:spLocks noGrp="1"/>
          </p:cNvSpPr>
          <p:nvPr/>
        </p:nvSpPr>
        <p:spPr>
          <a:xfrm>
            <a:off x="7258050" y="4600575"/>
            <a:ext cx="2952750" cy="266700"/>
          </a:xfrm>
          <a:prstGeom prst="rect">
            <a:avLst/>
          </a:prstGeom>
          <a:noFill/>
          <a:ln w="0">
            <a:noFill/>
          </a:ln>
        </p:spPr>
        <p:txBody>
          <a:bodyPr>
            <a:normAutofit fontScale="95833"/>
          </a:bodyPr>
          <a:lstStyle/>
          <a:p>
            <a:pPr>
              <a:defRPr sz="1200" b="1">
                <a:solidFill>
                  <a:srgbClr val="5B6B7A"/>
                </a:solidFill>
                <a:latin typeface="Arial"/>
                <a:ea typeface="Arial"/>
                <a:cs typeface="Arial"/>
              </a:defRPr>
            </a:pPr>
            <a:r>
              <a:rPr sz="1200" b="1">
                <a:solidFill>
                  <a:srgbClr val="5B6B7A"/>
                </a:solidFill>
                <a:latin typeface="Arial"/>
                <a:ea typeface="Arial"/>
                <a:cs typeface="Arial"/>
              </a:rPr>
              <a:t>Human + tools</a:t>
            </a:r>
          </a:p>
        </p:txBody>
      </p:sp>
      <p:sp>
        <p:nvSpPr>
          <p:cNvPr id="22" name="Rectangle 21">
            <a:extLst>
              <a:ext uri="{FF2B5EF4-FFF2-40B4-BE49-F238E27FC236}">
                <a16:creationId xmlns:a16="http://schemas.microsoft.com/office/drawing/2014/main" id="{5901B535-CE11-48E8-89D9-7CA88F3A7ACA}"/>
              </a:ext>
            </a:extLst>
          </p:cNvPr>
          <p:cNvSpPr>
            <a:spLocks noGrp="1"/>
          </p:cNvSpPr>
          <p:nvPr/>
        </p:nvSpPr>
        <p:spPr>
          <a:xfrm>
            <a:off x="7258050" y="4933950"/>
            <a:ext cx="3048000" cy="476250"/>
          </a:xfrm>
          <a:prstGeom prst="rect">
            <a:avLst/>
          </a:prstGeom>
          <a:noFill/>
          <a:ln w="0">
            <a:noFill/>
          </a:ln>
        </p:spPr>
        <p:txBody>
          <a:bodyPr>
            <a:normAutofit fontScale="99020" lnSpcReduction="10000"/>
          </a:bodyPr>
          <a:lstStyle/>
          <a:p>
            <a:pPr>
              <a:defRPr sz="1275">
                <a:solidFill>
                  <a:srgbClr val="172B4D"/>
                </a:solidFill>
                <a:latin typeface="Arial"/>
                <a:ea typeface="Arial"/>
                <a:cs typeface="Arial"/>
              </a:defRPr>
            </a:pPr>
            <a:r>
              <a:rPr sz="1275">
                <a:solidFill>
                  <a:srgbClr val="172B4D"/>
                </a:solidFill>
                <a:latin typeface="Arial"/>
                <a:ea typeface="Arial"/>
                <a:cs typeface="Arial"/>
              </a:rPr>
              <a:t>Tests, evidence, critique and comparison</a:t>
            </a:r>
          </a:p>
        </p:txBody>
      </p:sp>
      <p:sp>
        <p:nvSpPr>
          <p:cNvPr id="23" name="Rounded Rectangle 22">
            <a:extLst>
              <a:ext uri="{FF2B5EF4-FFF2-40B4-BE49-F238E27FC236}">
                <a16:creationId xmlns:a16="http://schemas.microsoft.com/office/drawing/2014/main" id="{665C4D4F-6E38-4E17-84B6-441EC4D05C30}"/>
              </a:ext>
            </a:extLst>
          </p:cNvPr>
          <p:cNvSpPr>
            <a:spLocks noGrp="1"/>
          </p:cNvSpPr>
          <p:nvPr/>
        </p:nvSpPr>
        <p:spPr>
          <a:xfrm>
            <a:off x="1428750" y="4095750"/>
            <a:ext cx="4333875" cy="1476375"/>
          </a:xfrm>
          <a:prstGeom prst="roundRect">
            <a:avLst>
              <a:gd name="adj" fmla="val 5161"/>
            </a:avLst>
          </a:prstGeom>
          <a:solidFill>
            <a:srgbClr val="FFFFFF"/>
          </a:solidFill>
          <a:ln w="38100">
            <a:solidFill>
              <a:srgbClr val="2C8C74"/>
            </a:solidFill>
          </a:ln>
        </p:spPr>
        <p:txBody>
          <a:bodyPr/>
          <a:lstStyle/>
          <a:p>
            <a:endParaRPr lang="en-BE"/>
          </a:p>
        </p:txBody>
      </p:sp>
      <p:sp>
        <p:nvSpPr>
          <p:cNvPr id="24" name="Oval 23">
            <a:extLst>
              <a:ext uri="{FF2B5EF4-FFF2-40B4-BE49-F238E27FC236}">
                <a16:creationId xmlns:a16="http://schemas.microsoft.com/office/drawing/2014/main" id="{A30DF7E2-A6C7-40B3-AC93-15885DC75954}"/>
              </a:ext>
            </a:extLst>
          </p:cNvPr>
          <p:cNvSpPr>
            <a:spLocks noGrp="1"/>
          </p:cNvSpPr>
          <p:nvPr/>
        </p:nvSpPr>
        <p:spPr>
          <a:xfrm>
            <a:off x="1638300" y="4305300"/>
            <a:ext cx="495300" cy="495300"/>
          </a:xfrm>
          <a:prstGeom prst="ellipse">
            <a:avLst/>
          </a:prstGeom>
          <a:solidFill>
            <a:srgbClr val="2C8C74"/>
          </a:solidFill>
          <a:ln w="9525">
            <a:solidFill>
              <a:srgbClr val="2C8C74"/>
            </a:solidFill>
          </a:ln>
        </p:spPr>
        <p:txBody>
          <a:bodyPr/>
          <a:lstStyle/>
          <a:p>
            <a:endParaRPr lang="en-BE"/>
          </a:p>
        </p:txBody>
      </p:sp>
      <p:sp>
        <p:nvSpPr>
          <p:cNvPr id="25" name="Rectangle 24">
            <a:extLst>
              <a:ext uri="{FF2B5EF4-FFF2-40B4-BE49-F238E27FC236}">
                <a16:creationId xmlns:a16="http://schemas.microsoft.com/office/drawing/2014/main" id="{827FD484-94B6-42A3-87DA-7187636C2F4F}"/>
              </a:ext>
            </a:extLst>
          </p:cNvPr>
          <p:cNvSpPr>
            <a:spLocks noGrp="1"/>
          </p:cNvSpPr>
          <p:nvPr/>
        </p:nvSpPr>
        <p:spPr>
          <a:xfrm>
            <a:off x="1638300" y="4362450"/>
            <a:ext cx="495300" cy="361950"/>
          </a:xfrm>
          <a:prstGeom prst="rect">
            <a:avLst/>
          </a:prstGeom>
          <a:noFill/>
          <a:ln w="0">
            <a:noFill/>
          </a:ln>
        </p:spPr>
        <p:txBody>
          <a:bodyPr>
            <a:normAutofit/>
          </a:bodyPr>
          <a:lstStyle/>
          <a:p>
            <a:pPr>
              <a:defRPr sz="1575" b="1">
                <a:solidFill>
                  <a:srgbClr val="FFFFFF"/>
                </a:solidFill>
                <a:latin typeface="Arial"/>
                <a:ea typeface="Arial"/>
                <a:cs typeface="Arial"/>
              </a:defRPr>
            </a:pPr>
            <a:r>
              <a:rPr sz="1575" b="1">
                <a:solidFill>
                  <a:srgbClr val="FFFFFF"/>
                </a:solidFill>
                <a:latin typeface="Arial"/>
                <a:ea typeface="Arial"/>
                <a:cs typeface="Arial"/>
              </a:rPr>
              <a:t>4</a:t>
            </a:r>
          </a:p>
        </p:txBody>
      </p:sp>
      <p:sp>
        <p:nvSpPr>
          <p:cNvPr id="26" name="Rectangle 25">
            <a:extLst>
              <a:ext uri="{FF2B5EF4-FFF2-40B4-BE49-F238E27FC236}">
                <a16:creationId xmlns:a16="http://schemas.microsoft.com/office/drawing/2014/main" id="{8A02AD18-BCBC-450F-A495-0A619DFEB14A}"/>
              </a:ext>
            </a:extLst>
          </p:cNvPr>
          <p:cNvSpPr>
            <a:spLocks noGrp="1"/>
          </p:cNvSpPr>
          <p:nvPr/>
        </p:nvSpPr>
        <p:spPr>
          <a:xfrm>
            <a:off x="2305050" y="4286250"/>
            <a:ext cx="2000250" cy="304800"/>
          </a:xfrm>
          <a:prstGeom prst="rect">
            <a:avLst/>
          </a:prstGeom>
          <a:noFill/>
          <a:ln w="0">
            <a:noFill/>
          </a:ln>
        </p:spPr>
        <p:txBody>
          <a:bodyPr>
            <a:normAutofit fontScale="96389" lnSpcReduction="10000"/>
          </a:bodyPr>
          <a:lstStyle/>
          <a:p>
            <a:pPr>
              <a:defRPr sz="1575" b="1">
                <a:solidFill>
                  <a:srgbClr val="2C8C74"/>
                </a:solidFill>
                <a:latin typeface="Arial"/>
                <a:ea typeface="Arial"/>
                <a:cs typeface="Arial"/>
              </a:defRPr>
            </a:pPr>
            <a:r>
              <a:rPr sz="1575" b="1">
                <a:solidFill>
                  <a:srgbClr val="2C8C74"/>
                </a:solidFill>
                <a:latin typeface="Arial"/>
                <a:ea typeface="Arial"/>
                <a:cs typeface="Arial"/>
              </a:rPr>
              <a:t>INTEGRATE</a:t>
            </a:r>
          </a:p>
        </p:txBody>
      </p:sp>
      <p:sp>
        <p:nvSpPr>
          <p:cNvPr id="27" name="Rectangle 26">
            <a:extLst>
              <a:ext uri="{FF2B5EF4-FFF2-40B4-BE49-F238E27FC236}">
                <a16:creationId xmlns:a16="http://schemas.microsoft.com/office/drawing/2014/main" id="{B68D452C-C2E8-4DA9-8DB3-43DA4810935D}"/>
              </a:ext>
            </a:extLst>
          </p:cNvPr>
          <p:cNvSpPr>
            <a:spLocks noGrp="1"/>
          </p:cNvSpPr>
          <p:nvPr/>
        </p:nvSpPr>
        <p:spPr>
          <a:xfrm>
            <a:off x="2305050" y="4600575"/>
            <a:ext cx="2952750" cy="266700"/>
          </a:xfrm>
          <a:prstGeom prst="rect">
            <a:avLst/>
          </a:prstGeom>
          <a:noFill/>
          <a:ln w="0">
            <a:noFill/>
          </a:ln>
        </p:spPr>
        <p:txBody>
          <a:bodyPr>
            <a:normAutofit fontScale="95833"/>
          </a:bodyPr>
          <a:lstStyle/>
          <a:p>
            <a:pPr>
              <a:defRPr sz="1200" b="1">
                <a:solidFill>
                  <a:srgbClr val="5B6B7A"/>
                </a:solidFill>
                <a:latin typeface="Arial"/>
                <a:ea typeface="Arial"/>
                <a:cs typeface="Arial"/>
              </a:defRPr>
            </a:pPr>
            <a:r>
              <a:rPr sz="1200" b="1">
                <a:solidFill>
                  <a:srgbClr val="5B6B7A"/>
                </a:solidFill>
                <a:latin typeface="Arial"/>
                <a:ea typeface="Arial"/>
                <a:cs typeface="Arial"/>
              </a:rPr>
              <a:t>Human accountable</a:t>
            </a:r>
          </a:p>
        </p:txBody>
      </p:sp>
      <p:sp>
        <p:nvSpPr>
          <p:cNvPr id="28" name="Rectangle 27">
            <a:extLst>
              <a:ext uri="{FF2B5EF4-FFF2-40B4-BE49-F238E27FC236}">
                <a16:creationId xmlns:a16="http://schemas.microsoft.com/office/drawing/2014/main" id="{409088ED-5673-45E5-9B1B-ED1080DA91F9}"/>
              </a:ext>
            </a:extLst>
          </p:cNvPr>
          <p:cNvSpPr>
            <a:spLocks noGrp="1"/>
          </p:cNvSpPr>
          <p:nvPr/>
        </p:nvSpPr>
        <p:spPr>
          <a:xfrm>
            <a:off x="2305050" y="4933950"/>
            <a:ext cx="3048000" cy="476250"/>
          </a:xfrm>
          <a:prstGeom prst="rect">
            <a:avLst/>
          </a:prstGeom>
          <a:noFill/>
          <a:ln w="0">
            <a:noFill/>
          </a:ln>
        </p:spPr>
        <p:txBody>
          <a:bodyPr>
            <a:normAutofit fontScale="99020" lnSpcReduction="10000"/>
          </a:bodyPr>
          <a:lstStyle/>
          <a:p>
            <a:pPr>
              <a:defRPr sz="1275">
                <a:solidFill>
                  <a:srgbClr val="172B4D"/>
                </a:solidFill>
                <a:latin typeface="Arial"/>
                <a:ea typeface="Arial"/>
                <a:cs typeface="Arial"/>
              </a:defRPr>
            </a:pPr>
            <a:r>
              <a:rPr sz="1275">
                <a:solidFill>
                  <a:srgbClr val="172B4D"/>
                </a:solidFill>
                <a:latin typeface="Arial"/>
                <a:ea typeface="Arial"/>
                <a:cs typeface="Arial"/>
              </a:rPr>
              <a:t>Decision, deployment and organizational learning</a:t>
            </a:r>
          </a:p>
        </p:txBody>
      </p:sp>
      <p:sp>
        <p:nvSpPr>
          <p:cNvPr id="29" name="Oval 28">
            <a:extLst>
              <a:ext uri="{FF2B5EF4-FFF2-40B4-BE49-F238E27FC236}">
                <a16:creationId xmlns:a16="http://schemas.microsoft.com/office/drawing/2014/main" id="{CEF416A0-FF69-4F02-9AC8-046DC7B81449}"/>
              </a:ext>
            </a:extLst>
          </p:cNvPr>
          <p:cNvSpPr>
            <a:spLocks noGrp="1"/>
          </p:cNvSpPr>
          <p:nvPr/>
        </p:nvSpPr>
        <p:spPr>
          <a:xfrm>
            <a:off x="5087888" y="3114675"/>
            <a:ext cx="1951087" cy="1085850"/>
          </a:xfrm>
          <a:prstGeom prst="ellipse">
            <a:avLst/>
          </a:prstGeom>
          <a:solidFill>
            <a:srgbClr val="172B4D"/>
          </a:solidFill>
          <a:ln w="9525">
            <a:solidFill>
              <a:srgbClr val="172B4D"/>
            </a:solidFill>
          </a:ln>
        </p:spPr>
        <p:txBody>
          <a:bodyPr/>
          <a:lstStyle/>
          <a:p>
            <a:endParaRPr lang="en-BE"/>
          </a:p>
        </p:txBody>
      </p:sp>
      <p:sp>
        <p:nvSpPr>
          <p:cNvPr id="30" name="Rectangle 29">
            <a:extLst>
              <a:ext uri="{FF2B5EF4-FFF2-40B4-BE49-F238E27FC236}">
                <a16:creationId xmlns:a16="http://schemas.microsoft.com/office/drawing/2014/main" id="{43152F63-CC2F-4209-A53E-2B1C453F0FEA}"/>
              </a:ext>
            </a:extLst>
          </p:cNvPr>
          <p:cNvSpPr>
            <a:spLocks noGrp="1"/>
          </p:cNvSpPr>
          <p:nvPr/>
        </p:nvSpPr>
        <p:spPr>
          <a:xfrm>
            <a:off x="5286375" y="3257550"/>
            <a:ext cx="1619249" cy="619125"/>
          </a:xfrm>
          <a:prstGeom prst="rect">
            <a:avLst/>
          </a:prstGeom>
          <a:noFill/>
          <a:ln w="0">
            <a:noFill/>
          </a:ln>
        </p:spPr>
        <p:txBody>
          <a:bodyPr>
            <a:noAutofit/>
          </a:bodyPr>
          <a:lstStyle/>
          <a:p>
            <a:pPr algn="ctr">
              <a:defRPr sz="1200" b="1">
                <a:solidFill>
                  <a:srgbClr val="FFFFFF"/>
                </a:solidFill>
                <a:latin typeface="Arial"/>
                <a:ea typeface="Arial"/>
                <a:cs typeface="Arial"/>
              </a:defRPr>
            </a:pPr>
            <a:r>
              <a:rPr sz="1400" b="1" dirty="0">
                <a:solidFill>
                  <a:srgbClr val="FFFFFF"/>
                </a:solidFill>
                <a:latin typeface="Arial"/>
                <a:ea typeface="Arial"/>
                <a:cs typeface="Arial"/>
              </a:rPr>
              <a:t>EVIDENCE</a:t>
            </a:r>
          </a:p>
          <a:p>
            <a:pPr algn="ctr">
              <a:defRPr sz="1200" b="1">
                <a:solidFill>
                  <a:srgbClr val="FFFFFF"/>
                </a:solidFill>
                <a:latin typeface="Arial"/>
                <a:ea typeface="Arial"/>
                <a:cs typeface="Arial"/>
              </a:defRPr>
            </a:pPr>
            <a:r>
              <a:rPr sz="1400" b="1" dirty="0">
                <a:solidFill>
                  <a:srgbClr val="FFFFFF"/>
                </a:solidFill>
                <a:latin typeface="Arial"/>
                <a:ea typeface="Arial"/>
                <a:cs typeface="Arial"/>
              </a:rPr>
              <a:t>CHANGES THE</a:t>
            </a:r>
          </a:p>
          <a:p>
            <a:pPr algn="ctr">
              <a:defRPr sz="1200" b="1">
                <a:solidFill>
                  <a:srgbClr val="FFFFFF"/>
                </a:solidFill>
                <a:latin typeface="Arial"/>
                <a:ea typeface="Arial"/>
                <a:cs typeface="Arial"/>
              </a:defRPr>
            </a:pPr>
            <a:r>
              <a:rPr sz="1400" b="1" dirty="0">
                <a:solidFill>
                  <a:srgbClr val="FFFFFF"/>
                </a:solidFill>
                <a:latin typeface="Arial"/>
                <a:ea typeface="Arial"/>
                <a:cs typeface="Arial"/>
              </a:rPr>
              <a:t>NEXT CYCLE</a:t>
            </a:r>
          </a:p>
        </p:txBody>
      </p:sp>
    </p:spTree>
    <p:extLst>
      <p:ext uri="{BB962C8B-B14F-4D97-AF65-F5344CB8AC3E}">
        <p14:creationId xmlns:p14="http://schemas.microsoft.com/office/powerpoint/2010/main" val="90315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9D7DDC6-9149-4DBF-9D55-D72EF8DA13F9}"/>
              </a:ext>
            </a:extLst>
          </p:cNvPr>
          <p:cNvSpPr>
            <a:spLocks noGrp="1"/>
          </p:cNvSpPr>
          <p:nvPr/>
        </p:nvSpPr>
        <p:spPr>
          <a:xfrm>
            <a:off x="0" y="323850"/>
            <a:ext cx="12192000" cy="6858000"/>
          </a:xfrm>
          <a:prstGeom prst="rect">
            <a:avLst/>
          </a:prstGeom>
          <a:solidFill>
            <a:srgbClr val="FFFFFF"/>
          </a:solidFill>
          <a:ln w="0">
            <a:noFill/>
          </a:ln>
        </p:spPr>
        <p:txBody>
          <a:bodyPr/>
          <a:lstStyle/>
          <a:p>
            <a:endParaRPr lang="en-BE"/>
          </a:p>
        </p:txBody>
      </p:sp>
      <p:sp>
        <p:nvSpPr>
          <p:cNvPr id="2" name="Rectangle 1">
            <a:extLst>
              <a:ext uri="{FF2B5EF4-FFF2-40B4-BE49-F238E27FC236}">
                <a16:creationId xmlns:a16="http://schemas.microsoft.com/office/drawing/2014/main" id="{0410CF5B-DE17-4F4C-A1E9-402A6F2B51F8}"/>
              </a:ext>
            </a:extLst>
          </p:cNvPr>
          <p:cNvSpPr>
            <a:spLocks noGrp="1"/>
          </p:cNvSpPr>
          <p:nvPr/>
        </p:nvSpPr>
        <p:spPr>
          <a:xfrm>
            <a:off x="0" y="0"/>
            <a:ext cx="152400" cy="6858000"/>
          </a:xfrm>
          <a:prstGeom prst="rect">
            <a:avLst/>
          </a:prstGeom>
          <a:solidFill>
            <a:srgbClr val="1F6FB2"/>
          </a:solidFill>
          <a:ln w="0">
            <a:noFill/>
          </a:ln>
        </p:spPr>
        <p:txBody>
          <a:bodyPr/>
          <a:lstStyle/>
          <a:p>
            <a:endParaRPr lang="en-BE"/>
          </a:p>
        </p:txBody>
      </p:sp>
      <p:sp>
        <p:nvSpPr>
          <p:cNvPr id="3" name="Rectangle 2">
            <a:extLst>
              <a:ext uri="{FF2B5EF4-FFF2-40B4-BE49-F238E27FC236}">
                <a16:creationId xmlns:a16="http://schemas.microsoft.com/office/drawing/2014/main" id="{AB5A319F-37E1-451F-9400-04711DF513F6}"/>
              </a:ext>
            </a:extLst>
          </p:cNvPr>
          <p:cNvSpPr>
            <a:spLocks noGrp="1"/>
          </p:cNvSpPr>
          <p:nvPr/>
        </p:nvSpPr>
        <p:spPr>
          <a:xfrm>
            <a:off x="552450" y="361950"/>
            <a:ext cx="10763250" cy="552450"/>
          </a:xfrm>
          <a:prstGeom prst="rect">
            <a:avLst/>
          </a:prstGeom>
          <a:noFill/>
          <a:ln w="0">
            <a:noFill/>
          </a:ln>
        </p:spPr>
        <p:txBody>
          <a:bodyPr>
            <a:normAutofit/>
          </a:bodyPr>
          <a:lstStyle/>
          <a:p>
            <a:pPr>
              <a:defRPr sz="2850" b="1">
                <a:solidFill>
                  <a:srgbClr val="1F6FB2"/>
                </a:solidFill>
                <a:latin typeface="Arial"/>
                <a:ea typeface="Arial"/>
                <a:cs typeface="Arial"/>
              </a:defRPr>
            </a:pPr>
            <a:r>
              <a:rPr sz="2850" b="1">
                <a:solidFill>
                  <a:srgbClr val="1F6FB2"/>
                </a:solidFill>
                <a:latin typeface="Arial"/>
                <a:ea typeface="Arial"/>
                <a:cs typeface="Arial"/>
              </a:rPr>
              <a:t>Continuous adaptation as an organizational capability</a:t>
            </a:r>
          </a:p>
        </p:txBody>
      </p:sp>
      <p:sp>
        <p:nvSpPr>
          <p:cNvPr id="4" name="Rectangle 3">
            <a:extLst>
              <a:ext uri="{FF2B5EF4-FFF2-40B4-BE49-F238E27FC236}">
                <a16:creationId xmlns:a16="http://schemas.microsoft.com/office/drawing/2014/main" id="{D77C4BAF-22A3-4423-A4E5-CAF6E06A28D2}"/>
              </a:ext>
            </a:extLst>
          </p:cNvPr>
          <p:cNvSpPr>
            <a:spLocks noGrp="1"/>
          </p:cNvSpPr>
          <p:nvPr/>
        </p:nvSpPr>
        <p:spPr>
          <a:xfrm>
            <a:off x="590550" y="990600"/>
            <a:ext cx="10477500" cy="419100"/>
          </a:xfrm>
          <a:prstGeom prst="rect">
            <a:avLst/>
          </a:prstGeom>
          <a:noFill/>
          <a:ln w="0">
            <a:noFill/>
          </a:ln>
        </p:spPr>
        <p:txBody>
          <a:bodyPr>
            <a:normAutofit/>
          </a:bodyPr>
          <a:lstStyle/>
          <a:p>
            <a:pPr>
              <a:defRPr sz="1650" b="1">
                <a:solidFill>
                  <a:srgbClr val="B18A24"/>
                </a:solidFill>
                <a:latin typeface="Arial"/>
                <a:ea typeface="Arial"/>
                <a:cs typeface="Arial"/>
              </a:defRPr>
            </a:pPr>
            <a:r>
              <a:rPr sz="1650" b="1">
                <a:solidFill>
                  <a:srgbClr val="B18A24"/>
                </a:solidFill>
                <a:latin typeface="Arial"/>
                <a:ea typeface="Arial"/>
                <a:cs typeface="Arial"/>
              </a:rPr>
              <a:t>Technology changes. The management logic remains cumulative.</a:t>
            </a:r>
          </a:p>
        </p:txBody>
      </p:sp>
      <p:sp>
        <p:nvSpPr>
          <p:cNvPr id="5" name="Oval 4">
            <a:extLst>
              <a:ext uri="{FF2B5EF4-FFF2-40B4-BE49-F238E27FC236}">
                <a16:creationId xmlns:a16="http://schemas.microsoft.com/office/drawing/2014/main" id="{5531062F-0E2A-44CF-8FC7-A7CE729EB084}"/>
              </a:ext>
            </a:extLst>
          </p:cNvPr>
          <p:cNvSpPr>
            <a:spLocks noGrp="1"/>
          </p:cNvSpPr>
          <p:nvPr/>
        </p:nvSpPr>
        <p:spPr>
          <a:xfrm>
            <a:off x="4095750" y="1571625"/>
            <a:ext cx="4000500" cy="4000500"/>
          </a:xfrm>
          <a:prstGeom prst="ellipse">
            <a:avLst/>
          </a:prstGeom>
          <a:solidFill>
            <a:srgbClr val="EAF3FA"/>
          </a:solidFill>
          <a:ln w="38100">
            <a:solidFill>
              <a:srgbClr val="1F6FB2"/>
            </a:solidFill>
          </a:ln>
        </p:spPr>
        <p:txBody>
          <a:bodyPr/>
          <a:lstStyle/>
          <a:p>
            <a:endParaRPr lang="en-BE"/>
          </a:p>
        </p:txBody>
      </p:sp>
      <p:sp>
        <p:nvSpPr>
          <p:cNvPr id="6" name="Rectangle 5">
            <a:extLst>
              <a:ext uri="{FF2B5EF4-FFF2-40B4-BE49-F238E27FC236}">
                <a16:creationId xmlns:a16="http://schemas.microsoft.com/office/drawing/2014/main" id="{C7772C9B-6755-489A-AB6F-C7DED311FCEE}"/>
              </a:ext>
            </a:extLst>
          </p:cNvPr>
          <p:cNvSpPr>
            <a:spLocks noGrp="1"/>
          </p:cNvSpPr>
          <p:nvPr/>
        </p:nvSpPr>
        <p:spPr>
          <a:xfrm>
            <a:off x="5095875" y="1790700"/>
            <a:ext cx="2000250" cy="323850"/>
          </a:xfrm>
          <a:prstGeom prst="rect">
            <a:avLst/>
          </a:prstGeom>
          <a:noFill/>
          <a:ln w="0">
            <a:noFill/>
          </a:ln>
        </p:spPr>
        <p:txBody>
          <a:bodyPr anchor="ctr">
            <a:normAutofit/>
          </a:bodyPr>
          <a:lstStyle/>
          <a:p>
            <a:pPr>
              <a:defRPr sz="1500" b="1">
                <a:solidFill>
                  <a:srgbClr val="1F6FB2"/>
                </a:solidFill>
                <a:latin typeface="Arial"/>
                <a:ea typeface="Arial"/>
                <a:cs typeface="Arial"/>
              </a:defRPr>
            </a:pPr>
            <a:r>
              <a:rPr sz="1500" b="1">
                <a:solidFill>
                  <a:srgbClr val="1F6FB2"/>
                </a:solidFill>
                <a:latin typeface="Arial"/>
                <a:ea typeface="Arial"/>
                <a:cs typeface="Arial"/>
              </a:rPr>
              <a:t>METHODS</a:t>
            </a:r>
          </a:p>
        </p:txBody>
      </p:sp>
      <p:sp>
        <p:nvSpPr>
          <p:cNvPr id="7" name="Rectangle 6">
            <a:extLst>
              <a:ext uri="{FF2B5EF4-FFF2-40B4-BE49-F238E27FC236}">
                <a16:creationId xmlns:a16="http://schemas.microsoft.com/office/drawing/2014/main" id="{6F3251E8-47AF-4ADD-9E22-759F41392118}"/>
              </a:ext>
            </a:extLst>
          </p:cNvPr>
          <p:cNvSpPr>
            <a:spLocks noGrp="1"/>
          </p:cNvSpPr>
          <p:nvPr/>
        </p:nvSpPr>
        <p:spPr>
          <a:xfrm>
            <a:off x="8143875" y="2524125"/>
            <a:ext cx="3048000" cy="571500"/>
          </a:xfrm>
          <a:prstGeom prst="rect">
            <a:avLst/>
          </a:prstGeom>
          <a:noFill/>
          <a:ln w="0">
            <a:noFill/>
          </a:ln>
        </p:spPr>
        <p:txBody>
          <a:bodyPr>
            <a:normAutofit/>
          </a:bodyPr>
          <a:lstStyle/>
          <a:p>
            <a:pPr>
              <a:defRPr sz="1350">
                <a:solidFill>
                  <a:srgbClr val="172B4D"/>
                </a:solidFill>
                <a:latin typeface="Arial"/>
                <a:ea typeface="Arial"/>
                <a:cs typeface="Arial"/>
              </a:defRPr>
            </a:pPr>
            <a:r>
              <a:rPr sz="1350">
                <a:solidFill>
                  <a:srgbClr val="172B4D"/>
                </a:solidFill>
                <a:latin typeface="Arial"/>
                <a:ea typeface="Arial"/>
                <a:cs typeface="Arial"/>
              </a:rPr>
              <a:t>Agile, DevOps, platforms and AI practices</a:t>
            </a:r>
          </a:p>
        </p:txBody>
      </p:sp>
      <p:sp>
        <p:nvSpPr>
          <p:cNvPr id="8" name="Oval 7">
            <a:extLst>
              <a:ext uri="{FF2B5EF4-FFF2-40B4-BE49-F238E27FC236}">
                <a16:creationId xmlns:a16="http://schemas.microsoft.com/office/drawing/2014/main" id="{3B974D63-09BA-4E4F-B21B-EEF6B79346D1}"/>
              </a:ext>
            </a:extLst>
          </p:cNvPr>
          <p:cNvSpPr>
            <a:spLocks noGrp="1"/>
          </p:cNvSpPr>
          <p:nvPr/>
        </p:nvSpPr>
        <p:spPr>
          <a:xfrm>
            <a:off x="4762500" y="2238375"/>
            <a:ext cx="2667000" cy="2667000"/>
          </a:xfrm>
          <a:prstGeom prst="ellipse">
            <a:avLst/>
          </a:prstGeom>
          <a:solidFill>
            <a:srgbClr val="D7EBDD"/>
          </a:solidFill>
          <a:ln w="38100">
            <a:solidFill>
              <a:srgbClr val="2C8C74"/>
            </a:solidFill>
          </a:ln>
        </p:spPr>
        <p:txBody>
          <a:bodyPr/>
          <a:lstStyle/>
          <a:p>
            <a:endParaRPr lang="en-BE"/>
          </a:p>
        </p:txBody>
      </p:sp>
      <p:sp>
        <p:nvSpPr>
          <p:cNvPr id="9" name="Rectangle 8">
            <a:extLst>
              <a:ext uri="{FF2B5EF4-FFF2-40B4-BE49-F238E27FC236}">
                <a16:creationId xmlns:a16="http://schemas.microsoft.com/office/drawing/2014/main" id="{A4959B1B-4415-4944-BDA3-0053CA832049}"/>
              </a:ext>
            </a:extLst>
          </p:cNvPr>
          <p:cNvSpPr>
            <a:spLocks noGrp="1"/>
          </p:cNvSpPr>
          <p:nvPr/>
        </p:nvSpPr>
        <p:spPr>
          <a:xfrm>
            <a:off x="5128813" y="2524125"/>
            <a:ext cx="2286000" cy="323850"/>
          </a:xfrm>
          <a:prstGeom prst="rect">
            <a:avLst/>
          </a:prstGeom>
          <a:noFill/>
          <a:ln w="0">
            <a:noFill/>
          </a:ln>
        </p:spPr>
        <p:txBody>
          <a:bodyPr anchor="ctr">
            <a:normAutofit/>
          </a:bodyPr>
          <a:lstStyle/>
          <a:p>
            <a:pPr>
              <a:defRPr sz="1350" b="1">
                <a:solidFill>
                  <a:srgbClr val="2C8C74"/>
                </a:solidFill>
                <a:latin typeface="Arial"/>
                <a:ea typeface="Arial"/>
                <a:cs typeface="Arial"/>
              </a:defRPr>
            </a:pPr>
            <a:r>
              <a:rPr sz="1350" b="1" dirty="0">
                <a:solidFill>
                  <a:srgbClr val="2C8C74"/>
                </a:solidFill>
                <a:latin typeface="Arial"/>
                <a:ea typeface="Arial"/>
                <a:cs typeface="Arial"/>
              </a:rPr>
              <a:t>OPERATING MODEL</a:t>
            </a:r>
          </a:p>
        </p:txBody>
      </p:sp>
      <p:sp>
        <p:nvSpPr>
          <p:cNvPr id="10" name="Rectangle 9">
            <a:extLst>
              <a:ext uri="{FF2B5EF4-FFF2-40B4-BE49-F238E27FC236}">
                <a16:creationId xmlns:a16="http://schemas.microsoft.com/office/drawing/2014/main" id="{0B6146D1-39C8-442D-AB7E-9FE8E0FD8467}"/>
              </a:ext>
            </a:extLst>
          </p:cNvPr>
          <p:cNvSpPr>
            <a:spLocks noGrp="1"/>
          </p:cNvSpPr>
          <p:nvPr/>
        </p:nvSpPr>
        <p:spPr>
          <a:xfrm>
            <a:off x="8143875" y="3571875"/>
            <a:ext cx="3048000" cy="571500"/>
          </a:xfrm>
          <a:prstGeom prst="rect">
            <a:avLst/>
          </a:prstGeom>
          <a:noFill/>
          <a:ln w="0">
            <a:noFill/>
          </a:ln>
        </p:spPr>
        <p:txBody>
          <a:bodyPr>
            <a:normAutofit/>
          </a:bodyPr>
          <a:lstStyle/>
          <a:p>
            <a:pPr>
              <a:defRPr sz="1350">
                <a:solidFill>
                  <a:srgbClr val="172B4D"/>
                </a:solidFill>
                <a:latin typeface="Arial"/>
                <a:ea typeface="Arial"/>
                <a:cs typeface="Arial"/>
              </a:defRPr>
            </a:pPr>
            <a:r>
              <a:rPr sz="1350">
                <a:solidFill>
                  <a:srgbClr val="172B4D"/>
                </a:solidFill>
                <a:latin typeface="Arial"/>
                <a:ea typeface="Arial"/>
                <a:cs typeface="Arial"/>
              </a:rPr>
              <a:t>Teams, capabilities, governance and incentives</a:t>
            </a:r>
          </a:p>
        </p:txBody>
      </p:sp>
      <p:sp>
        <p:nvSpPr>
          <p:cNvPr id="11" name="Oval 10">
            <a:extLst>
              <a:ext uri="{FF2B5EF4-FFF2-40B4-BE49-F238E27FC236}">
                <a16:creationId xmlns:a16="http://schemas.microsoft.com/office/drawing/2014/main" id="{7F3FC7E4-4D3B-4806-872A-2BF952EEDE7A}"/>
              </a:ext>
            </a:extLst>
          </p:cNvPr>
          <p:cNvSpPr>
            <a:spLocks noGrp="1"/>
          </p:cNvSpPr>
          <p:nvPr/>
        </p:nvSpPr>
        <p:spPr>
          <a:xfrm>
            <a:off x="5429250" y="2905125"/>
            <a:ext cx="1333500" cy="1333500"/>
          </a:xfrm>
          <a:prstGeom prst="ellipse">
            <a:avLst/>
          </a:prstGeom>
          <a:solidFill>
            <a:srgbClr val="172B4D"/>
          </a:solidFill>
          <a:ln w="38100">
            <a:solidFill>
              <a:srgbClr val="172B4D"/>
            </a:solidFill>
          </a:ln>
        </p:spPr>
        <p:txBody>
          <a:bodyPr/>
          <a:lstStyle/>
          <a:p>
            <a:endParaRPr lang="en-BE"/>
          </a:p>
        </p:txBody>
      </p:sp>
      <p:sp>
        <p:nvSpPr>
          <p:cNvPr id="12" name="Rectangle 11">
            <a:extLst>
              <a:ext uri="{FF2B5EF4-FFF2-40B4-BE49-F238E27FC236}">
                <a16:creationId xmlns:a16="http://schemas.microsoft.com/office/drawing/2014/main" id="{9B39A313-E6E4-4F6A-9583-46DF21D032AC}"/>
              </a:ext>
            </a:extLst>
          </p:cNvPr>
          <p:cNvSpPr>
            <a:spLocks noGrp="1"/>
          </p:cNvSpPr>
          <p:nvPr/>
        </p:nvSpPr>
        <p:spPr>
          <a:xfrm>
            <a:off x="5505450" y="3375123"/>
            <a:ext cx="1181100" cy="438150"/>
          </a:xfrm>
          <a:prstGeom prst="rect">
            <a:avLst/>
          </a:prstGeom>
          <a:noFill/>
          <a:ln w="0">
            <a:noFill/>
          </a:ln>
        </p:spPr>
        <p:txBody>
          <a:bodyPr>
            <a:noAutofit/>
          </a:bodyPr>
          <a:lstStyle/>
          <a:p>
            <a:pPr>
              <a:defRPr sz="1125" b="1">
                <a:solidFill>
                  <a:srgbClr val="FFFFFF"/>
                </a:solidFill>
                <a:latin typeface="Arial"/>
                <a:ea typeface="Arial"/>
                <a:cs typeface="Arial"/>
              </a:defRPr>
            </a:pPr>
            <a:r>
              <a:rPr sz="1300" b="1" dirty="0">
                <a:solidFill>
                  <a:srgbClr val="FFFFFF"/>
                </a:solidFill>
                <a:latin typeface="Arial"/>
                <a:ea typeface="Arial"/>
                <a:cs typeface="Arial"/>
              </a:rPr>
              <a:t>OUTCOMES</a:t>
            </a:r>
          </a:p>
        </p:txBody>
      </p:sp>
      <p:sp>
        <p:nvSpPr>
          <p:cNvPr id="13" name="Rectangle 12">
            <a:extLst>
              <a:ext uri="{FF2B5EF4-FFF2-40B4-BE49-F238E27FC236}">
                <a16:creationId xmlns:a16="http://schemas.microsoft.com/office/drawing/2014/main" id="{7912B07C-0164-487D-8C12-EC9159D58207}"/>
              </a:ext>
            </a:extLst>
          </p:cNvPr>
          <p:cNvSpPr>
            <a:spLocks noGrp="1"/>
          </p:cNvSpPr>
          <p:nvPr/>
        </p:nvSpPr>
        <p:spPr>
          <a:xfrm>
            <a:off x="8143875" y="4619625"/>
            <a:ext cx="3048000" cy="571500"/>
          </a:xfrm>
          <a:prstGeom prst="rect">
            <a:avLst/>
          </a:prstGeom>
          <a:noFill/>
          <a:ln w="0">
            <a:noFill/>
          </a:ln>
        </p:spPr>
        <p:txBody>
          <a:bodyPr>
            <a:normAutofit/>
          </a:bodyPr>
          <a:lstStyle/>
          <a:p>
            <a:pPr>
              <a:defRPr sz="1350">
                <a:solidFill>
                  <a:srgbClr val="172B4D"/>
                </a:solidFill>
                <a:latin typeface="Arial"/>
                <a:ea typeface="Arial"/>
                <a:cs typeface="Arial"/>
              </a:defRPr>
            </a:pPr>
            <a:r>
              <a:rPr sz="1350">
                <a:solidFill>
                  <a:srgbClr val="172B4D"/>
                </a:solidFill>
                <a:latin typeface="Arial"/>
                <a:ea typeface="Arial"/>
                <a:cs typeface="Arial"/>
              </a:rPr>
              <a:t>Value and responsible change</a:t>
            </a:r>
          </a:p>
        </p:txBody>
      </p:sp>
      <p:sp>
        <p:nvSpPr>
          <p:cNvPr id="14" name="Rectangle 13">
            <a:extLst>
              <a:ext uri="{FF2B5EF4-FFF2-40B4-BE49-F238E27FC236}">
                <a16:creationId xmlns:a16="http://schemas.microsoft.com/office/drawing/2014/main" id="{1E48C21C-7DBD-4854-AF0D-2CE5D6CB630C}"/>
              </a:ext>
            </a:extLst>
          </p:cNvPr>
          <p:cNvSpPr>
            <a:spLocks noGrp="1"/>
          </p:cNvSpPr>
          <p:nvPr/>
        </p:nvSpPr>
        <p:spPr>
          <a:xfrm>
            <a:off x="1095375" y="5905500"/>
            <a:ext cx="10001250" cy="381000"/>
          </a:xfrm>
          <a:prstGeom prst="rect">
            <a:avLst/>
          </a:prstGeom>
          <a:noFill/>
          <a:ln w="0">
            <a:noFill/>
          </a:ln>
        </p:spPr>
        <p:txBody>
          <a:bodyPr>
            <a:normAutofit fontScale="98561"/>
          </a:bodyPr>
          <a:lstStyle/>
          <a:p>
            <a:pPr>
              <a:defRPr sz="1650" b="1">
                <a:solidFill>
                  <a:srgbClr val="1F6FB2"/>
                </a:solidFill>
                <a:latin typeface="Arial"/>
                <a:ea typeface="Arial"/>
                <a:cs typeface="Arial"/>
              </a:defRPr>
            </a:pPr>
            <a:r>
              <a:rPr sz="1650" b="1">
                <a:solidFill>
                  <a:srgbClr val="1F6FB2"/>
                </a:solidFill>
                <a:latin typeface="Arial"/>
                <a:ea typeface="Arial"/>
                <a:cs typeface="Arial"/>
              </a:rPr>
              <a:t>Adaptation becomes repeatable when methods, organization and governance reinforce one another.</a:t>
            </a:r>
          </a:p>
        </p:txBody>
      </p:sp>
    </p:spTree>
    <p:extLst>
      <p:ext uri="{BB962C8B-B14F-4D97-AF65-F5344CB8AC3E}">
        <p14:creationId xmlns:p14="http://schemas.microsoft.com/office/powerpoint/2010/main" val="907193483"/>
      </p:ext>
    </p:extLst>
  </p:cSld>
  <p:clrMapOvr>
    <a:masterClrMapping/>
  </p:clrMapOvr>
</p:sld>
</file>

<file path=ppt/theme/theme1.xml><?xml version="1.0" encoding="utf-8"?>
<a:theme xmlns:a="http://schemas.openxmlformats.org/drawingml/2006/main" name="Corporate-KU Leuven-Liggend-Achtergrond Wit">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orporate-KU Leuven-Liggend-Achtergrond Wit en Watermerk">
  <a:themeElements>
    <a:clrScheme name="KULeuven-Themakleuren">
      <a:dk1>
        <a:srgbClr val="00407A"/>
      </a:dk1>
      <a:lt1>
        <a:srgbClr val="FFFFFF"/>
      </a:lt1>
      <a:dk2>
        <a:srgbClr val="00407A"/>
      </a:dk2>
      <a:lt2>
        <a:srgbClr val="FFFFFF"/>
      </a:lt2>
      <a:accent1>
        <a:srgbClr val="1D8DB0"/>
      </a:accent1>
      <a:accent2>
        <a:srgbClr val="116E8A"/>
      </a:accent2>
      <a:accent3>
        <a:srgbClr val="86BCE5"/>
      </a:accent3>
      <a:accent4>
        <a:srgbClr val="00407A"/>
      </a:accent4>
      <a:accent5>
        <a:srgbClr val="7F7F7F"/>
      </a:accent5>
      <a:accent6>
        <a:srgbClr val="595959"/>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corporate-KULeuven</Template>
  <TotalTime>4773</TotalTime>
  <Words>1897</Words>
  <Application>Microsoft Macintosh PowerPoint</Application>
  <PresentationFormat>Widescreen</PresentationFormat>
  <Paragraphs>320</Paragraphs>
  <Slides>32</Slides>
  <Notes>12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32</vt:i4>
      </vt:variant>
    </vt:vector>
  </HeadingPairs>
  <TitlesOfParts>
    <vt:vector size="42" baseType="lpstr">
      <vt:lpstr>Arial</vt:lpstr>
      <vt:lpstr>Calibri</vt:lpstr>
      <vt:lpstr>Calibri Light</vt:lpstr>
      <vt:lpstr>Courier New</vt:lpstr>
      <vt:lpstr>Times</vt:lpstr>
      <vt:lpstr>Verdana</vt:lpstr>
      <vt:lpstr>Corporate-KU Leuven-Liggend-Achtergrond Wit</vt:lpstr>
      <vt:lpstr>Corporate-KU Leuven-Liggend-Achtergrond Wit en Watermerk</vt:lpstr>
      <vt:lpstr>Office Theme</vt:lpstr>
      <vt:lpstr>Custom Design</vt:lpstr>
      <vt:lpstr>PowerPoint Presentation</vt:lpstr>
      <vt:lpstr>Towards a Digital Transformation</vt:lpstr>
      <vt:lpstr>Digitalization</vt:lpstr>
      <vt:lpstr>Fortune 500: ranking of the 500 first companies in the US in terms of turnover</vt:lpstr>
      <vt:lpstr>Disruption is a new natural phenomenon</vt:lpstr>
      <vt:lpstr>Douglas Engelbart (inventor of the computer mouse)</vt:lpstr>
      <vt:lpstr>Three Elements</vt:lpstr>
      <vt:lpstr>Software Drives Everything</vt:lpstr>
      <vt:lpstr>Digital transformation in 2026</vt:lpstr>
      <vt:lpstr>What makes a company a digital one?</vt:lpstr>
      <vt:lpstr>Technology Evolution</vt:lpstr>
      <vt:lpstr>The new spring in artificial intelligence is the most significant development in  computing in my lifetime</vt:lpstr>
      <vt:lpstr>PowerPoint Presentation</vt:lpstr>
      <vt:lpstr>Neural Networks as Building Blocks</vt:lpstr>
      <vt:lpstr>Even if it had been known for years it started to work in 2005, why? </vt:lpstr>
      <vt:lpstr>Next stage: Large Language Models</vt:lpstr>
      <vt:lpstr>How do LLMs work?</vt:lpstr>
      <vt:lpstr>How much data do digital activities generate?</vt:lpstr>
      <vt:lpstr>PowerPoint Presentation</vt:lpstr>
      <vt:lpstr>2023</vt:lpstr>
      <vt:lpstr>2026</vt:lpstr>
      <vt:lpstr>Trend: Need for Speed</vt:lpstr>
      <vt:lpstr>Road to 50 Million</vt:lpstr>
      <vt:lpstr>What about ChatGPT?</vt:lpstr>
      <vt:lpstr>Operating in a period of continuous innovation</vt:lpstr>
      <vt:lpstr>Agile development</vt:lpstr>
      <vt:lpstr>DevOps</vt:lpstr>
      <vt:lpstr>PowerPoint Presentation</vt:lpstr>
      <vt:lpstr>PowerPoint Presentation</vt:lpstr>
      <vt:lpstr>PowerPoint Presentation</vt:lpstr>
      <vt:lpstr>PowerPoint Presentation</vt:lpstr>
      <vt:lpstr>PowerPoint Presentation</vt:lpstr>
    </vt:vector>
  </TitlesOfParts>
  <Company>KULeuven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ICTS | Communicatie, Servicepunt en Opleiding</dc:creator>
  <dc:description>Huisstijl KU Leuven - versie 24 juli 2012</dc:description>
  <cp:lastModifiedBy>Yves Wautelet</cp:lastModifiedBy>
  <cp:revision>220</cp:revision>
  <dcterms:created xsi:type="dcterms:W3CDTF">2012-07-10T07:57:57Z</dcterms:created>
  <dcterms:modified xsi:type="dcterms:W3CDTF">2026-09-14T14:03:16Z</dcterms:modified>
</cp:coreProperties>
</file>