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ppt/slideLayouts/slideLayout6.xml" ContentType="application/vnd.openxmlformats-officedocument.presentationml.slideLayout+xml"/>
  <Override PartName="/ppt/theme/theme6.xml" ContentType="application/vnd.openxmlformats-officedocument.theme+xml"/>
  <Override PartName="/ppt/slideLayouts/slideLayout7.xml" ContentType="application/vnd.openxmlformats-officedocument.presentationml.slideLayout+xml"/>
  <Override PartName="/ppt/theme/theme7.xml" ContentType="application/vnd.openxmlformats-officedocument.theme+xml"/>
  <Override PartName="/ppt/slideLayouts/slideLayout8.xml" ContentType="application/vnd.openxmlformats-officedocument.presentationml.slideLayout+xml"/>
  <Override PartName="/ppt/theme/theme8.xml" ContentType="application/vnd.openxmlformats-officedocument.theme+xml"/>
  <Override PartName="/ppt/slideLayouts/slideLayout9.xml" ContentType="application/vnd.openxmlformats-officedocument.presentationml.slideLayout+xml"/>
  <Override PartName="/ppt/theme/theme9.xml" ContentType="application/vnd.openxmlformats-officedocument.theme+xml"/>
  <Override PartName="/ppt/slideLayouts/slideLayout10.xml" ContentType="application/vnd.openxmlformats-officedocument.presentationml.slideLayout+xml"/>
  <Override PartName="/ppt/theme/theme10.xml" ContentType="application/vnd.openxmlformats-officedocument.theme+xml"/>
  <Override PartName="/ppt/slideLayouts/slideLayout11.xml" ContentType="application/vnd.openxmlformats-officedocument.presentationml.slideLayout+xml"/>
  <Override PartName="/ppt/theme/theme11.xml" ContentType="application/vnd.openxmlformats-officedocument.theme+xml"/>
  <Override PartName="/ppt/slideLayouts/slideLayout12.xml" ContentType="application/vnd.openxmlformats-officedocument.presentationml.slideLayout+xml"/>
  <Override PartName="/ppt/theme/theme12.xml" ContentType="application/vnd.openxmlformats-officedocument.theme+xml"/>
  <Override PartName="/ppt/slideLayouts/slideLayout13.xml" ContentType="application/vnd.openxmlformats-officedocument.presentationml.slideLayout+xml"/>
  <Override PartName="/ppt/theme/theme13.xml" ContentType="application/vnd.openxmlformats-officedocument.theme+xml"/>
  <Override PartName="/ppt/slideLayouts/slideLayout14.xml" ContentType="application/vnd.openxmlformats-officedocument.presentationml.slideLayout+xml"/>
  <Override PartName="/ppt/theme/theme14.xml" ContentType="application/vnd.openxmlformats-officedocument.theme+xml"/>
  <Override PartName="/ppt/slideLayouts/slideLayout15.xml" ContentType="application/vnd.openxmlformats-officedocument.presentationml.slideLayout+xml"/>
  <Override PartName="/ppt/theme/theme15.xml" ContentType="application/vnd.openxmlformats-officedocument.theme+xml"/>
  <Override PartName="/ppt/slideLayouts/slideLayout16.xml" ContentType="application/vnd.openxmlformats-officedocument.presentationml.slideLayout+xml"/>
  <Override PartName="/ppt/theme/theme16.xml" ContentType="application/vnd.openxmlformats-officedocument.theme+xml"/>
  <Override PartName="/ppt/slideLayouts/slideLayout17.xml" ContentType="application/vnd.openxmlformats-officedocument.presentationml.slideLayout+xml"/>
  <Override PartName="/ppt/theme/theme17.xml" ContentType="application/vnd.openxmlformats-officedocument.theme+xml"/>
  <Override PartName="/ppt/slideLayouts/slideLayout18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1"/>
    <p:sldMasterId id="2147483692" r:id="rId2"/>
    <p:sldMasterId id="2147483684" r:id="rId3"/>
    <p:sldMasterId id="2147483682" r:id="rId4"/>
    <p:sldMasterId id="2147483656" r:id="rId5"/>
    <p:sldMasterId id="2147483660" r:id="rId6"/>
    <p:sldMasterId id="2147483662" r:id="rId7"/>
    <p:sldMasterId id="2147483664" r:id="rId8"/>
    <p:sldMasterId id="2147483666" r:id="rId9"/>
    <p:sldMasterId id="2147483668" r:id="rId10"/>
    <p:sldMasterId id="2147483670" r:id="rId11"/>
    <p:sldMasterId id="2147483672" r:id="rId12"/>
    <p:sldMasterId id="2147483674" r:id="rId13"/>
    <p:sldMasterId id="2147483676" r:id="rId14"/>
    <p:sldMasterId id="2147483678" r:id="rId15"/>
    <p:sldMasterId id="2147483686" r:id="rId16"/>
    <p:sldMasterId id="2147483688" r:id="rId17"/>
    <p:sldMasterId id="2147483694" r:id="rId18"/>
  </p:sldMasterIdLst>
  <p:notesMasterIdLst>
    <p:notesMasterId r:id="rId29"/>
  </p:notesMasterIdLst>
  <p:sldIdLst>
    <p:sldId id="259" r:id="rId19"/>
    <p:sldId id="264" r:id="rId20"/>
    <p:sldId id="284" r:id="rId21"/>
    <p:sldId id="267" r:id="rId22"/>
    <p:sldId id="281" r:id="rId23"/>
    <p:sldId id="282" r:id="rId24"/>
    <p:sldId id="283" r:id="rId25"/>
    <p:sldId id="285" r:id="rId26"/>
    <p:sldId id="286" r:id="rId27"/>
    <p:sldId id="289" r:id="rId2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188"/>
    <a:srgbClr val="9B800D"/>
    <a:srgbClr val="9B005D"/>
    <a:srgbClr val="88005D"/>
    <a:srgbClr val="468ABD"/>
    <a:srgbClr val="69AD40"/>
    <a:srgbClr val="6E0E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473"/>
    <p:restoredTop sz="94674"/>
  </p:normalViewPr>
  <p:slideViewPr>
    <p:cSldViewPr snapToGrid="0" snapToObjects="1">
      <p:cViewPr varScale="1">
        <p:scale>
          <a:sx n="127" d="100"/>
          <a:sy n="127" d="100"/>
        </p:scale>
        <p:origin x="80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" Target="slides/slide8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3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7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" Target="slides/slide2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6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1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30" Type="http://schemas.openxmlformats.org/officeDocument/2006/relationships/presProps" Target="presProps.xml"/><Relationship Id="rId8" Type="http://schemas.openxmlformats.org/officeDocument/2006/relationships/slideMaster" Target="slideMasters/slideMaster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7E224E-2046-0D4F-8FAA-76DE18A2A064}" type="datetimeFigureOut">
              <a:rPr lang="fr-FR" smtClean="0"/>
              <a:t>14/08/2026</a:t>
            </a:fld>
            <a:endParaRPr lang="fr-FR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8A1156-54A9-994A-82BB-BC5A9BC7BA0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77189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6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7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8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9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0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4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5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7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19"/>
          <p:cNvSpPr>
            <a:spLocks noGrp="1"/>
          </p:cNvSpPr>
          <p:nvPr>
            <p:ph type="body" sz="quarter" idx="10" hasCustomPrompt="1"/>
          </p:nvPr>
        </p:nvSpPr>
        <p:spPr>
          <a:xfrm>
            <a:off x="5697392" y="6234478"/>
            <a:ext cx="5664200" cy="4318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500" baseline="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Titre de la présentation</a:t>
            </a:r>
          </a:p>
        </p:txBody>
      </p:sp>
      <p:sp>
        <p:nvSpPr>
          <p:cNvPr id="10" name="Espace réservé du texte 21"/>
          <p:cNvSpPr>
            <a:spLocks noGrp="1"/>
          </p:cNvSpPr>
          <p:nvPr>
            <p:ph type="body" sz="quarter" idx="11" hasCustomPrompt="1"/>
          </p:nvPr>
        </p:nvSpPr>
        <p:spPr>
          <a:xfrm>
            <a:off x="11218006" y="6234988"/>
            <a:ext cx="720460" cy="4312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n°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pour une image  8"/>
          <p:cNvSpPr>
            <a:spLocks noGrp="1"/>
          </p:cNvSpPr>
          <p:nvPr>
            <p:ph type="pic" sz="quarter" idx="10"/>
          </p:nvPr>
        </p:nvSpPr>
        <p:spPr>
          <a:xfrm>
            <a:off x="1061884" y="2068082"/>
            <a:ext cx="11130115" cy="4789918"/>
          </a:xfrm>
          <a:prstGeom prst="rect">
            <a:avLst/>
          </a:prstGeom>
        </p:spPr>
        <p:txBody>
          <a:bodyPr/>
          <a:lstStyle/>
          <a:p>
            <a:endParaRPr lang="fr-BE" dirty="0"/>
          </a:p>
        </p:txBody>
      </p:sp>
      <p:sp>
        <p:nvSpPr>
          <p:cNvPr id="6" name="Espace réservé du texte 19"/>
          <p:cNvSpPr>
            <a:spLocks noGrp="1"/>
          </p:cNvSpPr>
          <p:nvPr>
            <p:ph type="body" sz="quarter" idx="13"/>
          </p:nvPr>
        </p:nvSpPr>
        <p:spPr>
          <a:xfrm>
            <a:off x="2159563" y="4869160"/>
            <a:ext cx="6576731" cy="1548172"/>
          </a:xfrm>
          <a:prstGeom prst="rect">
            <a:avLst/>
          </a:prstGeom>
          <a:solidFill>
            <a:srgbClr val="9B800D">
              <a:alpha val="78824"/>
            </a:srgbClr>
          </a:solidFill>
        </p:spPr>
        <p:txBody>
          <a:bodyPr/>
          <a:lstStyle>
            <a:lvl1pPr marL="0" indent="0" algn="l">
              <a:buNone/>
              <a:tabLst>
                <a:tab pos="179388" algn="l"/>
              </a:tabLst>
              <a:defRPr sz="2800" b="1" baseline="0">
                <a:ln>
                  <a:noFill/>
                </a:ln>
                <a:noFill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fr-BE" dirty="0"/>
          </a:p>
        </p:txBody>
      </p:sp>
      <p:sp>
        <p:nvSpPr>
          <p:cNvPr id="9" name="Espace réservé du texte 19"/>
          <p:cNvSpPr>
            <a:spLocks noGrp="1"/>
          </p:cNvSpPr>
          <p:nvPr>
            <p:ph type="body" sz="quarter" idx="11" hasCustomPrompt="1"/>
          </p:nvPr>
        </p:nvSpPr>
        <p:spPr>
          <a:xfrm>
            <a:off x="2256003" y="5096487"/>
            <a:ext cx="6255608" cy="4318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179388" algn="l"/>
              </a:tabLst>
              <a:defRPr sz="28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	Titre de la présentation</a:t>
            </a:r>
          </a:p>
        </p:txBody>
      </p:sp>
      <p:sp>
        <p:nvSpPr>
          <p:cNvPr id="11" name="Espace réservé du texte 19"/>
          <p:cNvSpPr>
            <a:spLocks noGrp="1"/>
          </p:cNvSpPr>
          <p:nvPr>
            <p:ph type="body" sz="quarter" idx="12" hasCustomPrompt="1"/>
          </p:nvPr>
        </p:nvSpPr>
        <p:spPr>
          <a:xfrm>
            <a:off x="2256003" y="5539714"/>
            <a:ext cx="6255608" cy="4318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179388" algn="l"/>
              </a:tabLst>
              <a:defRPr sz="2000" b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	DATE 2018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19"/>
          <p:cNvSpPr>
            <a:spLocks noGrp="1"/>
          </p:cNvSpPr>
          <p:nvPr>
            <p:ph type="body" sz="quarter" idx="11" hasCustomPrompt="1"/>
          </p:nvPr>
        </p:nvSpPr>
        <p:spPr>
          <a:xfrm>
            <a:off x="1298895" y="5742864"/>
            <a:ext cx="4691706" cy="4318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179388" algn="l"/>
              </a:tabLst>
              <a:defRPr sz="28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	Titre de la présentation</a:t>
            </a:r>
          </a:p>
        </p:txBody>
      </p:sp>
      <p:sp>
        <p:nvSpPr>
          <p:cNvPr id="7" name="Espace réservé du texte 19"/>
          <p:cNvSpPr>
            <a:spLocks noGrp="1"/>
          </p:cNvSpPr>
          <p:nvPr>
            <p:ph type="body" sz="quarter" idx="12" hasCustomPrompt="1"/>
          </p:nvPr>
        </p:nvSpPr>
        <p:spPr>
          <a:xfrm>
            <a:off x="1298895" y="6186091"/>
            <a:ext cx="4691706" cy="4318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179388" algn="l"/>
              </a:tabLst>
              <a:defRPr sz="2000" b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	DATE 2018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19"/>
          <p:cNvSpPr>
            <a:spLocks noGrp="1"/>
          </p:cNvSpPr>
          <p:nvPr>
            <p:ph type="body" sz="quarter" idx="11" hasCustomPrompt="1"/>
          </p:nvPr>
        </p:nvSpPr>
        <p:spPr>
          <a:xfrm>
            <a:off x="2285658" y="2878926"/>
            <a:ext cx="7332358" cy="101932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179388" algn="l"/>
              </a:tabLst>
              <a:defRPr sz="66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	Titre du chapitre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19"/>
          <p:cNvSpPr>
            <a:spLocks noGrp="1"/>
          </p:cNvSpPr>
          <p:nvPr>
            <p:ph type="body" sz="quarter" idx="13" hasCustomPrompt="1"/>
          </p:nvPr>
        </p:nvSpPr>
        <p:spPr>
          <a:xfrm>
            <a:off x="606865" y="348116"/>
            <a:ext cx="5761144" cy="4318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800" b="1" baseline="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Titre du slide Arial Bold 28 pts</a:t>
            </a:r>
          </a:p>
        </p:txBody>
      </p:sp>
      <p:sp>
        <p:nvSpPr>
          <p:cNvPr id="4" name="Espace réservé du texte 19"/>
          <p:cNvSpPr>
            <a:spLocks noGrp="1"/>
          </p:cNvSpPr>
          <p:nvPr>
            <p:ph type="body" sz="quarter" idx="10" hasCustomPrompt="1"/>
          </p:nvPr>
        </p:nvSpPr>
        <p:spPr>
          <a:xfrm>
            <a:off x="6979668" y="6106462"/>
            <a:ext cx="4248150" cy="4318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500" baseline="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Titre de la présentation</a:t>
            </a:r>
          </a:p>
        </p:txBody>
      </p:sp>
      <p:sp>
        <p:nvSpPr>
          <p:cNvPr id="6" name="Espace réservé du texte 21"/>
          <p:cNvSpPr>
            <a:spLocks noGrp="1"/>
          </p:cNvSpPr>
          <p:nvPr>
            <p:ph type="body" sz="quarter" idx="11" hasCustomPrompt="1"/>
          </p:nvPr>
        </p:nvSpPr>
        <p:spPr>
          <a:xfrm>
            <a:off x="11120128" y="6106971"/>
            <a:ext cx="540345" cy="4312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n°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19"/>
          <p:cNvSpPr>
            <a:spLocks noGrp="1"/>
          </p:cNvSpPr>
          <p:nvPr>
            <p:ph type="body" sz="quarter" idx="10" hasCustomPrompt="1"/>
          </p:nvPr>
        </p:nvSpPr>
        <p:spPr>
          <a:xfrm>
            <a:off x="4675380" y="6252766"/>
            <a:ext cx="4248150" cy="4318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500" baseline="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Titre de la présentation</a:t>
            </a:r>
          </a:p>
        </p:txBody>
      </p:sp>
      <p:sp>
        <p:nvSpPr>
          <p:cNvPr id="4" name="Espace réservé du texte 21"/>
          <p:cNvSpPr>
            <a:spLocks noGrp="1"/>
          </p:cNvSpPr>
          <p:nvPr>
            <p:ph type="body" sz="quarter" idx="11" hasCustomPrompt="1"/>
          </p:nvPr>
        </p:nvSpPr>
        <p:spPr>
          <a:xfrm>
            <a:off x="8815840" y="6253275"/>
            <a:ext cx="540345" cy="4312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n°</a:t>
            </a:r>
          </a:p>
        </p:txBody>
      </p:sp>
      <p:sp>
        <p:nvSpPr>
          <p:cNvPr id="6" name="Espace réservé du texte 3"/>
          <p:cNvSpPr>
            <a:spLocks noGrp="1"/>
          </p:cNvSpPr>
          <p:nvPr>
            <p:ph type="body" sz="quarter" idx="12" hasCustomPrompt="1"/>
          </p:nvPr>
        </p:nvSpPr>
        <p:spPr>
          <a:xfrm>
            <a:off x="1055878" y="1753024"/>
            <a:ext cx="8435594" cy="4481089"/>
          </a:xfrm>
          <a:prstGeom prst="rect">
            <a:avLst/>
          </a:prstGeom>
        </p:spPr>
        <p:txBody>
          <a:bodyPr/>
          <a:lstStyle>
            <a:lvl1pPr marL="342900" marR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40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Body Arial Regular corps 24 pts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BE" dirty="0" err="1"/>
              <a:t>Aperum</a:t>
            </a:r>
            <a:r>
              <a:rPr lang="fr-BE" dirty="0"/>
              <a:t> </a:t>
            </a:r>
            <a:r>
              <a:rPr lang="fr-BE" dirty="0" err="1"/>
              <a:t>rero</a:t>
            </a:r>
            <a:r>
              <a:rPr lang="fr-BE" dirty="0"/>
              <a:t> con </a:t>
            </a:r>
            <a:r>
              <a:rPr lang="fr-BE" dirty="0" err="1"/>
              <a:t>pedi</a:t>
            </a:r>
            <a:r>
              <a:rPr lang="fr-BE" dirty="0"/>
              <a:t> </a:t>
            </a:r>
            <a:r>
              <a:rPr lang="fr-BE" dirty="0" err="1"/>
              <a:t>temporerita</a:t>
            </a:r>
            <a:r>
              <a:rPr lang="fr-BE" dirty="0"/>
              <a:t> </a:t>
            </a:r>
            <a:r>
              <a:rPr lang="fr-BE" dirty="0" err="1"/>
              <a:t>venimpore</a:t>
            </a:r>
            <a:r>
              <a:rPr lang="fr-BE" dirty="0"/>
              <a:t> </a:t>
            </a:r>
            <a:r>
              <a:rPr lang="fr-BE" dirty="0" err="1"/>
              <a:t>sandandit</a:t>
            </a:r>
            <a:r>
              <a:rPr lang="fr-BE" dirty="0"/>
              <a:t> </a:t>
            </a:r>
            <a:r>
              <a:rPr lang="fr-BE" dirty="0" err="1"/>
              <a:t>abo</a:t>
            </a:r>
            <a:r>
              <a:rPr lang="fr-BE" dirty="0"/>
              <a:t>. 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BE" dirty="0"/>
              <a:t>Ut que </a:t>
            </a:r>
            <a:r>
              <a:rPr lang="fr-BE" dirty="0" err="1"/>
              <a:t>verrovi</a:t>
            </a:r>
            <a:r>
              <a:rPr lang="fr-BE" dirty="0"/>
              <a:t> </a:t>
            </a:r>
            <a:r>
              <a:rPr lang="fr-BE" dirty="0" err="1"/>
              <a:t>debist</a:t>
            </a:r>
            <a:r>
              <a:rPr lang="fr-BE" dirty="0"/>
              <a:t> </a:t>
            </a:r>
            <a:r>
              <a:rPr lang="fr-BE" dirty="0" err="1"/>
              <a:t>hiliquae</a:t>
            </a:r>
            <a:r>
              <a:rPr lang="fr-BE" dirty="0"/>
              <a:t> </a:t>
            </a:r>
            <a:r>
              <a:rPr lang="fr-BE" dirty="0" err="1"/>
              <a:t>conet</a:t>
            </a:r>
            <a:r>
              <a:rPr lang="fr-BE" dirty="0"/>
              <a:t> </a:t>
            </a:r>
            <a:r>
              <a:rPr lang="fr-BE" dirty="0" err="1"/>
              <a:t>essequi</a:t>
            </a:r>
            <a:r>
              <a:rPr lang="fr-BE" dirty="0"/>
              <a:t> </a:t>
            </a:r>
            <a:r>
              <a:rPr lang="fr-BE" dirty="0" err="1"/>
              <a:t>illo</a:t>
            </a:r>
            <a:r>
              <a:rPr lang="fr-BE" dirty="0"/>
              <a:t> </a:t>
            </a:r>
            <a:r>
              <a:rPr lang="fr-BE" dirty="0" err="1"/>
              <a:t>dolestem</a:t>
            </a:r>
            <a:r>
              <a:rPr lang="fr-BE" dirty="0"/>
              <a:t> </a:t>
            </a:r>
            <a:r>
              <a:rPr lang="fr-BE" dirty="0" err="1"/>
              <a:t>voloren</a:t>
            </a:r>
            <a:r>
              <a:rPr lang="fr-BE" dirty="0"/>
              <a:t> </a:t>
            </a:r>
            <a:r>
              <a:rPr lang="fr-BE" dirty="0" err="1"/>
              <a:t>imaionsequi</a:t>
            </a:r>
            <a:r>
              <a:rPr lang="fr-BE" dirty="0"/>
              <a:t> </a:t>
            </a:r>
            <a:r>
              <a:rPr lang="fr-BE" dirty="0" err="1"/>
              <a:t>aceptae</a:t>
            </a:r>
            <a:r>
              <a:rPr lang="fr-BE" dirty="0"/>
              <a:t> nus </a:t>
            </a:r>
            <a:r>
              <a:rPr lang="fr-BE" dirty="0" err="1"/>
              <a:t>autatincti</a:t>
            </a:r>
            <a:r>
              <a:rPr lang="fr-BE" dirty="0"/>
              <a:t> to </a:t>
            </a:r>
            <a:r>
              <a:rPr lang="fr-BE" dirty="0" err="1"/>
              <a:t>velestiurit</a:t>
            </a:r>
            <a:r>
              <a:rPr lang="fr-BE" dirty="0"/>
              <a:t> que </a:t>
            </a:r>
            <a:r>
              <a:rPr lang="fr-BE" dirty="0" err="1"/>
              <a:t>eiunt</a:t>
            </a:r>
            <a:r>
              <a:rPr lang="fr-BE" dirty="0"/>
              <a:t> </a:t>
            </a:r>
            <a:r>
              <a:rPr lang="fr-BE" dirty="0" err="1"/>
              <a:t>vellabo</a:t>
            </a:r>
            <a:r>
              <a:rPr lang="fr-BE" dirty="0"/>
              <a:t>. 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BE" dirty="0" err="1"/>
              <a:t>Untoria</a:t>
            </a:r>
            <a:r>
              <a:rPr lang="fr-BE" dirty="0"/>
              <a:t> </a:t>
            </a:r>
            <a:r>
              <a:rPr lang="fr-BE" dirty="0" err="1"/>
              <a:t>eremquo</a:t>
            </a:r>
            <a:r>
              <a:rPr lang="fr-BE" dirty="0"/>
              <a:t> </a:t>
            </a:r>
            <a:r>
              <a:rPr lang="fr-BE" dirty="0" err="1"/>
              <a:t>ssimi</a:t>
            </a:r>
            <a:r>
              <a:rPr lang="fr-BE" dirty="0"/>
              <a:t>, </a:t>
            </a:r>
            <a:r>
              <a:rPr lang="fr-BE" dirty="0" err="1"/>
              <a:t>consequ</a:t>
            </a:r>
            <a:r>
              <a:rPr lang="fr-BE" dirty="0"/>
              <a:t> </a:t>
            </a:r>
            <a:r>
              <a:rPr lang="fr-BE" dirty="0" err="1"/>
              <a:t>aspiderum</a:t>
            </a:r>
            <a:r>
              <a:rPr lang="fr-BE" dirty="0"/>
              <a:t> </a:t>
            </a:r>
            <a:r>
              <a:rPr lang="fr-BE" dirty="0" err="1"/>
              <a:t>facipsunt</a:t>
            </a:r>
            <a:r>
              <a:rPr lang="fr-BE" dirty="0"/>
              <a:t> </a:t>
            </a:r>
            <a:r>
              <a:rPr lang="fr-BE" dirty="0" err="1"/>
              <a:t>fuga</a:t>
            </a:r>
            <a:r>
              <a:rPr lang="fr-BE" dirty="0"/>
              <a:t>. </a:t>
            </a:r>
            <a:r>
              <a:rPr lang="fr-BE" dirty="0" err="1"/>
              <a:t>Bero</a:t>
            </a:r>
            <a:r>
              <a:rPr lang="fr-BE" dirty="0"/>
              <a:t> ide </a:t>
            </a:r>
            <a:r>
              <a:rPr lang="fr-BE" dirty="0" err="1"/>
              <a:t>porepera</a:t>
            </a:r>
            <a:r>
              <a:rPr lang="fr-BE" dirty="0"/>
              <a:t> </a:t>
            </a:r>
            <a:r>
              <a:rPr lang="fr-BE" dirty="0" err="1"/>
              <a:t>quam</a:t>
            </a:r>
            <a:r>
              <a:rPr lang="fr-BE" dirty="0"/>
              <a:t> </a:t>
            </a:r>
            <a:r>
              <a:rPr lang="fr-BE" dirty="0" err="1"/>
              <a:t>doluptur</a:t>
            </a:r>
            <a:r>
              <a:rPr lang="fr-BE" dirty="0"/>
              <a:t>?</a:t>
            </a:r>
          </a:p>
          <a:p>
            <a:pPr lvl="0"/>
            <a:endParaRPr lang="fr-BE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19"/>
          <p:cNvSpPr>
            <a:spLocks noGrp="1"/>
          </p:cNvSpPr>
          <p:nvPr>
            <p:ph type="body" sz="quarter" idx="10" hasCustomPrompt="1"/>
          </p:nvPr>
        </p:nvSpPr>
        <p:spPr>
          <a:xfrm>
            <a:off x="5425188" y="6088174"/>
            <a:ext cx="4248150" cy="4318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500" baseline="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Titre de la présentation</a:t>
            </a:r>
          </a:p>
        </p:txBody>
      </p:sp>
      <p:sp>
        <p:nvSpPr>
          <p:cNvPr id="7" name="Espace réservé du texte 21"/>
          <p:cNvSpPr>
            <a:spLocks noGrp="1"/>
          </p:cNvSpPr>
          <p:nvPr>
            <p:ph type="body" sz="quarter" idx="11" hasCustomPrompt="1"/>
          </p:nvPr>
        </p:nvSpPr>
        <p:spPr>
          <a:xfrm>
            <a:off x="9565648" y="6088683"/>
            <a:ext cx="540345" cy="4312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n°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2" hasCustomPrompt="1"/>
          </p:nvPr>
        </p:nvSpPr>
        <p:spPr>
          <a:xfrm>
            <a:off x="2123744" y="1902032"/>
            <a:ext cx="3600000" cy="4402863"/>
          </a:xfrm>
          <a:prstGeom prst="rect">
            <a:avLst/>
          </a:prstGeom>
        </p:spPr>
        <p:txBody>
          <a:bodyPr/>
          <a:lstStyle>
            <a:lvl1pPr marL="342900" indent="-342900">
              <a:buFont typeface="+mj-lt"/>
              <a:buAutoNum type="arabicPeriod"/>
              <a:defRPr sz="200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 err="1"/>
              <a:t>Temporerita</a:t>
            </a:r>
            <a:r>
              <a:rPr lang="fr-BE" dirty="0"/>
              <a:t> </a:t>
            </a:r>
            <a:r>
              <a:rPr lang="fr-BE" dirty="0" err="1"/>
              <a:t>venimpore</a:t>
            </a:r>
            <a:r>
              <a:rPr lang="fr-BE" dirty="0"/>
              <a:t> </a:t>
            </a:r>
            <a:r>
              <a:rPr lang="fr-BE" dirty="0" err="1"/>
              <a:t>sandandit</a:t>
            </a:r>
            <a:r>
              <a:rPr lang="fr-BE" dirty="0"/>
              <a:t> </a:t>
            </a:r>
            <a:r>
              <a:rPr lang="fr-BE" dirty="0" err="1"/>
              <a:t>abo</a:t>
            </a:r>
            <a:r>
              <a:rPr lang="fr-BE" dirty="0"/>
              <a:t>. </a:t>
            </a:r>
            <a:br>
              <a:rPr lang="fr-BE" dirty="0"/>
            </a:br>
            <a:r>
              <a:rPr lang="fr-BE" dirty="0" err="1"/>
              <a:t>Tiatusandunt</a:t>
            </a:r>
            <a:r>
              <a:rPr lang="fr-BE" dirty="0"/>
              <a:t> </a:t>
            </a:r>
            <a:r>
              <a:rPr lang="fr-BE" dirty="0" err="1"/>
              <a:t>illecta</a:t>
            </a:r>
            <a:br>
              <a:rPr lang="fr-BE" dirty="0"/>
            </a:br>
            <a:endParaRPr lang="fr-BE" dirty="0"/>
          </a:p>
          <a:p>
            <a:pPr lvl="0"/>
            <a:r>
              <a:rPr lang="fr-BE" dirty="0"/>
              <a:t>Ut que </a:t>
            </a:r>
            <a:r>
              <a:rPr lang="fr-BE" dirty="0" err="1"/>
              <a:t>verrovi</a:t>
            </a:r>
            <a:r>
              <a:rPr lang="fr-BE" dirty="0"/>
              <a:t> </a:t>
            </a:r>
            <a:r>
              <a:rPr lang="fr-BE" dirty="0" err="1"/>
              <a:t>debist</a:t>
            </a:r>
            <a:r>
              <a:rPr lang="fr-BE" dirty="0"/>
              <a:t> </a:t>
            </a:r>
            <a:r>
              <a:rPr lang="fr-BE" dirty="0" err="1"/>
              <a:t>hiliquae</a:t>
            </a:r>
            <a:r>
              <a:rPr lang="fr-BE" dirty="0"/>
              <a:t> </a:t>
            </a:r>
            <a:r>
              <a:rPr lang="fr-BE" dirty="0" err="1"/>
              <a:t>conet</a:t>
            </a:r>
            <a:r>
              <a:rPr lang="fr-BE" dirty="0"/>
              <a:t> </a:t>
            </a:r>
            <a:r>
              <a:rPr lang="fr-BE" dirty="0" err="1"/>
              <a:t>essequi</a:t>
            </a:r>
            <a:r>
              <a:rPr lang="fr-BE" dirty="0"/>
              <a:t> </a:t>
            </a:r>
            <a:r>
              <a:rPr lang="fr-BE" dirty="0" err="1"/>
              <a:t>illo</a:t>
            </a:r>
            <a:r>
              <a:rPr lang="fr-BE" dirty="0"/>
              <a:t> </a:t>
            </a:r>
            <a:r>
              <a:rPr lang="fr-BE" dirty="0" err="1"/>
              <a:t>dolestem</a:t>
            </a:r>
            <a:r>
              <a:rPr lang="fr-BE" dirty="0"/>
              <a:t> </a:t>
            </a:r>
            <a:r>
              <a:rPr lang="fr-BE" dirty="0" err="1"/>
              <a:t>Quos</a:t>
            </a:r>
            <a:r>
              <a:rPr lang="fr-BE" dirty="0"/>
              <a:t> </a:t>
            </a:r>
            <a:r>
              <a:rPr lang="fr-BE" dirty="0" err="1"/>
              <a:t>sam</a:t>
            </a:r>
            <a:r>
              <a:rPr lang="fr-BE" dirty="0"/>
              <a:t> </a:t>
            </a:r>
            <a:r>
              <a:rPr lang="fr-BE" dirty="0" err="1"/>
              <a:t>aut</a:t>
            </a:r>
            <a:r>
              <a:rPr lang="fr-BE" dirty="0"/>
              <a:t> </a:t>
            </a:r>
            <a:r>
              <a:rPr lang="fr-BE" dirty="0" err="1"/>
              <a:t>quidusam</a:t>
            </a:r>
            <a:r>
              <a:rPr lang="fr-BE" dirty="0"/>
              <a:t> </a:t>
            </a:r>
            <a:br>
              <a:rPr lang="fr-BE" dirty="0"/>
            </a:br>
            <a:endParaRPr lang="fr-BE" dirty="0"/>
          </a:p>
          <a:p>
            <a:pPr lvl="0"/>
            <a:r>
              <a:rPr lang="fr-BE" dirty="0" err="1"/>
              <a:t>Maionsequi</a:t>
            </a:r>
            <a:r>
              <a:rPr lang="fr-BE" dirty="0"/>
              <a:t> </a:t>
            </a:r>
            <a:r>
              <a:rPr lang="fr-BE" dirty="0" err="1"/>
              <a:t>aceptae</a:t>
            </a:r>
            <a:r>
              <a:rPr lang="fr-BE" dirty="0"/>
              <a:t> nus </a:t>
            </a:r>
            <a:r>
              <a:rPr lang="fr-BE" dirty="0" err="1"/>
              <a:t>autatincti</a:t>
            </a:r>
            <a:r>
              <a:rPr lang="fr-BE" dirty="0"/>
              <a:t> to </a:t>
            </a:r>
            <a:r>
              <a:rPr lang="fr-BE" dirty="0" err="1"/>
              <a:t>velestiurit</a:t>
            </a:r>
            <a:r>
              <a:rPr lang="fr-BE" dirty="0"/>
              <a:t> que </a:t>
            </a:r>
            <a:r>
              <a:rPr lang="fr-BE" dirty="0" err="1"/>
              <a:t>eiunt</a:t>
            </a:r>
            <a:r>
              <a:rPr lang="fr-BE" dirty="0"/>
              <a:t> </a:t>
            </a:r>
            <a:r>
              <a:rPr lang="fr-BE" dirty="0" err="1"/>
              <a:t>vellabo</a:t>
            </a:r>
            <a:r>
              <a:rPr lang="fr-BE" dirty="0"/>
              <a:t>. </a:t>
            </a:r>
            <a:br>
              <a:rPr lang="fr-BE" dirty="0"/>
            </a:br>
            <a:r>
              <a:rPr lang="fr-BE" dirty="0" err="1"/>
              <a:t>Tiatusandunt</a:t>
            </a:r>
            <a:r>
              <a:rPr lang="fr-BE" dirty="0"/>
              <a:t> </a:t>
            </a:r>
            <a:r>
              <a:rPr lang="fr-BE" dirty="0" err="1"/>
              <a:t>illecta</a:t>
            </a:r>
            <a:endParaRPr lang="fr-BE" dirty="0"/>
          </a:p>
          <a:p>
            <a:pPr lvl="0"/>
            <a:endParaRPr lang="fr-BE" dirty="0"/>
          </a:p>
        </p:txBody>
      </p:sp>
      <p:sp>
        <p:nvSpPr>
          <p:cNvPr id="9" name="Espace réservé du texte 7"/>
          <p:cNvSpPr>
            <a:spLocks noGrp="1"/>
          </p:cNvSpPr>
          <p:nvPr>
            <p:ph type="body" sz="quarter" idx="13" hasCustomPrompt="1"/>
          </p:nvPr>
        </p:nvSpPr>
        <p:spPr>
          <a:xfrm>
            <a:off x="6192144" y="1902032"/>
            <a:ext cx="3600000" cy="4402863"/>
          </a:xfrm>
          <a:prstGeom prst="rect">
            <a:avLst/>
          </a:prstGeom>
        </p:spPr>
        <p:txBody>
          <a:bodyPr/>
          <a:lstStyle>
            <a:lvl1pPr marL="342900" indent="-342900">
              <a:buFont typeface="+mj-lt"/>
              <a:buAutoNum type="arabicPeriod" startAt="4"/>
              <a:defRPr sz="200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 err="1"/>
              <a:t>Temporerita</a:t>
            </a:r>
            <a:r>
              <a:rPr lang="fr-BE" dirty="0"/>
              <a:t> </a:t>
            </a:r>
            <a:r>
              <a:rPr lang="fr-BE" dirty="0" err="1"/>
              <a:t>venimpore</a:t>
            </a:r>
            <a:r>
              <a:rPr lang="fr-BE" dirty="0"/>
              <a:t> </a:t>
            </a:r>
            <a:r>
              <a:rPr lang="fr-BE" dirty="0" err="1"/>
              <a:t>sandandit</a:t>
            </a:r>
            <a:r>
              <a:rPr lang="fr-BE" dirty="0"/>
              <a:t> </a:t>
            </a:r>
            <a:r>
              <a:rPr lang="fr-BE" dirty="0" err="1"/>
              <a:t>abo</a:t>
            </a:r>
            <a:r>
              <a:rPr lang="fr-BE" dirty="0"/>
              <a:t>. </a:t>
            </a:r>
            <a:br>
              <a:rPr lang="fr-BE" dirty="0"/>
            </a:br>
            <a:endParaRPr lang="fr-BE" dirty="0"/>
          </a:p>
          <a:p>
            <a:pPr lvl="0"/>
            <a:r>
              <a:rPr lang="fr-BE" dirty="0"/>
              <a:t>Ut que </a:t>
            </a:r>
            <a:r>
              <a:rPr lang="fr-BE" dirty="0" err="1"/>
              <a:t>verrovi</a:t>
            </a:r>
            <a:r>
              <a:rPr lang="fr-BE" dirty="0"/>
              <a:t> </a:t>
            </a:r>
            <a:r>
              <a:rPr lang="fr-BE" dirty="0" err="1"/>
              <a:t>debist</a:t>
            </a:r>
            <a:r>
              <a:rPr lang="fr-BE" dirty="0"/>
              <a:t> </a:t>
            </a:r>
            <a:r>
              <a:rPr lang="fr-BE" dirty="0" err="1"/>
              <a:t>hiliquae</a:t>
            </a:r>
            <a:r>
              <a:rPr lang="fr-BE" dirty="0"/>
              <a:t> </a:t>
            </a:r>
            <a:r>
              <a:rPr lang="fr-BE" dirty="0" err="1"/>
              <a:t>conet</a:t>
            </a:r>
            <a:r>
              <a:rPr lang="fr-BE" dirty="0"/>
              <a:t> </a:t>
            </a:r>
            <a:r>
              <a:rPr lang="fr-BE" dirty="0" err="1"/>
              <a:t>essequi</a:t>
            </a:r>
            <a:r>
              <a:rPr lang="fr-BE" dirty="0"/>
              <a:t> </a:t>
            </a:r>
            <a:r>
              <a:rPr lang="fr-BE" dirty="0" err="1"/>
              <a:t>illo</a:t>
            </a:r>
            <a:r>
              <a:rPr lang="fr-BE" dirty="0"/>
              <a:t> </a:t>
            </a:r>
            <a:r>
              <a:rPr lang="fr-BE" dirty="0" err="1"/>
              <a:t>dolestem</a:t>
            </a:r>
            <a:br>
              <a:rPr lang="fr-BE" dirty="0"/>
            </a:br>
            <a:endParaRPr lang="fr-BE" dirty="0"/>
          </a:p>
          <a:p>
            <a:pPr lvl="0"/>
            <a:r>
              <a:rPr lang="fr-BE" dirty="0" err="1"/>
              <a:t>Maionsequi</a:t>
            </a:r>
            <a:r>
              <a:rPr lang="fr-BE" dirty="0"/>
              <a:t> </a:t>
            </a:r>
            <a:r>
              <a:rPr lang="fr-BE" dirty="0" err="1"/>
              <a:t>aceptae</a:t>
            </a:r>
            <a:r>
              <a:rPr lang="fr-BE" dirty="0"/>
              <a:t> nus </a:t>
            </a:r>
            <a:r>
              <a:rPr lang="fr-BE" dirty="0" err="1"/>
              <a:t>autatincti</a:t>
            </a:r>
            <a:r>
              <a:rPr lang="fr-BE" dirty="0"/>
              <a:t> to </a:t>
            </a:r>
            <a:r>
              <a:rPr lang="fr-BE" dirty="0" err="1"/>
              <a:t>velestiurit</a:t>
            </a:r>
            <a:r>
              <a:rPr lang="fr-BE" dirty="0"/>
              <a:t> que </a:t>
            </a:r>
            <a:r>
              <a:rPr lang="fr-BE" dirty="0" err="1"/>
              <a:t>eiunt</a:t>
            </a:r>
            <a:r>
              <a:rPr lang="fr-BE" dirty="0"/>
              <a:t> </a:t>
            </a:r>
            <a:r>
              <a:rPr lang="fr-BE" dirty="0" err="1"/>
              <a:t>vellabo</a:t>
            </a:r>
            <a:r>
              <a:rPr lang="fr-BE" dirty="0"/>
              <a:t>. 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pour une image  10"/>
          <p:cNvSpPr>
            <a:spLocks noGrp="1"/>
          </p:cNvSpPr>
          <p:nvPr>
            <p:ph type="pic" sz="quarter" idx="10"/>
          </p:nvPr>
        </p:nvSpPr>
        <p:spPr>
          <a:xfrm>
            <a:off x="1344000" y="2048337"/>
            <a:ext cx="4608000" cy="4114863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8" name="Espace réservé pour une image  10"/>
          <p:cNvSpPr>
            <a:spLocks noGrp="1"/>
          </p:cNvSpPr>
          <p:nvPr>
            <p:ph type="pic" sz="quarter" idx="11"/>
          </p:nvPr>
        </p:nvSpPr>
        <p:spPr>
          <a:xfrm>
            <a:off x="6240016" y="2048337"/>
            <a:ext cx="4608000" cy="4114863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pour une image  11"/>
          <p:cNvSpPr>
            <a:spLocks noGrp="1"/>
          </p:cNvSpPr>
          <p:nvPr>
            <p:ph type="pic" sz="quarter" idx="10"/>
          </p:nvPr>
        </p:nvSpPr>
        <p:spPr>
          <a:xfrm>
            <a:off x="1341968" y="2178242"/>
            <a:ext cx="4436529" cy="1823808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Espace réservé pour une image  11"/>
          <p:cNvSpPr>
            <a:spLocks noGrp="1"/>
          </p:cNvSpPr>
          <p:nvPr>
            <p:ph type="pic" sz="quarter" idx="11"/>
          </p:nvPr>
        </p:nvSpPr>
        <p:spPr>
          <a:xfrm>
            <a:off x="6239189" y="2176674"/>
            <a:ext cx="4436529" cy="1823808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Espace réservé pour une image  11"/>
          <p:cNvSpPr>
            <a:spLocks noGrp="1"/>
          </p:cNvSpPr>
          <p:nvPr>
            <p:ph type="pic" sz="quarter" idx="12"/>
          </p:nvPr>
        </p:nvSpPr>
        <p:spPr>
          <a:xfrm>
            <a:off x="1343473" y="4344497"/>
            <a:ext cx="4436529" cy="1823808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9" name="Espace réservé pour une image  11"/>
          <p:cNvSpPr>
            <a:spLocks noGrp="1"/>
          </p:cNvSpPr>
          <p:nvPr>
            <p:ph type="pic" sz="quarter" idx="13"/>
          </p:nvPr>
        </p:nvSpPr>
        <p:spPr>
          <a:xfrm>
            <a:off x="6240017" y="4346257"/>
            <a:ext cx="4436529" cy="1823808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pour une image  8"/>
          <p:cNvSpPr>
            <a:spLocks noGrp="1"/>
          </p:cNvSpPr>
          <p:nvPr>
            <p:ph type="pic" sz="quarter" idx="10"/>
          </p:nvPr>
        </p:nvSpPr>
        <p:spPr>
          <a:xfrm>
            <a:off x="1103446" y="2048337"/>
            <a:ext cx="10473831" cy="4116967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pour une image  9"/>
          <p:cNvSpPr>
            <a:spLocks noGrp="1"/>
          </p:cNvSpPr>
          <p:nvPr>
            <p:ph type="pic" sz="quarter" idx="10"/>
          </p:nvPr>
        </p:nvSpPr>
        <p:spPr>
          <a:xfrm>
            <a:off x="6192000" y="2120793"/>
            <a:ext cx="4704000" cy="4042407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8" name="Espace réservé du texte 11"/>
          <p:cNvSpPr>
            <a:spLocks noGrp="1"/>
          </p:cNvSpPr>
          <p:nvPr>
            <p:ph type="body" sz="quarter" idx="11" hasCustomPrompt="1"/>
          </p:nvPr>
        </p:nvSpPr>
        <p:spPr>
          <a:xfrm>
            <a:off x="1103446" y="3355782"/>
            <a:ext cx="4717279" cy="1572426"/>
          </a:xfrm>
          <a:prstGeom prst="rect">
            <a:avLst/>
          </a:prstGeom>
        </p:spPr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400" baseline="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 err="1"/>
              <a:t>Musdandis</a:t>
            </a:r>
            <a:r>
              <a:rPr lang="fr-BE" dirty="0"/>
              <a:t> </a:t>
            </a:r>
            <a:r>
              <a:rPr lang="fr-BE" dirty="0" err="1"/>
              <a:t>dolentia</a:t>
            </a:r>
            <a:r>
              <a:rPr lang="fr-BE" dirty="0"/>
              <a:t> qui </a:t>
            </a:r>
            <a:r>
              <a:rPr lang="fr-BE" dirty="0" err="1"/>
              <a:t>ditat</a:t>
            </a:r>
            <a:endParaRPr lang="fr-BE" dirty="0"/>
          </a:p>
          <a:p>
            <a:pPr lvl="0"/>
            <a:endParaRPr lang="fr-BE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pour une image  13"/>
          <p:cNvSpPr>
            <a:spLocks noGrp="1"/>
          </p:cNvSpPr>
          <p:nvPr>
            <p:ph type="pic" sz="quarter" idx="10"/>
          </p:nvPr>
        </p:nvSpPr>
        <p:spPr>
          <a:xfrm>
            <a:off x="1670602" y="1857628"/>
            <a:ext cx="4384457" cy="2112536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Espace réservé pour une image  13"/>
          <p:cNvSpPr>
            <a:spLocks noGrp="1"/>
          </p:cNvSpPr>
          <p:nvPr>
            <p:ph type="pic" sz="quarter" idx="11"/>
          </p:nvPr>
        </p:nvSpPr>
        <p:spPr>
          <a:xfrm>
            <a:off x="6382102" y="4196056"/>
            <a:ext cx="4384457" cy="2112536"/>
          </a:xfrm>
          <a:prstGeom prst="rect">
            <a:avLst/>
          </a:prstGeom>
        </p:spPr>
        <p:txBody>
          <a:bodyPr/>
          <a:lstStyle/>
          <a:p>
            <a:endParaRPr lang="fr-BE" dirty="0"/>
          </a:p>
        </p:txBody>
      </p:sp>
      <p:sp>
        <p:nvSpPr>
          <p:cNvPr id="6" name="Espace réservé du texte 16"/>
          <p:cNvSpPr>
            <a:spLocks noGrp="1"/>
          </p:cNvSpPr>
          <p:nvPr>
            <p:ph type="body" sz="quarter" idx="12" hasCustomPrompt="1"/>
          </p:nvPr>
        </p:nvSpPr>
        <p:spPr>
          <a:xfrm>
            <a:off x="6382102" y="1854029"/>
            <a:ext cx="4384457" cy="21120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 err="1"/>
              <a:t>Dolentia</a:t>
            </a:r>
            <a:r>
              <a:rPr lang="fr-BE" dirty="0"/>
              <a:t> </a:t>
            </a:r>
            <a:r>
              <a:rPr lang="fr-BE" dirty="0" err="1"/>
              <a:t>musdandis</a:t>
            </a:r>
            <a:r>
              <a:rPr lang="fr-BE" dirty="0"/>
              <a:t> qui </a:t>
            </a:r>
            <a:r>
              <a:rPr lang="fr-BE" dirty="0" err="1"/>
              <a:t>ditat</a:t>
            </a:r>
            <a:r>
              <a:rPr lang="fr-BE" dirty="0"/>
              <a:t> </a:t>
            </a:r>
            <a:r>
              <a:rPr lang="fr-BE" dirty="0" err="1"/>
              <a:t>orrores</a:t>
            </a:r>
            <a:r>
              <a:rPr lang="fr-BE" dirty="0"/>
              <a:t> </a:t>
            </a:r>
            <a:r>
              <a:rPr lang="fr-BE" dirty="0" err="1"/>
              <a:t>tiatur</a:t>
            </a:r>
            <a:r>
              <a:rPr lang="fr-BE" dirty="0"/>
              <a:t> </a:t>
            </a:r>
            <a:r>
              <a:rPr lang="fr-BE" dirty="0" err="1"/>
              <a:t>rectem</a:t>
            </a:r>
            <a:r>
              <a:rPr lang="fr-BE" dirty="0"/>
              <a:t> </a:t>
            </a:r>
            <a:r>
              <a:rPr lang="fr-BE" dirty="0" err="1"/>
              <a:t>laborunt</a:t>
            </a:r>
            <a:r>
              <a:rPr lang="fr-BE" dirty="0"/>
              <a:t> </a:t>
            </a:r>
            <a:r>
              <a:rPr lang="fr-BE" dirty="0" err="1"/>
              <a:t>exeaque</a:t>
            </a:r>
            <a:r>
              <a:rPr lang="fr-BE" dirty="0"/>
              <a:t> </a:t>
            </a:r>
            <a:r>
              <a:rPr lang="fr-BE" dirty="0" err="1"/>
              <a:t>eos</a:t>
            </a:r>
            <a:r>
              <a:rPr lang="fr-BE" dirty="0"/>
              <a:t> </a:t>
            </a:r>
            <a:r>
              <a:rPr lang="fr-BE" dirty="0" err="1"/>
              <a:t>ius</a:t>
            </a:r>
            <a:r>
              <a:rPr lang="fr-BE" dirty="0"/>
              <a:t>, con </a:t>
            </a:r>
            <a:r>
              <a:rPr lang="fr-BE" dirty="0" err="1"/>
              <a:t>nihillaboria</a:t>
            </a:r>
            <a:endParaRPr lang="fr-BE" dirty="0"/>
          </a:p>
          <a:p>
            <a:pPr lvl="0"/>
            <a:endParaRPr lang="fr-BE" dirty="0"/>
          </a:p>
        </p:txBody>
      </p:sp>
      <p:sp>
        <p:nvSpPr>
          <p:cNvPr id="9" name="Espace réservé du texte 16"/>
          <p:cNvSpPr>
            <a:spLocks noGrp="1"/>
          </p:cNvSpPr>
          <p:nvPr>
            <p:ph type="body" sz="quarter" idx="13" hasCustomPrompt="1"/>
          </p:nvPr>
        </p:nvSpPr>
        <p:spPr>
          <a:xfrm>
            <a:off x="1669990" y="4194313"/>
            <a:ext cx="4384457" cy="211204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10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 err="1"/>
              <a:t>Dolentia</a:t>
            </a:r>
            <a:r>
              <a:rPr lang="fr-BE" dirty="0"/>
              <a:t> </a:t>
            </a:r>
            <a:r>
              <a:rPr lang="fr-BE" dirty="0" err="1"/>
              <a:t>musdandis</a:t>
            </a:r>
            <a:r>
              <a:rPr lang="fr-BE" dirty="0"/>
              <a:t> qui </a:t>
            </a:r>
            <a:r>
              <a:rPr lang="fr-BE" dirty="0" err="1"/>
              <a:t>ditat</a:t>
            </a:r>
            <a:r>
              <a:rPr lang="fr-BE" dirty="0"/>
              <a:t> </a:t>
            </a:r>
            <a:r>
              <a:rPr lang="fr-BE" dirty="0" err="1"/>
              <a:t>orrores</a:t>
            </a:r>
            <a:r>
              <a:rPr lang="fr-BE" dirty="0"/>
              <a:t> </a:t>
            </a:r>
            <a:r>
              <a:rPr lang="fr-BE" dirty="0" err="1"/>
              <a:t>tiatur</a:t>
            </a:r>
            <a:r>
              <a:rPr lang="fr-BE" dirty="0"/>
              <a:t> rectem </a:t>
            </a:r>
            <a:r>
              <a:rPr lang="fr-BE" dirty="0" err="1"/>
              <a:t>laborunt</a:t>
            </a:r>
            <a:r>
              <a:rPr lang="fr-BE" dirty="0"/>
              <a:t> </a:t>
            </a:r>
            <a:r>
              <a:rPr lang="fr-BE" dirty="0" err="1"/>
              <a:t>exeaque</a:t>
            </a:r>
            <a:r>
              <a:rPr lang="fr-BE" dirty="0"/>
              <a:t> </a:t>
            </a:r>
            <a:r>
              <a:rPr lang="fr-BE" dirty="0" err="1"/>
              <a:t>eos</a:t>
            </a:r>
            <a:r>
              <a:rPr lang="fr-BE" dirty="0"/>
              <a:t> </a:t>
            </a:r>
            <a:r>
              <a:rPr lang="fr-BE" dirty="0" err="1"/>
              <a:t>ius</a:t>
            </a:r>
            <a:r>
              <a:rPr lang="fr-BE" dirty="0"/>
              <a:t>, con </a:t>
            </a:r>
            <a:r>
              <a:rPr lang="fr-BE" dirty="0" err="1"/>
              <a:t>nihillaboria</a:t>
            </a:r>
            <a:endParaRPr lang="fr-BE" dirty="0"/>
          </a:p>
          <a:p>
            <a:pPr lvl="0"/>
            <a:endParaRPr lang="fr-BE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19"/>
          <p:cNvSpPr>
            <a:spLocks noGrp="1"/>
          </p:cNvSpPr>
          <p:nvPr>
            <p:ph type="body" sz="quarter" idx="11" hasCustomPrompt="1"/>
          </p:nvPr>
        </p:nvSpPr>
        <p:spPr>
          <a:xfrm>
            <a:off x="1365048" y="2988654"/>
            <a:ext cx="9776477" cy="93386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tabLst>
                <a:tab pos="179388" algn="l"/>
              </a:tabLst>
              <a:defRPr sz="66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Merci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668510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8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9.xml"/></Relationships>
</file>

<file path=ppt/slideMasters/_rels/slideMaster10.xml.rels><?xml version="1.0" encoding="UTF-8" standalone="yes"?>
<Relationships xmlns="http://schemas.openxmlformats.org/package/2006/relationships"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10.xml"/></Relationships>
</file>

<file path=ppt/slideMasters/_rels/slideMaster1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11.xml"/></Relationships>
</file>

<file path=ppt/slideMasters/_rels/slideMaster12.xml.rels><?xml version="1.0" encoding="UTF-8" standalone="yes"?>
<Relationships xmlns="http://schemas.openxmlformats.org/package/2006/relationships"><Relationship Id="rId2" Type="http://schemas.openxmlformats.org/officeDocument/2006/relationships/theme" Target="../theme/theme12.xml"/><Relationship Id="rId1" Type="http://schemas.openxmlformats.org/officeDocument/2006/relationships/slideLayout" Target="../slideLayouts/slideLayout12.xml"/></Relationships>
</file>

<file path=ppt/slideMasters/_rels/slideMaster13.xml.rels><?xml version="1.0" encoding="UTF-8" standalone="yes"?>
<Relationships xmlns="http://schemas.openxmlformats.org/package/2006/relationships"><Relationship Id="rId2" Type="http://schemas.openxmlformats.org/officeDocument/2006/relationships/theme" Target="../theme/theme13.xml"/><Relationship Id="rId1" Type="http://schemas.openxmlformats.org/officeDocument/2006/relationships/slideLayout" Target="../slideLayouts/slideLayout13.xml"/></Relationships>
</file>

<file path=ppt/slideMasters/_rels/slideMaster14.xml.rels><?xml version="1.0" encoding="UTF-8" standalone="yes"?>
<Relationships xmlns="http://schemas.openxmlformats.org/package/2006/relationships"><Relationship Id="rId2" Type="http://schemas.openxmlformats.org/officeDocument/2006/relationships/theme" Target="../theme/theme14.xml"/><Relationship Id="rId1" Type="http://schemas.openxmlformats.org/officeDocument/2006/relationships/slideLayout" Target="../slideLayouts/slideLayout14.xml"/></Relationships>
</file>

<file path=ppt/slideMasters/_rels/slideMaster15.xml.rels><?xml version="1.0" encoding="UTF-8" standalone="yes"?>
<Relationships xmlns="http://schemas.openxmlformats.org/package/2006/relationships"><Relationship Id="rId2" Type="http://schemas.openxmlformats.org/officeDocument/2006/relationships/theme" Target="../theme/theme15.xml"/><Relationship Id="rId1" Type="http://schemas.openxmlformats.org/officeDocument/2006/relationships/slideLayout" Target="../slideLayouts/slideLayout15.xml"/></Relationships>
</file>

<file path=ppt/slideMasters/_rels/slideMaster16.xml.rels><?xml version="1.0" encoding="UTF-8" standalone="yes"?>
<Relationships xmlns="http://schemas.openxmlformats.org/package/2006/relationships"><Relationship Id="rId2" Type="http://schemas.openxmlformats.org/officeDocument/2006/relationships/theme" Target="../theme/theme16.xml"/><Relationship Id="rId1" Type="http://schemas.openxmlformats.org/officeDocument/2006/relationships/slideLayout" Target="../slideLayouts/slideLayout16.xml"/></Relationships>
</file>

<file path=ppt/slideMasters/_rels/slideMaster17.xml.rels><?xml version="1.0" encoding="UTF-8" standalone="yes"?>
<Relationships xmlns="http://schemas.openxmlformats.org/package/2006/relationships"><Relationship Id="rId2" Type="http://schemas.openxmlformats.org/officeDocument/2006/relationships/theme" Target="../theme/theme17.xml"/><Relationship Id="rId1" Type="http://schemas.openxmlformats.org/officeDocument/2006/relationships/slideLayout" Target="../slideLayouts/slideLayout17.xml"/></Relationships>
</file>

<file path=ppt/slideMasters/_rels/slideMaster18.xml.rels><?xml version="1.0" encoding="UTF-8" standalone="yes"?>
<Relationships xmlns="http://schemas.openxmlformats.org/package/2006/relationships"><Relationship Id="rId2" Type="http://schemas.openxmlformats.org/officeDocument/2006/relationships/theme" Target="../theme/theme18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11487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3749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17196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9624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4602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3678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5347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96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3696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1010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4893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869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6634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477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4738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3143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77148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37832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14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19.png"/><Relationship Id="rId7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0.png"/><Relationship Id="rId9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474404F0-A235-BBD7-1CAC-342D1B83F6B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alphaModFix amt="75000"/>
          </a:blip>
          <a:srcRect t="17726" b="17726"/>
          <a:stretch>
            <a:fillRect/>
          </a:stretch>
        </p:blipFill>
        <p:spPr/>
      </p:pic>
      <p:sp>
        <p:nvSpPr>
          <p:cNvPr id="3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6096000" y="4981528"/>
            <a:ext cx="5811297" cy="154817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>
          <a:xfrm>
            <a:off x="6095999" y="5115060"/>
            <a:ext cx="5650523" cy="1414640"/>
          </a:xfrm>
        </p:spPr>
        <p:txBody>
          <a:bodyPr/>
          <a:lstStyle/>
          <a:p>
            <a:r>
              <a:rPr lang="fr-FR" sz="1800" dirty="0"/>
              <a:t>LLSMS2903 – Digital Transformation Management</a:t>
            </a:r>
          </a:p>
          <a:p>
            <a:r>
              <a:rPr lang="fr-FR" sz="1800" dirty="0"/>
              <a:t>LLSMF2903 – Digital Business </a:t>
            </a:r>
            <a:r>
              <a:rPr lang="en-US" sz="1800" dirty="0"/>
              <a:t>Systems</a:t>
            </a:r>
          </a:p>
          <a:p>
            <a:pPr algn="ctr"/>
            <a:r>
              <a:rPr lang="fr-FR" sz="2400" dirty="0">
                <a:solidFill>
                  <a:srgbClr val="FFFF00"/>
                </a:solidFill>
              </a:rPr>
              <a:t>INTRODUCTORY LECTURE</a:t>
            </a:r>
          </a:p>
        </p:txBody>
      </p:sp>
    </p:spTree>
    <p:extLst>
      <p:ext uri="{BB962C8B-B14F-4D97-AF65-F5344CB8AC3E}">
        <p14:creationId xmlns:p14="http://schemas.microsoft.com/office/powerpoint/2010/main" val="9383688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algn="ctr"/>
            <a:r>
              <a:rPr lang="fr-FR" dirty="0"/>
              <a:t>ORGANIZATION</a:t>
            </a:r>
          </a:p>
        </p:txBody>
      </p:sp>
    </p:spTree>
    <p:extLst>
      <p:ext uri="{BB962C8B-B14F-4D97-AF65-F5344CB8AC3E}">
        <p14:creationId xmlns:p14="http://schemas.microsoft.com/office/powerpoint/2010/main" val="18968652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>
          <a:xfrm>
            <a:off x="606865" y="348116"/>
            <a:ext cx="10667386" cy="787348"/>
          </a:xfrm>
        </p:spPr>
        <p:txBody>
          <a:bodyPr/>
          <a:lstStyle/>
          <a:p>
            <a:r>
              <a:rPr lang="en-GB" sz="3600" dirty="0"/>
              <a:t>Instructors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fld id="{01E818B2-1BF8-F74E-8CA2-1FCFAD8022E5}" type="slidenum">
              <a:rPr lang="fr-FR" smtClean="0"/>
              <a:t>3</a:t>
            </a:fld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EFD6F77-909F-B66B-D231-08D649DED8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300" y="1407752"/>
            <a:ext cx="5040000" cy="221346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0EBD96E-14DA-11C6-972C-94F4525504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8649" y="3993576"/>
            <a:ext cx="5229735" cy="238776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A51331E-F388-B9CB-2E65-F60620D130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65" y="1407752"/>
            <a:ext cx="4838600" cy="2213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2604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>
          <a:xfrm>
            <a:off x="606865" y="348116"/>
            <a:ext cx="10667386" cy="787348"/>
          </a:xfrm>
        </p:spPr>
        <p:txBody>
          <a:bodyPr/>
          <a:lstStyle/>
          <a:p>
            <a:r>
              <a:rPr lang="en-US" sz="3600" dirty="0"/>
              <a:t>What is the course about?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fld id="{01E818B2-1BF8-F74E-8CA2-1FCFAD8022E5}" type="slidenum">
              <a:rPr lang="fr-FR" smtClean="0"/>
              <a:t>4</a:t>
            </a:fld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7FA55D6-46AE-8A40-4835-BA8AAAB29F9F}"/>
              </a:ext>
            </a:extLst>
          </p:cNvPr>
          <p:cNvSpPr/>
          <p:nvPr/>
        </p:nvSpPr>
        <p:spPr>
          <a:xfrm>
            <a:off x="448284" y="1426832"/>
            <a:ext cx="7554589" cy="5247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11163" indent="-342900">
              <a:spcBef>
                <a:spcPts val="300"/>
              </a:spcBef>
              <a:buSzPct val="90000"/>
              <a:buFont typeface="Wingdings" pitchFamily="2" charset="2"/>
              <a:buChar char="§"/>
            </a:pPr>
            <a:r>
              <a:rPr lang="en-US" sz="2500" b="1" dirty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Digital transformation</a:t>
            </a:r>
          </a:p>
          <a:p>
            <a:pPr marL="868363" lvl="1" indent="-342900">
              <a:spcBef>
                <a:spcPts val="300"/>
              </a:spcBef>
              <a:buSzPct val="90000"/>
              <a:buFont typeface="Courier New" panose="02070309020205020404" pitchFamily="49" charset="0"/>
              <a:buChar char="o"/>
            </a:pPr>
            <a:r>
              <a:rPr lang="en-US" sz="2000" dirty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Process by which companies embed digital technologies across their businesses to drive fundamental change.</a:t>
            </a:r>
          </a:p>
          <a:p>
            <a:pPr marL="868363" lvl="1" indent="-342900">
              <a:spcBef>
                <a:spcPts val="300"/>
              </a:spcBef>
              <a:buSzPct val="90000"/>
              <a:buFont typeface="Courier New" panose="02070309020205020404" pitchFamily="49" charset="0"/>
              <a:buChar char="o"/>
            </a:pPr>
            <a:r>
              <a:rPr lang="en-US" sz="2000" b="1" dirty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Why?</a:t>
            </a:r>
          </a:p>
          <a:p>
            <a:pPr marL="1325563" lvl="2" indent="-342900">
              <a:spcBef>
                <a:spcPts val="300"/>
              </a:spcBef>
              <a:buSzPct val="90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Increased efficiency</a:t>
            </a:r>
          </a:p>
          <a:p>
            <a:pPr marL="1325563" lvl="2" indent="-342900">
              <a:spcBef>
                <a:spcPts val="300"/>
              </a:spcBef>
              <a:buSzPct val="90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Greater business agility</a:t>
            </a:r>
          </a:p>
          <a:p>
            <a:pPr marL="1325563" lvl="2" indent="-342900">
              <a:spcBef>
                <a:spcPts val="300"/>
              </a:spcBef>
              <a:buSzPct val="90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Unlocking of new value for employees, customers, and shareholders.</a:t>
            </a:r>
          </a:p>
          <a:p>
            <a:pPr marL="868363" lvl="1" indent="-342900">
              <a:spcBef>
                <a:spcPts val="300"/>
              </a:spcBef>
              <a:buSzPct val="90000"/>
              <a:buFont typeface="Courier New" panose="02070309020205020404" pitchFamily="49" charset="0"/>
              <a:buChar char="o"/>
            </a:pPr>
            <a:r>
              <a:rPr lang="en-US" sz="2000" b="1" dirty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How? </a:t>
            </a:r>
            <a:r>
              <a:rPr lang="en-US" sz="2000" dirty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Many possible paths</a:t>
            </a:r>
          </a:p>
          <a:p>
            <a:pPr marL="1325563" lvl="2" indent="-342900">
              <a:spcBef>
                <a:spcPts val="300"/>
              </a:spcBef>
              <a:buSzPct val="90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Cloud computing to enhance customer experience</a:t>
            </a:r>
          </a:p>
          <a:p>
            <a:pPr marL="1325563" lvl="2" indent="-342900">
              <a:spcBef>
                <a:spcPts val="300"/>
              </a:spcBef>
              <a:buSzPct val="90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Machine learning to improve supply chain</a:t>
            </a:r>
          </a:p>
          <a:p>
            <a:pPr marL="1325563" lvl="2" indent="-342900">
              <a:spcBef>
                <a:spcPts val="300"/>
              </a:spcBef>
              <a:buSzPct val="90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AI to predict demand</a:t>
            </a:r>
          </a:p>
          <a:p>
            <a:pPr marL="1325563" lvl="2" indent="-342900">
              <a:spcBef>
                <a:spcPts val="300"/>
              </a:spcBef>
              <a:buSzPct val="90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Etc.</a:t>
            </a:r>
          </a:p>
          <a:p>
            <a:pPr marL="1325563" lvl="2" indent="-342900">
              <a:spcBef>
                <a:spcPts val="300"/>
              </a:spcBef>
              <a:buSzPct val="90000"/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2060"/>
              </a:solidFill>
              <a:latin typeface="Arial" charset="0"/>
              <a:ea typeface="Arial" charset="0"/>
              <a:cs typeface="Arial" charset="0"/>
            </a:endParaRPr>
          </a:p>
          <a:p>
            <a:pPr marL="868363" lvl="1" indent="-342900">
              <a:spcBef>
                <a:spcPts val="300"/>
              </a:spcBef>
              <a:buSzPct val="90000"/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2060"/>
              </a:solidFill>
              <a:latin typeface="Arial" charset="0"/>
              <a:ea typeface="Arial" charset="0"/>
              <a:cs typeface="Arial" charset="0"/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0D154626-70AC-4D1F-458F-DB33532BE5A8}"/>
              </a:ext>
            </a:extLst>
          </p:cNvPr>
          <p:cNvGrpSpPr/>
          <p:nvPr/>
        </p:nvGrpSpPr>
        <p:grpSpPr>
          <a:xfrm>
            <a:off x="8094500" y="2429103"/>
            <a:ext cx="3244426" cy="2660901"/>
            <a:chOff x="8807117" y="2545046"/>
            <a:chExt cx="3244426" cy="2660901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9BCD344C-23A4-91CC-DACF-5EFA9D29F53E}"/>
                </a:ext>
              </a:extLst>
            </p:cNvPr>
            <p:cNvGrpSpPr/>
            <p:nvPr/>
          </p:nvGrpSpPr>
          <p:grpSpPr>
            <a:xfrm>
              <a:off x="9390642" y="2545046"/>
              <a:ext cx="2660901" cy="2660901"/>
              <a:chOff x="638567" y="4337269"/>
              <a:chExt cx="2660901" cy="2660901"/>
            </a:xfrm>
          </p:grpSpPr>
          <p:pic>
            <p:nvPicPr>
              <p:cNvPr id="15" name="Image 14">
                <a:extLst>
                  <a:ext uri="{FF2B5EF4-FFF2-40B4-BE49-F238E27FC236}">
                    <a16:creationId xmlns:a16="http://schemas.microsoft.com/office/drawing/2014/main" id="{B422C42B-E419-BDA6-6D7B-A8DCCD58F14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38567" y="4337269"/>
                <a:ext cx="2660901" cy="2660901"/>
              </a:xfrm>
              <a:prstGeom prst="rect">
                <a:avLst/>
              </a:prstGeom>
            </p:spPr>
          </p:pic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2B234211-3D85-03A2-B24E-CA64B912D6D9}"/>
                  </a:ext>
                </a:extLst>
              </p:cNvPr>
              <p:cNvSpPr txBox="1"/>
              <p:nvPr/>
            </p:nvSpPr>
            <p:spPr>
              <a:xfrm>
                <a:off x="893760" y="5246013"/>
                <a:ext cx="2087109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600" b="1" dirty="0"/>
                  <a:t>DATAFICATION</a:t>
                </a:r>
              </a:p>
              <a:p>
                <a:pPr algn="ctr"/>
                <a:r>
                  <a:rPr lang="en-GB" sz="1600" dirty="0"/>
                  <a:t>Transformation of social action into data</a:t>
                </a:r>
              </a:p>
            </p:txBody>
          </p:sp>
        </p:grpSp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A97E98E2-57B5-FA95-2649-779532F581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807117" y="3505537"/>
              <a:ext cx="752510" cy="752510"/>
            </a:xfrm>
            <a:prstGeom prst="rect">
              <a:avLst/>
            </a:prstGeom>
          </p:spPr>
        </p:pic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19B5AD74-E360-850C-3939-1A377826C833}"/>
              </a:ext>
            </a:extLst>
          </p:cNvPr>
          <p:cNvGrpSpPr/>
          <p:nvPr/>
        </p:nvGrpSpPr>
        <p:grpSpPr>
          <a:xfrm>
            <a:off x="8190536" y="821980"/>
            <a:ext cx="3147974" cy="2660901"/>
            <a:chOff x="7759543" y="1039465"/>
            <a:chExt cx="3147974" cy="2660901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4EBEA5DD-4FDC-75DA-016B-B53158DCE99B}"/>
                </a:ext>
              </a:extLst>
            </p:cNvPr>
            <p:cNvGrpSpPr/>
            <p:nvPr/>
          </p:nvGrpSpPr>
          <p:grpSpPr>
            <a:xfrm>
              <a:off x="8246616" y="1039465"/>
              <a:ext cx="2660901" cy="2660901"/>
              <a:chOff x="531527" y="1175961"/>
              <a:chExt cx="2660901" cy="2660901"/>
            </a:xfrm>
          </p:grpSpPr>
          <p:pic>
            <p:nvPicPr>
              <p:cNvPr id="11" name="Image 10">
                <a:extLst>
                  <a:ext uri="{FF2B5EF4-FFF2-40B4-BE49-F238E27FC236}">
                    <a16:creationId xmlns:a16="http://schemas.microsoft.com/office/drawing/2014/main" id="{688AD344-6D0F-E8CC-70D6-10225D309A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31527" y="1175961"/>
                <a:ext cx="2660901" cy="2660901"/>
              </a:xfrm>
              <a:prstGeom prst="rect">
                <a:avLst/>
              </a:prstGeom>
            </p:spPr>
          </p:pic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07B2576B-5AB4-99FF-C82E-8880D5B0A846}"/>
                  </a:ext>
                </a:extLst>
              </p:cNvPr>
              <p:cNvSpPr txBox="1"/>
              <p:nvPr/>
            </p:nvSpPr>
            <p:spPr>
              <a:xfrm>
                <a:off x="818422" y="1967802"/>
                <a:ext cx="2087109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600" b="1" dirty="0"/>
                  <a:t>DIGITIZATION</a:t>
                </a:r>
              </a:p>
              <a:p>
                <a:pPr algn="ctr"/>
                <a:r>
                  <a:rPr lang="en-GB" sz="1600" dirty="0"/>
                  <a:t>Conversion of information into a digital format</a:t>
                </a:r>
              </a:p>
            </p:txBody>
          </p:sp>
        </p:grpSp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4668F52F-C463-A04C-8C9F-F553164B8C2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4372937">
              <a:off x="7759543" y="2446118"/>
              <a:ext cx="752510" cy="752510"/>
            </a:xfrm>
            <a:prstGeom prst="rect">
              <a:avLst/>
            </a:prstGeom>
          </p:spPr>
        </p:pic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47BF19CC-355E-7DA9-61EF-F813346CBA01}"/>
              </a:ext>
            </a:extLst>
          </p:cNvPr>
          <p:cNvGrpSpPr/>
          <p:nvPr/>
        </p:nvGrpSpPr>
        <p:grpSpPr>
          <a:xfrm>
            <a:off x="8210142" y="4036226"/>
            <a:ext cx="3180158" cy="2660901"/>
            <a:chOff x="8210142" y="4050627"/>
            <a:chExt cx="3180158" cy="2660901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AE72C06F-DF5B-58C4-21A0-7F3532CA3403}"/>
                </a:ext>
              </a:extLst>
            </p:cNvPr>
            <p:cNvGrpSpPr/>
            <p:nvPr/>
          </p:nvGrpSpPr>
          <p:grpSpPr>
            <a:xfrm>
              <a:off x="8729399" y="4050627"/>
              <a:ext cx="2660901" cy="2660901"/>
              <a:chOff x="606865" y="2775323"/>
              <a:chExt cx="2660901" cy="2660901"/>
            </a:xfrm>
          </p:grpSpPr>
          <p:pic>
            <p:nvPicPr>
              <p:cNvPr id="13" name="Image 12">
                <a:extLst>
                  <a:ext uri="{FF2B5EF4-FFF2-40B4-BE49-F238E27FC236}">
                    <a16:creationId xmlns:a16="http://schemas.microsoft.com/office/drawing/2014/main" id="{64504471-BB68-B159-DEF9-5D36858B942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6865" y="2775323"/>
                <a:ext cx="2660901" cy="2660901"/>
              </a:xfrm>
              <a:prstGeom prst="rect">
                <a:avLst/>
              </a:prstGeom>
            </p:spPr>
          </p:pic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B654A026-267C-72E6-B6A3-701352CAFBC2}"/>
                  </a:ext>
                </a:extLst>
              </p:cNvPr>
              <p:cNvSpPr txBox="1"/>
              <p:nvPr/>
            </p:nvSpPr>
            <p:spPr>
              <a:xfrm>
                <a:off x="893760" y="3567164"/>
                <a:ext cx="2087109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600" b="1" dirty="0"/>
                  <a:t>DIGITALIZATION</a:t>
                </a:r>
              </a:p>
              <a:p>
                <a:pPr algn="ctr"/>
                <a:r>
                  <a:rPr lang="en-GB" sz="1600" dirty="0"/>
                  <a:t>Use of digital techno-</a:t>
                </a:r>
                <a:r>
                  <a:rPr lang="en-GB" sz="1600" dirty="0" err="1"/>
                  <a:t>logies</a:t>
                </a:r>
                <a:r>
                  <a:rPr lang="en-GB" sz="1600" dirty="0"/>
                  <a:t> to change business processes</a:t>
                </a:r>
              </a:p>
            </p:txBody>
          </p:sp>
        </p:grpSp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64FC280-2633-95E8-E2E8-DF8FD56906F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102057">
              <a:off x="8210142" y="4550851"/>
              <a:ext cx="752510" cy="75251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06486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>
          <a:xfrm>
            <a:off x="606865" y="348116"/>
            <a:ext cx="10667386" cy="787348"/>
          </a:xfrm>
        </p:spPr>
        <p:txBody>
          <a:bodyPr/>
          <a:lstStyle/>
          <a:p>
            <a:r>
              <a:rPr lang="en-US" sz="3600" dirty="0"/>
              <a:t>What is the course about? </a:t>
            </a:r>
            <a:r>
              <a:rPr lang="en-US" b="0" dirty="0"/>
              <a:t>(2)</a:t>
            </a:r>
            <a:endParaRPr lang="en-US" sz="3600" b="0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fld id="{01E818B2-1BF8-F74E-8CA2-1FCFAD8022E5}" type="slidenum">
              <a:rPr lang="fr-FR" smtClean="0"/>
              <a:t>5</a:t>
            </a:fld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07FA55D6-46AE-8A40-4835-BA8AAAB29F9F}"/>
                  </a:ext>
                </a:extLst>
              </p:cNvPr>
              <p:cNvSpPr/>
              <p:nvPr/>
            </p:nvSpPr>
            <p:spPr>
              <a:xfrm>
                <a:off x="4019341" y="1453247"/>
                <a:ext cx="7554589" cy="47474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411163" indent="-342900">
                  <a:spcBef>
                    <a:spcPts val="300"/>
                  </a:spcBef>
                  <a:buSzPct val="90000"/>
                  <a:buFont typeface="Wingdings" pitchFamily="2" charset="2"/>
                  <a:buChar char="§"/>
                </a:pPr>
                <a:r>
                  <a:rPr lang="en-US" sz="2500" b="1" dirty="0">
                    <a:solidFill>
                      <a:srgbClr val="002060"/>
                    </a:solidFill>
                    <a:latin typeface="Arial" charset="0"/>
                    <a:ea typeface="Arial" charset="0"/>
                    <a:cs typeface="Arial" charset="0"/>
                  </a:rPr>
                  <a:t>Digital business system</a:t>
                </a:r>
              </a:p>
              <a:p>
                <a:pPr marL="868363" lvl="1" indent="-342900">
                  <a:spcBef>
                    <a:spcPts val="300"/>
                  </a:spcBef>
                  <a:buSzPct val="90000"/>
                  <a:buFont typeface="Courier New" panose="02070309020205020404" pitchFamily="49" charset="0"/>
                  <a:buChar char="o"/>
                </a:pPr>
                <a:r>
                  <a:rPr lang="en-US" sz="2000" i="1" dirty="0">
                    <a:solidFill>
                      <a:srgbClr val="002060"/>
                    </a:solidFill>
                    <a:latin typeface="Arial" charset="0"/>
                    <a:ea typeface="Arial" charset="0"/>
                    <a:cs typeface="Arial" charset="0"/>
                  </a:rPr>
                  <a:t>Business System </a:t>
                </a:r>
                <a14:m>
                  <m:oMath xmlns:m="http://schemas.openxmlformats.org/officeDocument/2006/math">
                    <m:r>
                      <a:rPr lang="en-US" sz="200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charset="0"/>
                      </a:rPr>
                      <m:t>→</m:t>
                    </m:r>
                  </m:oMath>
                </a14:m>
                <a:r>
                  <a:rPr lang="en-US" sz="2000" dirty="0">
                    <a:solidFill>
                      <a:srgbClr val="002060"/>
                    </a:solidFill>
                    <a:latin typeface="Arial" charset="0"/>
                    <a:ea typeface="Arial" charset="0"/>
                    <a:cs typeface="Arial" charset="0"/>
                  </a:rPr>
                  <a:t> Combination of policies, procedures, personnel, equipment, and computer facilities to co-ordinate the business activities of an organization</a:t>
                </a:r>
              </a:p>
              <a:p>
                <a:pPr marL="868363" lvl="1" indent="-342900">
                  <a:spcBef>
                    <a:spcPts val="300"/>
                  </a:spcBef>
                  <a:buSzPct val="90000"/>
                  <a:buFont typeface="Courier New" panose="02070309020205020404" pitchFamily="49" charset="0"/>
                  <a:buChar char="o"/>
                </a:pPr>
                <a:r>
                  <a:rPr lang="en-US" sz="2000" i="1" dirty="0">
                    <a:solidFill>
                      <a:srgbClr val="002060"/>
                    </a:solidFill>
                    <a:latin typeface="Arial" charset="0"/>
                    <a:ea typeface="Arial" charset="0"/>
                    <a:cs typeface="Arial" charset="0"/>
                  </a:rPr>
                  <a:t>Digital Business System </a:t>
                </a:r>
                <a14:m>
                  <m:oMath xmlns:m="http://schemas.openxmlformats.org/officeDocument/2006/math">
                    <m:r>
                      <a:rPr lang="en-US" sz="200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charset="0"/>
                      </a:rPr>
                      <m:t>→</m:t>
                    </m:r>
                  </m:oMath>
                </a14:m>
                <a:r>
                  <a:rPr lang="en-US" sz="2000" dirty="0">
                    <a:solidFill>
                      <a:srgbClr val="002060"/>
                    </a:solidFill>
                    <a:latin typeface="Arial" charset="0"/>
                    <a:ea typeface="Arial" charset="0"/>
                    <a:cs typeface="Arial" charset="0"/>
                  </a:rPr>
                  <a:t> Any traditional business activity that now utilizes digital technology to deliver its purpose to the business</a:t>
                </a:r>
              </a:p>
              <a:p>
                <a:pPr marL="411163" indent="-342900">
                  <a:spcBef>
                    <a:spcPts val="300"/>
                  </a:spcBef>
                  <a:buSzPct val="90000"/>
                  <a:buFont typeface="Wingdings" pitchFamily="2" charset="2"/>
                  <a:buChar char="§"/>
                </a:pPr>
                <a:r>
                  <a:rPr lang="en-US" sz="2500" b="1" dirty="0">
                    <a:solidFill>
                      <a:srgbClr val="002060"/>
                    </a:solidFill>
                    <a:latin typeface="Arial" charset="0"/>
                    <a:ea typeface="Arial" charset="0"/>
                    <a:cs typeface="Arial" charset="0"/>
                  </a:rPr>
                  <a:t>Integrated information system (ERP)</a:t>
                </a:r>
              </a:p>
              <a:p>
                <a:pPr marL="868363" lvl="1" indent="-342900">
                  <a:spcBef>
                    <a:spcPts val="300"/>
                  </a:spcBef>
                  <a:buSzPct val="90000"/>
                  <a:buFont typeface="Courier New" panose="02070309020205020404" pitchFamily="49" charset="0"/>
                  <a:buChar char="o"/>
                </a:pPr>
                <a:r>
                  <a:rPr lang="en-US" sz="2000" dirty="0">
                    <a:solidFill>
                      <a:srgbClr val="002060"/>
                    </a:solidFill>
                    <a:latin typeface="Arial" charset="0"/>
                    <a:ea typeface="Arial" charset="0"/>
                    <a:cs typeface="Arial" charset="0"/>
                  </a:rPr>
                  <a:t>Type of software that organizations use to manage day-to-day business activities (accounting, procurement, project management, risk management and compliance, and supply chain operations).</a:t>
                </a:r>
              </a:p>
              <a:p>
                <a:pPr marL="868363" lvl="1" indent="-342900">
                  <a:spcBef>
                    <a:spcPts val="300"/>
                  </a:spcBef>
                  <a:buSzPct val="90000"/>
                  <a:buFont typeface="Courier New" panose="02070309020205020404" pitchFamily="49" charset="0"/>
                  <a:buChar char="o"/>
                </a:pPr>
                <a:r>
                  <a:rPr lang="en-US" sz="2000" dirty="0">
                    <a:solidFill>
                      <a:srgbClr val="002060"/>
                    </a:solidFill>
                    <a:latin typeface="Arial" charset="0"/>
                    <a:ea typeface="Arial" charset="0"/>
                    <a:cs typeface="Arial" charset="0"/>
                  </a:rPr>
                  <a:t>Allows to control all the information flows generated in each area of the organization.</a:t>
                </a: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07FA55D6-46AE-8A40-4835-BA8AAAB29F9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9341" y="1453247"/>
                <a:ext cx="7554589" cy="4747453"/>
              </a:xfrm>
              <a:prstGeom prst="rect">
                <a:avLst/>
              </a:prstGeom>
              <a:blipFill>
                <a:blip r:embed="rId2"/>
                <a:stretch>
                  <a:fillRect t="-1067" r="-503" b="-1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Departamentos de ERP">
            <a:extLst>
              <a:ext uri="{FF2B5EF4-FFF2-40B4-BE49-F238E27FC236}">
                <a16:creationId xmlns:a16="http://schemas.microsoft.com/office/drawing/2014/main" id="{3C071BDD-8834-8510-C580-286E4E38A0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762" y="2140638"/>
            <a:ext cx="3791579" cy="2843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45972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>
          <a:xfrm>
            <a:off x="606865" y="348116"/>
            <a:ext cx="10667386" cy="787348"/>
          </a:xfrm>
        </p:spPr>
        <p:txBody>
          <a:bodyPr/>
          <a:lstStyle/>
          <a:p>
            <a:r>
              <a:rPr lang="en-US" sz="3600" dirty="0"/>
              <a:t>What is the course about? </a:t>
            </a:r>
            <a:r>
              <a:rPr lang="fr-FR" b="0" dirty="0"/>
              <a:t>(3)</a:t>
            </a:r>
            <a:endParaRPr lang="fr-FR" sz="3600" b="0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fld id="{01E818B2-1BF8-F74E-8CA2-1FCFAD8022E5}" type="slidenum">
              <a:rPr lang="fr-FR" smtClean="0"/>
              <a:t>6</a:t>
            </a:fld>
            <a:endParaRPr lang="fr-FR" dirty="0"/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821EF618-B212-5ADF-3C07-B1D1D852CC7C}"/>
              </a:ext>
            </a:extLst>
          </p:cNvPr>
          <p:cNvGrpSpPr/>
          <p:nvPr/>
        </p:nvGrpSpPr>
        <p:grpSpPr>
          <a:xfrm>
            <a:off x="4343722" y="2380286"/>
            <a:ext cx="3193669" cy="1621161"/>
            <a:chOff x="4499165" y="2458470"/>
            <a:chExt cx="3193669" cy="162116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F60E713E-EBA5-3A34-1206-46108B34D7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99165" y="2458470"/>
              <a:ext cx="3193669" cy="1621161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D239023F-0D60-6B13-D6B0-29151E5E32DD}"/>
                </a:ext>
              </a:extLst>
            </p:cNvPr>
            <p:cNvSpPr txBox="1"/>
            <p:nvPr/>
          </p:nvSpPr>
          <p:spPr>
            <a:xfrm>
              <a:off x="4813636" y="2668114"/>
              <a:ext cx="2551304" cy="113047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GB" sz="2400" dirty="0">
                  <a:solidFill>
                    <a:srgbClr val="002060"/>
                  </a:solidFill>
                  <a:latin typeface="Arial" charset="0"/>
                  <a:cs typeface="Arial" charset="0"/>
                  <a:sym typeface="Calibri"/>
                </a:rPr>
                <a:t>Digital</a:t>
              </a:r>
              <a:br>
                <a:rPr lang="en-GB" sz="2400" dirty="0">
                  <a:solidFill>
                    <a:srgbClr val="002060"/>
                  </a:solidFill>
                  <a:latin typeface="Arial" charset="0"/>
                  <a:cs typeface="Arial" charset="0"/>
                  <a:sym typeface="Calibri"/>
                </a:rPr>
              </a:br>
              <a:r>
                <a:rPr lang="en-GB" sz="2400" dirty="0">
                  <a:solidFill>
                    <a:srgbClr val="002060"/>
                  </a:solidFill>
                  <a:latin typeface="Arial" charset="0"/>
                  <a:cs typeface="Arial" charset="0"/>
                  <a:sym typeface="Calibri"/>
                </a:rPr>
                <a:t>Transformation </a:t>
              </a:r>
              <a:r>
                <a:rPr lang="en-GB" sz="2400" b="1" dirty="0">
                  <a:solidFill>
                    <a:srgbClr val="002060"/>
                  </a:solidFill>
                  <a:latin typeface="Arial" charset="0"/>
                  <a:cs typeface="Arial" charset="0"/>
                  <a:sym typeface="Calibri"/>
                </a:rPr>
                <a:t>MANAGEMENT</a:t>
              </a:r>
            </a:p>
          </p:txBody>
        </p: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537E9174-409E-7C2B-2CF4-4894CA04B71D}"/>
              </a:ext>
            </a:extLst>
          </p:cNvPr>
          <p:cNvSpPr txBox="1"/>
          <p:nvPr/>
        </p:nvSpPr>
        <p:spPr>
          <a:xfrm>
            <a:off x="3272720" y="1380751"/>
            <a:ext cx="5335675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Strategic planning and coordination of all digital transformation processes aimed at improving the working and performance of an organization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A0BE64AC-F73D-F982-D04A-D8BEA9BA1691}"/>
              </a:ext>
            </a:extLst>
          </p:cNvPr>
          <p:cNvGrpSpPr/>
          <p:nvPr/>
        </p:nvGrpSpPr>
        <p:grpSpPr>
          <a:xfrm>
            <a:off x="591325" y="2850311"/>
            <a:ext cx="3483798" cy="3483798"/>
            <a:chOff x="239609" y="2804705"/>
            <a:chExt cx="3483798" cy="3483798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514FFE04-158B-D778-6CB7-513956DF052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9609" y="2804705"/>
              <a:ext cx="3483798" cy="3483798"/>
            </a:xfrm>
            <a:prstGeom prst="rect">
              <a:avLst/>
            </a:prstGeom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CAD4FA9C-FC5A-B698-6F8D-18416F827785}"/>
                </a:ext>
              </a:extLst>
            </p:cNvPr>
            <p:cNvSpPr txBox="1"/>
            <p:nvPr/>
          </p:nvSpPr>
          <p:spPr>
            <a:xfrm>
              <a:off x="606866" y="4125323"/>
              <a:ext cx="2749284" cy="95410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algn="ctr"/>
              <a:r>
                <a:rPr lang="en-GB" sz="1400" i="1" dirty="0"/>
                <a:t>Collect, </a:t>
              </a:r>
              <a:r>
                <a:rPr lang="en-GB" sz="1400" i="1" dirty="0" err="1"/>
                <a:t>analyze</a:t>
              </a:r>
              <a:r>
                <a:rPr lang="en-GB" sz="1400" i="1" dirty="0"/>
                <a:t>, and visualize data. Turn it into insights that help an organization base its strategy on actionable information.</a:t>
              </a:r>
              <a:endParaRPr kumimoji="0" lang="en-GB" sz="1400" b="0" i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endParaRP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4EFFF19A-DF9F-A4BF-8A7A-77DDE20FA5F7}"/>
              </a:ext>
            </a:extLst>
          </p:cNvPr>
          <p:cNvGrpSpPr/>
          <p:nvPr/>
        </p:nvGrpSpPr>
        <p:grpSpPr>
          <a:xfrm>
            <a:off x="4391322" y="4164533"/>
            <a:ext cx="3168885" cy="3168885"/>
            <a:chOff x="4090664" y="3473725"/>
            <a:chExt cx="3168885" cy="3168885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9C7635A6-CC0E-90BB-270D-32E779E49DD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90664" y="3473725"/>
              <a:ext cx="3168885" cy="3168885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0D5F69D1-808F-8E60-7E22-4E2840CADDC5}"/>
                </a:ext>
              </a:extLst>
            </p:cNvPr>
            <p:cNvSpPr txBox="1"/>
            <p:nvPr/>
          </p:nvSpPr>
          <p:spPr>
            <a:xfrm>
              <a:off x="4593590" y="4558190"/>
              <a:ext cx="2230734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i="1" dirty="0"/>
                <a:t>Lead a team of developers and data scientists.</a:t>
              </a:r>
              <a:br>
                <a:rPr lang="en-US" sz="1400" i="1" dirty="0"/>
              </a:br>
              <a:r>
                <a:rPr lang="en-US" sz="1400" i="1" dirty="0"/>
                <a:t>Manage the organization’s business intelligence systems.</a:t>
              </a:r>
              <a:endParaRPr lang="en-GB" i="1" dirty="0"/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4551582C-7874-260A-B6F7-F628B9EE4275}"/>
              </a:ext>
            </a:extLst>
          </p:cNvPr>
          <p:cNvGrpSpPr/>
          <p:nvPr/>
        </p:nvGrpSpPr>
        <p:grpSpPr>
          <a:xfrm>
            <a:off x="7906502" y="2838818"/>
            <a:ext cx="3483798" cy="3483798"/>
            <a:chOff x="7447939" y="3304774"/>
            <a:chExt cx="3483798" cy="3483798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C1882AB4-3483-8D89-1A04-3F2155503BA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47939" y="3304774"/>
              <a:ext cx="3483798" cy="3483798"/>
            </a:xfrm>
            <a:prstGeom prst="rect">
              <a:avLst/>
            </a:prstGeom>
          </p:spPr>
        </p:pic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14132E61-3359-202D-9352-F1D5ECE95AD3}"/>
                </a:ext>
              </a:extLst>
            </p:cNvPr>
            <p:cNvSpPr txBox="1"/>
            <p:nvPr/>
          </p:nvSpPr>
          <p:spPr>
            <a:xfrm>
              <a:off x="7918460" y="4473391"/>
              <a:ext cx="2597991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i="1" dirty="0"/>
                <a:t>Identify and implement digital business processes that improve the customer experience, reduce friction, increase productivity, or enhance performance.</a:t>
              </a:r>
              <a:endParaRPr lang="en-GB" i="1" dirty="0"/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7196AA87-263A-6A95-97E4-4D5EBDD10A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626422">
            <a:off x="3802132" y="3667627"/>
            <a:ext cx="752510" cy="75251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EC47114-F3E6-9DFB-2A3A-40C3D7C97D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557590" y="4073246"/>
            <a:ext cx="752510" cy="75251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B5AA304-6EA2-ADE2-D306-060DB76188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973578" flipH="1">
            <a:off x="7364648" y="3661091"/>
            <a:ext cx="752510" cy="752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0869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>
          <a:xfrm>
            <a:off x="606865" y="348116"/>
            <a:ext cx="10667386" cy="787348"/>
          </a:xfrm>
        </p:spPr>
        <p:txBody>
          <a:bodyPr/>
          <a:lstStyle/>
          <a:p>
            <a:r>
              <a:rPr lang="en-US" sz="3600" dirty="0"/>
              <a:t>How is the course organized?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fld id="{01E818B2-1BF8-F74E-8CA2-1FCFAD8022E5}" type="slidenum">
              <a:rPr lang="fr-FR" smtClean="0"/>
              <a:t>7</a:t>
            </a:fld>
            <a:endParaRPr lang="fr-FR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77F2226-14EA-259E-4161-4B225BD32A2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3048837" y="1236919"/>
            <a:ext cx="5301343" cy="5301343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83A6B95-07F2-70FE-AC51-B5F743ED5C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8460" y="1821264"/>
            <a:ext cx="1607736" cy="1607736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BE20FCC-A9D4-C531-3414-50A560767A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2244" y="4839717"/>
            <a:ext cx="1800000" cy="1800000"/>
          </a:xfrm>
          <a:prstGeom prst="rect">
            <a:avLst/>
          </a:prstGeom>
        </p:spPr>
      </p:pic>
      <p:sp>
        <p:nvSpPr>
          <p:cNvPr id="32" name="ZoneTexte 31">
            <a:extLst>
              <a:ext uri="{FF2B5EF4-FFF2-40B4-BE49-F238E27FC236}">
                <a16:creationId xmlns:a16="http://schemas.microsoft.com/office/drawing/2014/main" id="{26C8CE7E-0934-ACF3-315A-1FF709FE28CC}"/>
              </a:ext>
            </a:extLst>
          </p:cNvPr>
          <p:cNvSpPr txBox="1"/>
          <p:nvPr/>
        </p:nvSpPr>
        <p:spPr>
          <a:xfrm>
            <a:off x="1563205" y="1784379"/>
            <a:ext cx="20871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/>
              <a:t>LECTURES</a:t>
            </a:r>
          </a:p>
          <a:p>
            <a:pPr algn="ctr"/>
            <a:r>
              <a:rPr lang="en-GB" sz="2000"/>
              <a:t>23 </a:t>
            </a:r>
            <a:r>
              <a:rPr lang="en-GB" sz="2000" dirty="0"/>
              <a:t>hours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33F4E8E0-3EC5-6EB5-B8A1-15AB1B9B9944}"/>
              </a:ext>
            </a:extLst>
          </p:cNvPr>
          <p:cNvSpPr txBox="1"/>
          <p:nvPr/>
        </p:nvSpPr>
        <p:spPr>
          <a:xfrm>
            <a:off x="8350180" y="3555215"/>
            <a:ext cx="20871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/>
              <a:t>GROUP WORK</a:t>
            </a:r>
          </a:p>
          <a:p>
            <a:pPr algn="ctr"/>
            <a:r>
              <a:rPr lang="en-GB" sz="2000" dirty="0"/>
              <a:t>Project-based learning</a:t>
            </a:r>
          </a:p>
        </p:txBody>
      </p:sp>
      <p:pic>
        <p:nvPicPr>
          <p:cNvPr id="35" name="Image 34">
            <a:extLst>
              <a:ext uri="{FF2B5EF4-FFF2-40B4-BE49-F238E27FC236}">
                <a16:creationId xmlns:a16="http://schemas.microsoft.com/office/drawing/2014/main" id="{3F8E756A-9494-570A-9EE4-8E0CFFCC2D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2285" y="2987590"/>
            <a:ext cx="1800000" cy="1800000"/>
          </a:xfrm>
          <a:prstGeom prst="rect">
            <a:avLst/>
          </a:prstGeom>
        </p:spPr>
      </p:pic>
      <p:sp>
        <p:nvSpPr>
          <p:cNvPr id="36" name="ZoneTexte 35">
            <a:extLst>
              <a:ext uri="{FF2B5EF4-FFF2-40B4-BE49-F238E27FC236}">
                <a16:creationId xmlns:a16="http://schemas.microsoft.com/office/drawing/2014/main" id="{E0BF0878-1D45-9B78-19D2-75D58175BEED}"/>
              </a:ext>
            </a:extLst>
          </p:cNvPr>
          <p:cNvSpPr txBox="1"/>
          <p:nvPr/>
        </p:nvSpPr>
        <p:spPr>
          <a:xfrm>
            <a:off x="1457011" y="5494221"/>
            <a:ext cx="22994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/>
              <a:t>INDIVIDUAL WORK</a:t>
            </a:r>
          </a:p>
          <a:p>
            <a:pPr algn="ctr"/>
            <a:r>
              <a:rPr lang="en-GB" sz="2000" dirty="0"/>
              <a:t>Readings, study, quizzes, games</a:t>
            </a:r>
          </a:p>
        </p:txBody>
      </p: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2F4A9BC3-AE20-CC1E-D4FE-4CE14440D61C}"/>
              </a:ext>
            </a:extLst>
          </p:cNvPr>
          <p:cNvGrpSpPr/>
          <p:nvPr/>
        </p:nvGrpSpPr>
        <p:grpSpPr>
          <a:xfrm>
            <a:off x="9418281" y="4453272"/>
            <a:ext cx="2641600" cy="1365325"/>
            <a:chOff x="8472285" y="5027396"/>
            <a:chExt cx="2641600" cy="1365325"/>
          </a:xfrm>
        </p:grpSpPr>
        <p:pic>
          <p:nvPicPr>
            <p:cNvPr id="37" name="Image 36">
              <a:extLst>
                <a:ext uri="{FF2B5EF4-FFF2-40B4-BE49-F238E27FC236}">
                  <a16:creationId xmlns:a16="http://schemas.microsoft.com/office/drawing/2014/main" id="{2801F86B-187D-B4F4-D267-64674D89E86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472285" y="5821221"/>
              <a:ext cx="2641600" cy="571500"/>
            </a:xfrm>
            <a:prstGeom prst="rect">
              <a:avLst/>
            </a:prstGeom>
            <a:ln w="25400">
              <a:solidFill>
                <a:srgbClr val="FF0000"/>
              </a:solidFill>
            </a:ln>
          </p:spPr>
        </p:pic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F748E63E-3581-90BD-8FF4-F2450A2E745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9459557" y="5027396"/>
              <a:ext cx="752510" cy="75251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323828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>
          <a:xfrm>
            <a:off x="606865" y="348116"/>
            <a:ext cx="10667386" cy="787348"/>
          </a:xfrm>
        </p:spPr>
        <p:txBody>
          <a:bodyPr/>
          <a:lstStyle/>
          <a:p>
            <a:r>
              <a:rPr lang="en-US" sz="3600" dirty="0"/>
              <a:t>Schedule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fld id="{01E818B2-1BF8-F74E-8CA2-1FCFAD8022E5}" type="slidenum">
              <a:rPr lang="fr-FR" smtClean="0"/>
              <a:t>8</a:t>
            </a:fld>
            <a:endParaRPr lang="fr-F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EB32400-75A7-7AB5-D14E-4B8E4ED4DCC0}"/>
              </a:ext>
            </a:extLst>
          </p:cNvPr>
          <p:cNvSpPr/>
          <p:nvPr/>
        </p:nvSpPr>
        <p:spPr>
          <a:xfrm>
            <a:off x="531527" y="1164966"/>
            <a:ext cx="8331119" cy="57400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11163" indent="-342900">
              <a:spcBef>
                <a:spcPts val="300"/>
              </a:spcBef>
              <a:buSzPct val="90000"/>
              <a:buFont typeface="Wingdings" pitchFamily="2" charset="2"/>
              <a:buChar char="§"/>
            </a:pPr>
            <a:r>
              <a:rPr lang="en-US" sz="2400" b="1" dirty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Lectures</a:t>
            </a:r>
          </a:p>
          <a:p>
            <a:pPr marL="868363" lvl="1" indent="-342900">
              <a:spcBef>
                <a:spcPts val="300"/>
              </a:spcBef>
              <a:buSzPct val="90000"/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S1 – Tuesday 15/09 – 13.00-16.00 – MONT 11 MK, YW, JC</a:t>
            </a:r>
          </a:p>
          <a:p>
            <a:pPr marL="868363" lvl="1" indent="-342900">
              <a:spcBef>
                <a:spcPts val="300"/>
              </a:spcBef>
              <a:buSzPct val="90000"/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S1 – Thursday 17/09 – 16.15-18.15 – MONT 10 MK</a:t>
            </a:r>
          </a:p>
          <a:p>
            <a:pPr marL="868363" lvl="1" indent="-342900">
              <a:spcBef>
                <a:spcPts val="300"/>
              </a:spcBef>
              <a:buSzPct val="90000"/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S2 – Tuesday 22/09 – 16.15-18.15 – STUD 11 MK</a:t>
            </a:r>
          </a:p>
          <a:p>
            <a:pPr marL="868363" lvl="1" indent="-342900">
              <a:spcBef>
                <a:spcPts val="300"/>
              </a:spcBef>
              <a:buSzPct val="90000"/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S2 – Thursday 24/09 – 16.15-18.15 – MONT 10 MK</a:t>
            </a:r>
          </a:p>
          <a:p>
            <a:pPr marL="868363" lvl="1" indent="-342900">
              <a:spcBef>
                <a:spcPts val="300"/>
              </a:spcBef>
              <a:buSzPct val="90000"/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S3 – Tuesday 29/09 – 16.15-18.15 – STUD 11 YW</a:t>
            </a:r>
          </a:p>
          <a:p>
            <a:pPr marL="868363" lvl="1" indent="-342900">
              <a:spcBef>
                <a:spcPts val="300"/>
              </a:spcBef>
              <a:buSzPct val="90000"/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S3 – Thursday 1/10 – 16.15-18.15 – MONT 10 YW</a:t>
            </a:r>
          </a:p>
          <a:p>
            <a:pPr marL="868363" lvl="1" indent="-342900">
              <a:spcBef>
                <a:spcPts val="300"/>
              </a:spcBef>
              <a:buSzPct val="90000"/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S4 – Tuesday 6/10 – 16.15-18.15 – STUD 11 YW</a:t>
            </a:r>
          </a:p>
          <a:p>
            <a:pPr marL="868363" lvl="1" indent="-342900">
              <a:spcBef>
                <a:spcPts val="300"/>
              </a:spcBef>
              <a:buSzPct val="90000"/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S4 – Thursday 8/10 – 16.15-18.15 – MONT 10 JC</a:t>
            </a:r>
          </a:p>
          <a:p>
            <a:pPr marL="868363" lvl="1" indent="-342900">
              <a:spcBef>
                <a:spcPts val="300"/>
              </a:spcBef>
              <a:buSzPct val="90000"/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S5 – Tuesday 13/10 – 16.15-18.15 – STUD 11 JC</a:t>
            </a:r>
          </a:p>
          <a:p>
            <a:pPr marL="868363" lvl="1" indent="-342900">
              <a:spcBef>
                <a:spcPts val="300"/>
              </a:spcBef>
              <a:buSzPct val="90000"/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S5 – Thursday 15/10 – 16.15-18.15 – MONT 10 JC</a:t>
            </a:r>
          </a:p>
          <a:p>
            <a:pPr marL="868363" lvl="1" indent="-342900">
              <a:spcBef>
                <a:spcPts val="300"/>
              </a:spcBef>
              <a:buSzPct val="90000"/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S6 – Tuesday 20/10 – 16.15-18.15 – STUD 11 TBA</a:t>
            </a:r>
          </a:p>
          <a:p>
            <a:pPr marL="868363" lvl="1" indent="-342900">
              <a:spcBef>
                <a:spcPts val="300"/>
              </a:spcBef>
              <a:buSzPct val="90000"/>
              <a:buFont typeface="Courier New" panose="02070309020205020404" pitchFamily="49" charset="0"/>
              <a:buChar char="o"/>
            </a:pPr>
            <a:r>
              <a:rPr lang="en-US" sz="2400" b="1" dirty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Group work </a:t>
            </a:r>
          </a:p>
          <a:p>
            <a:pPr marL="868363" lvl="1" indent="-342900">
              <a:spcBef>
                <a:spcPts val="300"/>
              </a:spcBef>
              <a:buSzPct val="90000"/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Not supervised</a:t>
            </a:r>
          </a:p>
          <a:p>
            <a:pPr marL="868363" lvl="1" indent="-342900">
              <a:spcBef>
                <a:spcPts val="300"/>
              </a:spcBef>
              <a:buSzPct val="90000"/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Time Slots booked on Tuesdays (MBE) and Thursdays (MMA)</a:t>
            </a:r>
          </a:p>
          <a:p>
            <a:pPr marL="868363" lvl="1" indent="-342900">
              <a:spcBef>
                <a:spcPts val="300"/>
              </a:spcBef>
              <a:buSzPct val="90000"/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Instructors and teaching assistants are available upon request</a:t>
            </a:r>
          </a:p>
          <a:p>
            <a:pPr marL="868363" lvl="1" indent="-342900">
              <a:spcBef>
                <a:spcPts val="300"/>
              </a:spcBef>
              <a:buSzPct val="90000"/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S7 – S8 – Online Presentations + Self and Peer Assessment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E853EF1-C7FC-A3BB-9CE1-928E2BCD3AB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ement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46253" y="2331218"/>
            <a:ext cx="3024554" cy="3024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8467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>
          <a:xfrm>
            <a:off x="606865" y="348116"/>
            <a:ext cx="10667386" cy="787348"/>
          </a:xfrm>
        </p:spPr>
        <p:txBody>
          <a:bodyPr/>
          <a:lstStyle/>
          <a:p>
            <a:r>
              <a:rPr lang="en-US" sz="3600" dirty="0"/>
              <a:t>Assessment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fld id="{01E818B2-1BF8-F74E-8CA2-1FCFAD8022E5}" type="slidenum">
              <a:rPr lang="fr-FR" smtClean="0"/>
              <a:t>9</a:t>
            </a:fld>
            <a:endParaRPr lang="fr-FR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77F2226-14EA-259E-4161-4B225BD32A2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3460816" y="1236919"/>
            <a:ext cx="5301343" cy="5301343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83A6B95-07F2-70FE-AC51-B5F743ED5C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0439" y="1821264"/>
            <a:ext cx="1607736" cy="1607736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BE20FCC-A9D4-C531-3414-50A560767A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4223" y="4839717"/>
            <a:ext cx="1800000" cy="1800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26C8CE7E-0934-ACF3-315A-1FF709FE28CC}"/>
                  </a:ext>
                </a:extLst>
              </p:cNvPr>
              <p:cNvSpPr txBox="1"/>
              <p:nvPr/>
            </p:nvSpPr>
            <p:spPr>
              <a:xfrm>
                <a:off x="955790" y="1784379"/>
                <a:ext cx="3106504" cy="18158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000" b="1" dirty="0"/>
                  <a:t>FINAL EXAM </a:t>
                </a:r>
                <a14:m>
                  <m:oMath xmlns:m="http://schemas.openxmlformats.org/officeDocument/2006/math">
                    <m:r>
                      <a:rPr lang="en-GB" sz="20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nl-BE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33</m:t>
                    </m:r>
                  </m:oMath>
                </a14:m>
                <a:r>
                  <a:rPr lang="en-GB" sz="2000" dirty="0"/>
                  <a:t>%</a:t>
                </a:r>
              </a:p>
              <a:p>
                <a:pPr algn="ctr"/>
                <a:endParaRPr lang="en-GB" sz="20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dirty="0"/>
                  <a:t>Closed-book, 2h-hours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dirty="0"/>
                  <a:t>Multiple-choice/fill in the blank questions 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dirty="0">
                    <a:solidFill>
                      <a:srgbClr val="008188"/>
                    </a:solidFill>
                  </a:rPr>
                  <a:t>S8 + August session</a:t>
                </a:r>
              </a:p>
            </p:txBody>
          </p:sp>
        </mc:Choice>
        <mc:Fallback xmlns=""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26C8CE7E-0934-ACF3-315A-1FF709FE28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5790" y="1784379"/>
                <a:ext cx="3106504" cy="1815882"/>
              </a:xfrm>
              <a:prstGeom prst="rect">
                <a:avLst/>
              </a:prstGeom>
              <a:blipFill>
                <a:blip r:embed="rId5"/>
                <a:stretch>
                  <a:fillRect l="-1224" t="-2083" b="-4861"/>
                </a:stretch>
              </a:blipFill>
            </p:spPr>
            <p:txBody>
              <a:bodyPr/>
              <a:lstStyle/>
              <a:p>
                <a:r>
                  <a:rPr lang="en-B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33F4E8E0-3EC5-6EB5-B8A1-15AB1B9B9944}"/>
                  </a:ext>
                </a:extLst>
              </p:cNvPr>
              <p:cNvSpPr txBox="1"/>
              <p:nvPr/>
            </p:nvSpPr>
            <p:spPr>
              <a:xfrm>
                <a:off x="8762159" y="1818354"/>
                <a:ext cx="3044651" cy="20928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000" b="1" dirty="0"/>
                  <a:t>GROUP WORK </a:t>
                </a:r>
                <a14:m>
                  <m:oMath xmlns:m="http://schemas.openxmlformats.org/officeDocument/2006/math">
                    <m:r>
                      <a:rPr lang="en-GB" sz="20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nl-BE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47</m:t>
                    </m:r>
                  </m:oMath>
                </a14:m>
                <a:r>
                  <a:rPr lang="en-GB" sz="2000" dirty="0"/>
                  <a:t>%</a:t>
                </a:r>
              </a:p>
              <a:p>
                <a:pPr algn="ctr"/>
                <a:endParaRPr lang="en-GB" sz="20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dirty="0"/>
                  <a:t>Interim report: 4%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dirty="0"/>
                  <a:t>Final report: 33%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dirty="0"/>
                  <a:t>Online presentation: 10%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dirty="0">
                    <a:solidFill>
                      <a:srgbClr val="008188"/>
                    </a:solidFill>
                  </a:rPr>
                  <a:t>If failed, individual work in August session</a:t>
                </a:r>
              </a:p>
            </p:txBody>
          </p:sp>
        </mc:Choice>
        <mc:Fallback xmlns=""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33F4E8E0-3EC5-6EB5-B8A1-15AB1B9B99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62159" y="1818354"/>
                <a:ext cx="3044651" cy="2092881"/>
              </a:xfrm>
              <a:prstGeom prst="rect">
                <a:avLst/>
              </a:prstGeom>
              <a:blipFill>
                <a:blip r:embed="rId6"/>
                <a:stretch>
                  <a:fillRect l="-1245" t="-1807" r="-1245" b="-3012"/>
                </a:stretch>
              </a:blipFill>
            </p:spPr>
            <p:txBody>
              <a:bodyPr/>
              <a:lstStyle/>
              <a:p>
                <a:r>
                  <a:rPr lang="en-B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5" name="Image 34">
            <a:extLst>
              <a:ext uri="{FF2B5EF4-FFF2-40B4-BE49-F238E27FC236}">
                <a16:creationId xmlns:a16="http://schemas.microsoft.com/office/drawing/2014/main" id="{3F8E756A-9494-570A-9EE4-8E0CFFCC2D2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84264" y="2987590"/>
            <a:ext cx="1800000" cy="1800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6" name="ZoneTexte 35">
                <a:extLst>
                  <a:ext uri="{FF2B5EF4-FFF2-40B4-BE49-F238E27FC236}">
                    <a16:creationId xmlns:a16="http://schemas.microsoft.com/office/drawing/2014/main" id="{E0BF0878-1D45-9B78-19D2-75D58175BEED}"/>
                  </a:ext>
                </a:extLst>
              </p:cNvPr>
              <p:cNvSpPr txBox="1"/>
              <p:nvPr/>
            </p:nvSpPr>
            <p:spPr>
              <a:xfrm>
                <a:off x="584422" y="4331885"/>
                <a:ext cx="3789801" cy="24006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000" b="1" dirty="0"/>
                  <a:t>INDIVIDUAL WORK </a:t>
                </a:r>
                <a14:m>
                  <m:oMath xmlns:m="http://schemas.openxmlformats.org/officeDocument/2006/math">
                    <m:r>
                      <a:rPr lang="en-GB" sz="20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nl-BE" sz="20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000" dirty="0"/>
                  <a:t>16%</a:t>
                </a:r>
              </a:p>
              <a:p>
                <a:endParaRPr lang="en-GB" sz="20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dirty="0"/>
                  <a:t>8 activities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dirty="0"/>
                  <a:t>(Odoo, PM-ONOPOLY, </a:t>
                </a:r>
                <a:r>
                  <a:rPr lang="en-GB" dirty="0" err="1"/>
                  <a:t>ScrumScape</a:t>
                </a:r>
                <a:r>
                  <a:rPr lang="en-GB" dirty="0"/>
                  <a:t>, </a:t>
                </a:r>
                <a:r>
                  <a:rPr lang="en-GB" dirty="0" err="1"/>
                  <a:t>Kanbanboard</a:t>
                </a:r>
                <a:r>
                  <a:rPr lang="en-GB" dirty="0"/>
                  <a:t>, Gantt, AWS, Zapier, </a:t>
                </a:r>
                <a:r>
                  <a:rPr lang="en-GB" dirty="0" err="1"/>
                  <a:t>DevopsDream</a:t>
                </a:r>
                <a:r>
                  <a:rPr lang="en-GB" dirty="0"/>
                  <a:t>)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dirty="0">
                    <a:solidFill>
                      <a:srgbClr val="008188"/>
                    </a:solidFill>
                  </a:rPr>
                  <a:t>Cannot be retaken</a:t>
                </a:r>
              </a:p>
              <a:p>
                <a:pPr algn="ctr"/>
                <a:endParaRPr lang="en-GB" sz="2000" b="1" dirty="0"/>
              </a:p>
            </p:txBody>
          </p:sp>
        </mc:Choice>
        <mc:Fallback xmlns="">
          <p:sp>
            <p:nvSpPr>
              <p:cNvPr id="36" name="ZoneTexte 35">
                <a:extLst>
                  <a:ext uri="{FF2B5EF4-FFF2-40B4-BE49-F238E27FC236}">
                    <a16:creationId xmlns:a16="http://schemas.microsoft.com/office/drawing/2014/main" id="{E0BF0878-1D45-9B78-19D2-75D58175BE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422" y="4331885"/>
                <a:ext cx="3789801" cy="2400657"/>
              </a:xfrm>
              <a:prstGeom prst="rect">
                <a:avLst/>
              </a:prstGeom>
              <a:blipFill>
                <a:blip r:embed="rId8"/>
                <a:stretch>
                  <a:fillRect l="-1003" t="-1587" r="-2007"/>
                </a:stretch>
              </a:blipFill>
            </p:spPr>
            <p:txBody>
              <a:bodyPr/>
              <a:lstStyle/>
              <a:p>
                <a:r>
                  <a:rPr lang="en-B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32">
                <a:extLst>
                  <a:ext uri="{FF2B5EF4-FFF2-40B4-BE49-F238E27FC236}">
                    <a16:creationId xmlns:a16="http://schemas.microsoft.com/office/drawing/2014/main" id="{02EC6DFF-EAFF-DEFF-C2C6-78B7CF7AEF1E}"/>
                  </a:ext>
                </a:extLst>
              </p:cNvPr>
              <p:cNvSpPr txBox="1"/>
              <p:nvPr/>
            </p:nvSpPr>
            <p:spPr>
              <a:xfrm>
                <a:off x="7431929" y="4558320"/>
                <a:ext cx="4036982" cy="18158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000" b="1" dirty="0"/>
                  <a:t>Peer and Self Assessment </a:t>
                </a:r>
                <a14:m>
                  <m:oMath xmlns:m="http://schemas.openxmlformats.org/officeDocument/2006/math">
                    <m:r>
                      <a:rPr lang="en-GB" sz="20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nl-BE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GB" sz="2000" dirty="0"/>
                  <a:t>%</a:t>
                </a:r>
              </a:p>
              <a:p>
                <a:pPr algn="ctr"/>
                <a:endParaRPr lang="en-GB" sz="20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dirty="0"/>
                  <a:t>Self Assessment of your groupwork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dirty="0"/>
                  <a:t>Peer review of other group presentations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dirty="0">
                    <a:solidFill>
                      <a:srgbClr val="008188"/>
                    </a:solidFill>
                  </a:rPr>
                  <a:t>Cannot be retaken</a:t>
                </a:r>
              </a:p>
            </p:txBody>
          </p:sp>
        </mc:Choice>
        <mc:Fallback xmlns="">
          <p:sp>
            <p:nvSpPr>
              <p:cNvPr id="3" name="ZoneTexte 32">
                <a:extLst>
                  <a:ext uri="{FF2B5EF4-FFF2-40B4-BE49-F238E27FC236}">
                    <a16:creationId xmlns:a16="http://schemas.microsoft.com/office/drawing/2014/main" id="{02EC6DFF-EAFF-DEFF-C2C6-78B7CF7AEF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31929" y="4558320"/>
                <a:ext cx="4036982" cy="1815882"/>
              </a:xfrm>
              <a:prstGeom prst="rect">
                <a:avLst/>
              </a:prstGeom>
              <a:blipFill>
                <a:blip r:embed="rId9"/>
                <a:stretch>
                  <a:fillRect l="-943" t="-2083" b="-4167"/>
                </a:stretch>
              </a:blipFill>
            </p:spPr>
            <p:txBody>
              <a:bodyPr/>
              <a:lstStyle/>
              <a:p>
                <a:r>
                  <a:rPr lang="en-B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128256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>
          <a:xfrm>
            <a:off x="461385" y="348116"/>
            <a:ext cx="11377264" cy="787348"/>
          </a:xfrm>
        </p:spPr>
        <p:txBody>
          <a:bodyPr/>
          <a:lstStyle/>
          <a:p>
            <a:r>
              <a:rPr lang="en-US" sz="3600" dirty="0">
                <a:latin typeface="Calibri" charset="0"/>
              </a:rPr>
              <a:t>Odoo Project !! </a:t>
            </a:r>
            <a:r>
              <a:rPr lang="en-US" sz="3600" dirty="0">
                <a:solidFill>
                  <a:srgbClr val="C00000"/>
                </a:solidFill>
                <a:latin typeface="Calibri" charset="0"/>
              </a:rPr>
              <a:t>You agree to be committed to your group!!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fld id="{01E818B2-1BF8-F74E-8CA2-1FCFAD8022E5}" type="slidenum">
              <a:rPr lang="fr-FR" smtClean="0"/>
              <a:t>10</a:t>
            </a:fld>
            <a:endParaRPr lang="fr-F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463826-AE4E-87E1-9B78-E27884520A6F}"/>
              </a:ext>
            </a:extLst>
          </p:cNvPr>
          <p:cNvSpPr txBox="1">
            <a:spLocks/>
          </p:cNvSpPr>
          <p:nvPr/>
        </p:nvSpPr>
        <p:spPr>
          <a:xfrm>
            <a:off x="479376" y="1246173"/>
            <a:ext cx="11377264" cy="5475302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i="1" dirty="0">
                <a:latin typeface="Calibri" charset="0"/>
              </a:rPr>
              <a:t>IS/ERP Project with </a:t>
            </a:r>
            <a:r>
              <a:rPr lang="en-US" i="1" dirty="0" err="1">
                <a:latin typeface="Calibri" charset="0"/>
              </a:rPr>
              <a:t>odoo.com</a:t>
            </a:r>
            <a:r>
              <a:rPr lang="en-US" i="1" dirty="0">
                <a:latin typeface="Calibri" charset="0"/>
              </a:rPr>
              <a:t> - subject at your convenience –</a:t>
            </a:r>
          </a:p>
          <a:p>
            <a:r>
              <a:rPr lang="en-US" i="1" dirty="0">
                <a:latin typeface="Calibri" charset="0"/>
              </a:rPr>
              <a:t> Fictive (but realistic) organization </a:t>
            </a:r>
          </a:p>
          <a:p>
            <a:endParaRPr lang="en-US" b="1" i="1" dirty="0">
              <a:latin typeface="Calibri" charset="0"/>
            </a:endParaRPr>
          </a:p>
          <a:p>
            <a:r>
              <a:rPr lang="en-US" b="1" i="1" dirty="0">
                <a:latin typeface="Calibri" charset="0"/>
              </a:rPr>
              <a:t>Group of max 6 students </a:t>
            </a:r>
          </a:p>
          <a:p>
            <a:r>
              <a:rPr lang="en-US" b="1" dirty="0">
                <a:latin typeface="Calibri" charset="0"/>
              </a:rPr>
              <a:t>Could be mix GEST/INGE</a:t>
            </a:r>
          </a:p>
          <a:p>
            <a:r>
              <a:rPr lang="en-US" b="1" i="1" dirty="0">
                <a:latin typeface="Calibri" charset="0"/>
              </a:rPr>
              <a:t>YOU compose your group: deadline Sept 27 (end of W2)</a:t>
            </a:r>
          </a:p>
          <a:p>
            <a:r>
              <a:rPr lang="en-US" b="1" i="1" dirty="0">
                <a:latin typeface="Calibri" charset="0"/>
              </a:rPr>
              <a:t>If not part of a group by 28/9 -&gt; Individual project for August 2027</a:t>
            </a:r>
          </a:p>
          <a:p>
            <a:r>
              <a:rPr lang="en-US" sz="2800" b="1" i="1" dirty="0">
                <a:latin typeface="Calibri" charset="0"/>
              </a:rPr>
              <a:t>Draft Report (3 pages) by Week 3 (1/10)</a:t>
            </a:r>
          </a:p>
          <a:p>
            <a:r>
              <a:rPr lang="en-US" sz="2800" b="1" i="1" dirty="0">
                <a:latin typeface="Calibri" charset="0"/>
              </a:rPr>
              <a:t>Final Report (+/- 20 pages + annexes) </a:t>
            </a:r>
            <a:r>
              <a:rPr lang="en-US" b="1" i="1" dirty="0">
                <a:latin typeface="Calibri" charset="0"/>
              </a:rPr>
              <a:t>by Week 8</a:t>
            </a:r>
          </a:p>
          <a:p>
            <a:r>
              <a:rPr lang="en-US" b="1" i="1" dirty="0">
                <a:latin typeface="Calibri" charset="0"/>
              </a:rPr>
              <a:t>15 min video presentation by Week 7</a:t>
            </a:r>
          </a:p>
          <a:p>
            <a:pPr marL="0" indent="0">
              <a:buNone/>
            </a:pPr>
            <a:r>
              <a:rPr lang="en-US" b="1" i="1" dirty="0">
                <a:latin typeface="Calibri" charset="0"/>
              </a:rPr>
              <a:t>+ Peer Review with </a:t>
            </a:r>
            <a:r>
              <a:rPr lang="en-US" b="1" i="1" dirty="0" err="1">
                <a:latin typeface="Calibri" charset="0"/>
              </a:rPr>
              <a:t>Comproved</a:t>
            </a:r>
            <a:r>
              <a:rPr lang="en-US" b="1" i="1" dirty="0">
                <a:latin typeface="Calibri" charset="0"/>
              </a:rPr>
              <a:t> (2 pairs of presentations to review per student)</a:t>
            </a:r>
          </a:p>
          <a:p>
            <a:pPr marL="0" indent="0">
              <a:buNone/>
            </a:pPr>
            <a:r>
              <a:rPr lang="en-US" b="1" i="1" dirty="0">
                <a:latin typeface="Calibri" charset="0"/>
              </a:rPr>
              <a:t>+ Self evaluation of your group work with Dynamo (commitment)</a:t>
            </a:r>
          </a:p>
          <a:p>
            <a:endParaRPr lang="en-US" b="1" i="1" dirty="0">
              <a:latin typeface="Calibri" charset="0"/>
            </a:endParaRPr>
          </a:p>
          <a:p>
            <a:endParaRPr lang="en-US" b="1" i="1" dirty="0">
              <a:latin typeface="Calibri" charset="0"/>
            </a:endParaRPr>
          </a:p>
          <a:p>
            <a:pPr marL="742950" lvl="2" indent="-342900"/>
            <a:endParaRPr lang="en-US" dirty="0">
              <a:latin typeface="Calibri" charset="0"/>
            </a:endParaRPr>
          </a:p>
          <a:p>
            <a:pPr marL="742950" lvl="2" indent="-342900"/>
            <a:endParaRPr lang="en-US" dirty="0">
              <a:latin typeface="Calibri" charset="0"/>
            </a:endParaRPr>
          </a:p>
          <a:p>
            <a:pPr marL="400050" lvl="2" indent="0">
              <a:buFont typeface="Arial"/>
              <a:buNone/>
            </a:pPr>
            <a:endParaRPr lang="en-US" dirty="0">
              <a:latin typeface="Calibri" charset="0"/>
            </a:endParaRPr>
          </a:p>
          <a:p>
            <a:pPr lvl="1"/>
            <a:endParaRPr lang="en-US" b="1" i="1" dirty="0">
              <a:latin typeface="Calibri" charset="0"/>
            </a:endParaRPr>
          </a:p>
          <a:p>
            <a:pPr lvl="1"/>
            <a:endParaRPr lang="en-US" sz="2000" b="1" i="1" dirty="0">
              <a:latin typeface="Calibri" charset="0"/>
            </a:endParaRPr>
          </a:p>
          <a:p>
            <a:pPr lvl="1"/>
            <a:endParaRPr lang="en-US" sz="2000" b="1" i="1" dirty="0">
              <a:latin typeface="Calibri" charset="0"/>
            </a:endParaRPr>
          </a:p>
          <a:p>
            <a:pPr lvl="1"/>
            <a:endParaRPr lang="en-US" sz="2000" b="1" i="1" dirty="0">
              <a:latin typeface="Calibri" charset="0"/>
            </a:endParaRPr>
          </a:p>
          <a:p>
            <a:pPr lvl="1"/>
            <a:endParaRPr lang="en-US" sz="2000" b="1" i="1" dirty="0">
              <a:latin typeface="Calibri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00AA901-7576-E8D0-8530-93543B27CF3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3362" y="2020288"/>
            <a:ext cx="2592778" cy="1461267"/>
          </a:xfrm>
          <a:prstGeom prst="rect">
            <a:avLst/>
          </a:prstGeom>
        </p:spPr>
      </p:pic>
      <p:pic>
        <p:nvPicPr>
          <p:cNvPr id="8" name="Espace réservé du contenu 4">
            <a:extLst>
              <a:ext uri="{FF2B5EF4-FFF2-40B4-BE49-F238E27FC236}">
                <a16:creationId xmlns:a16="http://schemas.microsoft.com/office/drawing/2014/main" id="{69FE945A-0BC3-5B68-BA72-9C32C1F45C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5851" y="1621151"/>
            <a:ext cx="3722338" cy="1861169"/>
          </a:xfrm>
          <a:prstGeom prst="rect">
            <a:avLst/>
          </a:prstGeom>
        </p:spPr>
      </p:pic>
      <p:sp>
        <p:nvSpPr>
          <p:cNvPr id="5" name="Right Arrow 4">
            <a:extLst>
              <a:ext uri="{FF2B5EF4-FFF2-40B4-BE49-F238E27FC236}">
                <a16:creationId xmlns:a16="http://schemas.microsoft.com/office/drawing/2014/main" id="{D52B7A70-3824-82BB-46B2-6EA9648A6803}"/>
              </a:ext>
            </a:extLst>
          </p:cNvPr>
          <p:cNvSpPr/>
          <p:nvPr/>
        </p:nvSpPr>
        <p:spPr>
          <a:xfrm>
            <a:off x="7382558" y="2547225"/>
            <a:ext cx="546875" cy="33821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4065512720"/>
      </p:ext>
    </p:extLst>
  </p:cSld>
  <p:clrMapOvr>
    <a:masterClrMapping/>
  </p:clrMapOvr>
</p:sld>
</file>

<file path=ppt/theme/theme1.xml><?xml version="1.0" encoding="utf-8"?>
<a:theme xmlns:a="http://schemas.openxmlformats.org/drawingml/2006/main" name="1_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6_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7_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8_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9_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8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9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0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14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15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16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1543</TotalTime>
  <Words>709</Words>
  <Application>Microsoft Macintosh PowerPoint</Application>
  <PresentationFormat>Widescreen</PresentationFormat>
  <Paragraphs>112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18</vt:i4>
      </vt:variant>
      <vt:variant>
        <vt:lpstr>Slide Titles</vt:lpstr>
      </vt:variant>
      <vt:variant>
        <vt:i4>10</vt:i4>
      </vt:variant>
    </vt:vector>
  </HeadingPairs>
  <TitlesOfParts>
    <vt:vector size="34" baseType="lpstr">
      <vt:lpstr>Arial</vt:lpstr>
      <vt:lpstr>Calibri</vt:lpstr>
      <vt:lpstr>Calibri Light</vt:lpstr>
      <vt:lpstr>Cambria Math</vt:lpstr>
      <vt:lpstr>Courier New</vt:lpstr>
      <vt:lpstr>Wingdings</vt:lpstr>
      <vt:lpstr>1_Thème Office</vt:lpstr>
      <vt:lpstr>1_Conception personnalisée</vt:lpstr>
      <vt:lpstr>3_Thème Office</vt:lpstr>
      <vt:lpstr>2_Conception personnalisée</vt:lpstr>
      <vt:lpstr>4_Thème Office</vt:lpstr>
      <vt:lpstr>6_Thème Office</vt:lpstr>
      <vt:lpstr>7_Thème Office</vt:lpstr>
      <vt:lpstr>8_Thème Office</vt:lpstr>
      <vt:lpstr>9_Thème Office</vt:lpstr>
      <vt:lpstr>8_Conception personnalisée</vt:lpstr>
      <vt:lpstr>9_Conception personnalisée</vt:lpstr>
      <vt:lpstr>11_Conception personnalisée</vt:lpstr>
      <vt:lpstr>10_Conception personnalisée</vt:lpstr>
      <vt:lpstr>12_Conception personnalisée</vt:lpstr>
      <vt:lpstr>13_Conception personnalisée</vt:lpstr>
      <vt:lpstr>14_Conception personnalisée</vt:lpstr>
      <vt:lpstr>15_Conception personnalisée</vt:lpstr>
      <vt:lpstr>16_Conception personnalisée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Laurence Ippersiel</dc:creator>
  <cp:lastModifiedBy>Manuel Kolp</cp:lastModifiedBy>
  <cp:revision>100</cp:revision>
  <dcterms:created xsi:type="dcterms:W3CDTF">2018-08-01T08:47:37Z</dcterms:created>
  <dcterms:modified xsi:type="dcterms:W3CDTF">2026-08-14T07:44:10Z</dcterms:modified>
</cp:coreProperties>
</file>