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4" r:id="rId3"/>
    <p:sldId id="257" r:id="rId4"/>
    <p:sldId id="258" r:id="rId5"/>
    <p:sldId id="266" r:id="rId6"/>
    <p:sldId id="267" r:id="rId7"/>
    <p:sldId id="268" r:id="rId8"/>
    <p:sldId id="269" r:id="rId9"/>
    <p:sldId id="272" r:id="rId10"/>
    <p:sldId id="278" r:id="rId11"/>
    <p:sldId id="274" r:id="rId12"/>
    <p:sldId id="282" r:id="rId13"/>
    <p:sldId id="275" r:id="rId14"/>
    <p:sldId id="276" r:id="rId15"/>
    <p:sldId id="273" r:id="rId16"/>
    <p:sldId id="279" r:id="rId17"/>
    <p:sldId id="277" r:id="rId18"/>
    <p:sldId id="280" r:id="rId19"/>
    <p:sldId id="281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FF3399"/>
    <a:srgbClr val="99CC00"/>
    <a:srgbClr val="99FF33"/>
    <a:srgbClr val="008000"/>
    <a:srgbClr val="6600FF"/>
    <a:srgbClr val="0000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95" autoAdjust="0"/>
  </p:normalViewPr>
  <p:slideViewPr>
    <p:cSldViewPr>
      <p:cViewPr varScale="1">
        <p:scale>
          <a:sx n="104" d="100"/>
          <a:sy n="104" d="100"/>
        </p:scale>
        <p:origin x="468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E8D6B-BC21-4DB7-94CD-A560F30748F4}" type="datetimeFigureOut">
              <a:rPr lang="fr-BE" smtClean="0"/>
              <a:t>27/10/2015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698E3-340B-4185-903F-D552D8934B1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620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698E3-340B-4185-903F-D552D8934B10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40126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698E3-340B-4185-903F-D552D8934B10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40126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698E3-340B-4185-903F-D552D8934B10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40126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698E3-340B-4185-903F-D552D8934B10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40126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BED72D1-1A7B-49C4-8818-83419DE0709B}" type="datetimeFigureOut">
              <a:rPr lang="fr-BE" smtClean="0"/>
              <a:t>27/10/2015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0675BE1-124E-4D30-8573-5F9FC713AC5E}" type="slidenum">
              <a:rPr lang="fr-BE" smtClean="0"/>
              <a:t>‹N°›</a:t>
            </a:fld>
            <a:endParaRPr lang="fr-BE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72D1-1A7B-49C4-8818-83419DE0709B}" type="datetimeFigureOut">
              <a:rPr lang="fr-BE" smtClean="0"/>
              <a:t>27/10/2015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75BE1-124E-4D30-8573-5F9FC713AC5E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72D1-1A7B-49C4-8818-83419DE0709B}" type="datetimeFigureOut">
              <a:rPr lang="fr-BE" smtClean="0"/>
              <a:t>27/10/2015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75BE1-124E-4D30-8573-5F9FC713AC5E}" type="slidenum">
              <a:rPr lang="fr-BE" smtClean="0"/>
              <a:t>‹N°›</a:t>
            </a:fld>
            <a:endParaRPr lang="fr-BE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72D1-1A7B-49C4-8818-83419DE0709B}" type="datetimeFigureOut">
              <a:rPr lang="fr-BE" smtClean="0"/>
              <a:t>27/10/2015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75BE1-124E-4D30-8573-5F9FC713AC5E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BED72D1-1A7B-49C4-8818-83419DE0709B}" type="datetimeFigureOut">
              <a:rPr lang="fr-BE" smtClean="0"/>
              <a:t>27/10/2015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0675BE1-124E-4D30-8573-5F9FC713AC5E}" type="slidenum">
              <a:rPr lang="fr-BE" smtClean="0"/>
              <a:t>‹N°›</a:t>
            </a:fld>
            <a:endParaRPr lang="fr-BE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72D1-1A7B-49C4-8818-83419DE0709B}" type="datetimeFigureOut">
              <a:rPr lang="fr-BE" smtClean="0"/>
              <a:t>27/10/2015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75BE1-124E-4D30-8573-5F9FC713AC5E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72D1-1A7B-49C4-8818-83419DE0709B}" type="datetimeFigureOut">
              <a:rPr lang="fr-BE" smtClean="0"/>
              <a:t>27/10/2015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75BE1-124E-4D30-8573-5F9FC713AC5E}" type="slidenum">
              <a:rPr lang="fr-BE" smtClean="0"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72D1-1A7B-49C4-8818-83419DE0709B}" type="datetimeFigureOut">
              <a:rPr lang="fr-BE" smtClean="0"/>
              <a:t>27/10/2015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75BE1-124E-4D30-8573-5F9FC713AC5E}" type="slidenum">
              <a:rPr lang="fr-BE" smtClean="0"/>
              <a:t>‹N°›</a:t>
            </a:fld>
            <a:endParaRPr lang="fr-BE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72D1-1A7B-49C4-8818-83419DE0709B}" type="datetimeFigureOut">
              <a:rPr lang="fr-BE" smtClean="0"/>
              <a:t>27/10/2015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75BE1-124E-4D30-8573-5F9FC713AC5E}" type="slidenum">
              <a:rPr lang="fr-BE" smtClean="0"/>
              <a:t>‹N°›</a:t>
            </a:fld>
            <a:endParaRPr lang="fr-BE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72D1-1A7B-49C4-8818-83419DE0709B}" type="datetimeFigureOut">
              <a:rPr lang="fr-BE" smtClean="0"/>
              <a:t>27/10/2015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75BE1-124E-4D30-8573-5F9FC713AC5E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72D1-1A7B-49C4-8818-83419DE0709B}" type="datetimeFigureOut">
              <a:rPr lang="fr-BE" smtClean="0"/>
              <a:t>27/10/2015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75BE1-124E-4D30-8573-5F9FC713AC5E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ED72D1-1A7B-49C4-8818-83419DE0709B}" type="datetimeFigureOut">
              <a:rPr lang="fr-BE" smtClean="0"/>
              <a:t>27/10/2015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675BE1-124E-4D30-8573-5F9FC713AC5E}" type="slidenum">
              <a:rPr lang="fr-BE" smtClean="0"/>
              <a:t>‹N°›</a:t>
            </a:fld>
            <a:endParaRPr lang="fr-BE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isocè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4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gif"/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Numbers and dates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Key to the exercises</a:t>
            </a:r>
            <a:endParaRPr lang="fr-B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94226"/>
            <a:ext cx="2871889" cy="287188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75320"/>
            <a:ext cx="2709699" cy="2709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49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a. </a:t>
            </a:r>
            <a:r>
              <a:rPr lang="fr-BE" dirty="0" err="1" smtClean="0"/>
              <a:t>England</a:t>
            </a:r>
            <a:r>
              <a:rPr lang="fr-BE" dirty="0" smtClean="0"/>
              <a:t> </a:t>
            </a:r>
            <a:r>
              <a:rPr lang="fr-BE" dirty="0" err="1"/>
              <a:t>hasn’t</a:t>
            </a:r>
            <a:r>
              <a:rPr lang="fr-BE" dirty="0"/>
              <a:t> been </a:t>
            </a:r>
            <a:r>
              <a:rPr lang="fr-BE" dirty="0" err="1"/>
              <a:t>successfully</a:t>
            </a:r>
            <a:r>
              <a:rPr lang="fr-BE" dirty="0"/>
              <a:t> </a:t>
            </a:r>
            <a:r>
              <a:rPr lang="fr-BE" dirty="0" err="1"/>
              <a:t>invaded</a:t>
            </a:r>
            <a:r>
              <a:rPr lang="fr-BE" dirty="0"/>
              <a:t> </a:t>
            </a:r>
            <a:r>
              <a:rPr lang="fr-BE" dirty="0" err="1"/>
              <a:t>since</a:t>
            </a:r>
            <a:r>
              <a:rPr lang="fr-BE" dirty="0"/>
              <a:t> …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2"/>
          </p:nvPr>
        </p:nvSpPr>
        <p:spPr>
          <a:xfrm>
            <a:off x="4211960" y="4941168"/>
            <a:ext cx="2880320" cy="926753"/>
          </a:xfrm>
          <a:solidFill>
            <a:srgbClr val="0070C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BE" sz="6000" dirty="0" smtClean="0">
                <a:solidFill>
                  <a:schemeClr val="bg1"/>
                </a:solidFill>
              </a:rPr>
              <a:t>1066</a:t>
            </a:r>
            <a:endParaRPr lang="fr-BE" sz="6000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664448" y="2099587"/>
            <a:ext cx="2267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dirty="0" smtClean="0"/>
              <a:t>William </a:t>
            </a:r>
          </a:p>
          <a:p>
            <a:r>
              <a:rPr lang="fr-BE" sz="3200" dirty="0" smtClean="0"/>
              <a:t>the </a:t>
            </a:r>
            <a:r>
              <a:rPr lang="fr-BE" sz="3200" dirty="0" err="1" smtClean="0"/>
              <a:t>Conqueror</a:t>
            </a:r>
            <a:endParaRPr lang="fr-BE" sz="32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03730"/>
            <a:ext cx="2981325" cy="153352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5" y="1403730"/>
            <a:ext cx="2308473" cy="296137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212976"/>
            <a:ext cx="3096344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66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b. </a:t>
            </a:r>
            <a:r>
              <a:rPr lang="fr-BE" dirty="0" err="1" smtClean="0"/>
              <a:t>Britain</a:t>
            </a:r>
            <a:r>
              <a:rPr lang="fr-BE" dirty="0" smtClean="0"/>
              <a:t> </a:t>
            </a:r>
            <a:r>
              <a:rPr lang="fr-BE" dirty="0" err="1" smtClean="0"/>
              <a:t>hasn’t</a:t>
            </a:r>
            <a:r>
              <a:rPr lang="fr-BE" dirty="0" smtClean="0"/>
              <a:t> </a:t>
            </a:r>
            <a:r>
              <a:rPr lang="fr-BE" dirty="0" err="1" smtClean="0"/>
              <a:t>governed</a:t>
            </a:r>
            <a:r>
              <a:rPr lang="fr-BE" dirty="0" smtClean="0"/>
              <a:t> </a:t>
            </a:r>
            <a:r>
              <a:rPr lang="fr-BE" dirty="0" err="1" smtClean="0"/>
              <a:t>India</a:t>
            </a:r>
            <a:r>
              <a:rPr lang="fr-BE" dirty="0" smtClean="0"/>
              <a:t> </a:t>
            </a:r>
            <a:r>
              <a:rPr lang="fr-BE" dirty="0" err="1" smtClean="0"/>
              <a:t>since</a:t>
            </a:r>
            <a:r>
              <a:rPr lang="fr-BE" dirty="0" smtClean="0"/>
              <a:t> …</a:t>
            </a:r>
            <a:endParaRPr lang="fr-BE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2"/>
          </p:nvPr>
        </p:nvSpPr>
        <p:spPr>
          <a:xfrm>
            <a:off x="5292080" y="4941168"/>
            <a:ext cx="2880320" cy="926753"/>
          </a:xfrm>
          <a:solidFill>
            <a:srgbClr val="0070C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BE" sz="6000" dirty="0" smtClean="0">
                <a:solidFill>
                  <a:schemeClr val="bg1"/>
                </a:solidFill>
              </a:rPr>
              <a:t>1947</a:t>
            </a:r>
            <a:endParaRPr lang="fr-BE" sz="6000" dirty="0">
              <a:solidFill>
                <a:schemeClr val="bg1"/>
              </a:solidFill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451854"/>
            <a:ext cx="2888551" cy="259480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327" y="1258242"/>
            <a:ext cx="2625080" cy="210006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556792"/>
            <a:ext cx="3672408" cy="307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53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c. </a:t>
            </a:r>
            <a:r>
              <a:rPr lang="fr-BE" dirty="0" err="1" smtClean="0"/>
              <a:t>Britain</a:t>
            </a:r>
            <a:r>
              <a:rPr lang="fr-BE" dirty="0" smtClean="0"/>
              <a:t> </a:t>
            </a:r>
            <a:r>
              <a:rPr lang="fr-BE" dirty="0" err="1" smtClean="0"/>
              <a:t>hasn’t</a:t>
            </a:r>
            <a:r>
              <a:rPr lang="fr-BE" dirty="0" smtClean="0"/>
              <a:t> </a:t>
            </a:r>
            <a:r>
              <a:rPr lang="fr-BE" dirty="0" err="1" smtClean="0"/>
              <a:t>governed</a:t>
            </a:r>
            <a:r>
              <a:rPr lang="fr-BE" dirty="0" smtClean="0"/>
              <a:t> the United States  </a:t>
            </a:r>
            <a:r>
              <a:rPr lang="fr-BE" dirty="0" err="1" smtClean="0"/>
              <a:t>since</a:t>
            </a:r>
            <a:r>
              <a:rPr lang="fr-BE" dirty="0" smtClean="0"/>
              <a:t> </a:t>
            </a:r>
            <a:endParaRPr lang="fr-BE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340768"/>
            <a:ext cx="3787434" cy="2592288"/>
          </a:xfrm>
        </p:spPr>
      </p:pic>
      <p:sp>
        <p:nvSpPr>
          <p:cNvPr id="5" name="Espace réservé du contenu 9"/>
          <p:cNvSpPr txBox="1">
            <a:spLocks/>
          </p:cNvSpPr>
          <p:nvPr/>
        </p:nvSpPr>
        <p:spPr>
          <a:xfrm>
            <a:off x="5292080" y="4941168"/>
            <a:ext cx="2880320" cy="926753"/>
          </a:xfrm>
          <a:prstGeom prst="rect">
            <a:avLst/>
          </a:prstGeom>
          <a:solidFill>
            <a:srgbClr val="0070C0"/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/>
              <a:buNone/>
            </a:pPr>
            <a:r>
              <a:rPr lang="fr-BE" sz="6000" dirty="0" smtClean="0">
                <a:solidFill>
                  <a:schemeClr val="bg1"/>
                </a:solidFill>
              </a:rPr>
              <a:t>1776</a:t>
            </a:r>
            <a:endParaRPr lang="fr-BE" sz="6000" dirty="0">
              <a:solidFill>
                <a:schemeClr val="bg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276872"/>
            <a:ext cx="1809750" cy="252412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780928"/>
            <a:ext cx="3899232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3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d. </a:t>
            </a:r>
            <a:r>
              <a:rPr lang="fr-BE" dirty="0" err="1" smtClean="0"/>
              <a:t>Women</a:t>
            </a:r>
            <a:r>
              <a:rPr lang="fr-BE" dirty="0" smtClean="0"/>
              <a:t> </a:t>
            </a:r>
            <a:r>
              <a:rPr lang="fr-BE" dirty="0" smtClean="0"/>
              <a:t>in </a:t>
            </a:r>
            <a:r>
              <a:rPr lang="fr-BE" dirty="0" err="1" smtClean="0"/>
              <a:t>Britain</a:t>
            </a:r>
            <a:r>
              <a:rPr lang="fr-BE" dirty="0" smtClean="0"/>
              <a:t> have </a:t>
            </a:r>
            <a:r>
              <a:rPr lang="fr-BE" dirty="0" err="1" smtClean="0"/>
              <a:t>had</a:t>
            </a:r>
            <a:r>
              <a:rPr lang="fr-BE" dirty="0" smtClean="0"/>
              <a:t> the vote </a:t>
            </a:r>
            <a:r>
              <a:rPr lang="fr-BE" dirty="0" err="1" smtClean="0"/>
              <a:t>since</a:t>
            </a:r>
            <a:r>
              <a:rPr lang="fr-BE" dirty="0" smtClean="0"/>
              <a:t> …</a:t>
            </a:r>
            <a:endParaRPr lang="fr-BE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2"/>
          </p:nvPr>
        </p:nvSpPr>
        <p:spPr>
          <a:xfrm>
            <a:off x="4788024" y="1393283"/>
            <a:ext cx="2880320" cy="926753"/>
          </a:xfrm>
          <a:solidFill>
            <a:srgbClr val="0070C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BE" sz="6000" dirty="0" smtClean="0">
                <a:solidFill>
                  <a:schemeClr val="bg1"/>
                </a:solidFill>
              </a:rPr>
              <a:t>1918</a:t>
            </a:r>
            <a:endParaRPr lang="fr-BE" sz="6000" dirty="0">
              <a:solidFill>
                <a:schemeClr val="bg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2875083" cy="432048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283968" y="2486561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000" dirty="0" smtClean="0"/>
              <a:t>for </a:t>
            </a:r>
            <a:r>
              <a:rPr lang="fr-BE" sz="4000" dirty="0" err="1" smtClean="0"/>
              <a:t>women</a:t>
            </a:r>
            <a:r>
              <a:rPr lang="fr-BE" sz="4000" dirty="0" smtClean="0"/>
              <a:t> over the </a:t>
            </a:r>
            <a:r>
              <a:rPr lang="fr-BE" sz="4000" dirty="0" err="1" smtClean="0"/>
              <a:t>age</a:t>
            </a:r>
            <a:r>
              <a:rPr lang="fr-BE" sz="4000" dirty="0" smtClean="0"/>
              <a:t> of 30</a:t>
            </a:r>
            <a:endParaRPr lang="fr-BE" sz="4000" dirty="0"/>
          </a:p>
        </p:txBody>
      </p:sp>
      <p:sp>
        <p:nvSpPr>
          <p:cNvPr id="9" name="Espace réservé du contenu 9"/>
          <p:cNvSpPr>
            <a:spLocks noGrp="1"/>
          </p:cNvSpPr>
          <p:nvPr>
            <p:ph sz="quarter" idx="2"/>
          </p:nvPr>
        </p:nvSpPr>
        <p:spPr>
          <a:xfrm>
            <a:off x="4809728" y="4008455"/>
            <a:ext cx="2880320" cy="926753"/>
          </a:xfrm>
          <a:solidFill>
            <a:srgbClr val="0070C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BE" sz="6000" dirty="0" smtClean="0">
                <a:solidFill>
                  <a:schemeClr val="bg1"/>
                </a:solidFill>
              </a:rPr>
              <a:t>1928</a:t>
            </a:r>
            <a:endParaRPr lang="fr-BE" sz="6000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283968" y="5229199"/>
            <a:ext cx="4392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/>
              <a:t>s</a:t>
            </a:r>
            <a:r>
              <a:rPr lang="fr-BE" sz="2800" dirty="0" smtClean="0"/>
              <a:t>uffrage </a:t>
            </a:r>
            <a:r>
              <a:rPr lang="fr-BE" sz="2800" dirty="0" err="1" smtClean="0"/>
              <a:t>rights</a:t>
            </a:r>
            <a:r>
              <a:rPr lang="fr-BE" sz="2800" dirty="0" smtClean="0"/>
              <a:t> for </a:t>
            </a:r>
            <a:r>
              <a:rPr lang="fr-BE" sz="2800" dirty="0" err="1" smtClean="0"/>
              <a:t>women</a:t>
            </a:r>
            <a:r>
              <a:rPr lang="fr-BE" sz="2800" dirty="0" smtClean="0"/>
              <a:t> = </a:t>
            </a:r>
            <a:r>
              <a:rPr lang="fr-BE" sz="2800" dirty="0" err="1" smtClean="0"/>
              <a:t>same</a:t>
            </a:r>
            <a:r>
              <a:rPr lang="fr-BE" sz="2800" dirty="0" smtClean="0"/>
              <a:t> as </a:t>
            </a:r>
            <a:r>
              <a:rPr lang="fr-BE" sz="2800" dirty="0" err="1" smtClean="0"/>
              <a:t>those</a:t>
            </a:r>
            <a:r>
              <a:rPr lang="fr-BE" sz="2800" dirty="0" smtClean="0"/>
              <a:t> for men</a:t>
            </a:r>
            <a:endParaRPr lang="fr-BE" sz="2800" dirty="0"/>
          </a:p>
        </p:txBody>
      </p:sp>
    </p:spTree>
    <p:extLst>
      <p:ext uri="{BB962C8B-B14F-4D97-AF65-F5344CB8AC3E}">
        <p14:creationId xmlns:p14="http://schemas.microsoft.com/office/powerpoint/2010/main" val="350977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3" grpId="0"/>
      <p:bldP spid="9" grpId="0" uiExpand="1" build="p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e. </a:t>
            </a:r>
            <a:r>
              <a:rPr lang="fr-BE" dirty="0" err="1" smtClean="0"/>
              <a:t>Queen</a:t>
            </a:r>
            <a:r>
              <a:rPr lang="fr-BE" dirty="0" smtClean="0"/>
              <a:t> </a:t>
            </a:r>
            <a:r>
              <a:rPr lang="fr-BE" dirty="0" smtClean="0"/>
              <a:t>Elisabeth II has been </a:t>
            </a:r>
            <a:r>
              <a:rPr lang="fr-BE" dirty="0" err="1" smtClean="0"/>
              <a:t>Queen</a:t>
            </a:r>
            <a:r>
              <a:rPr lang="fr-BE" dirty="0" smtClean="0"/>
              <a:t> </a:t>
            </a:r>
            <a:r>
              <a:rPr lang="fr-BE" dirty="0" err="1" smtClean="0"/>
              <a:t>since</a:t>
            </a:r>
            <a:r>
              <a:rPr lang="fr-BE" dirty="0" smtClean="0"/>
              <a:t> …</a:t>
            </a:r>
            <a:endParaRPr lang="fr-BE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2"/>
          </p:nvPr>
        </p:nvSpPr>
        <p:spPr>
          <a:xfrm>
            <a:off x="5220072" y="5054097"/>
            <a:ext cx="2880320" cy="926753"/>
          </a:xfrm>
          <a:solidFill>
            <a:srgbClr val="0070C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BE" sz="6000" dirty="0" smtClean="0">
                <a:solidFill>
                  <a:schemeClr val="bg1"/>
                </a:solidFill>
              </a:rPr>
              <a:t>1952</a:t>
            </a:r>
            <a:endParaRPr lang="fr-BE" sz="6000" dirty="0">
              <a:solidFill>
                <a:schemeClr val="bg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02199"/>
            <a:ext cx="3312368" cy="457865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398374"/>
            <a:ext cx="2880320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06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f. </a:t>
            </a:r>
            <a:r>
              <a:rPr lang="fr-BE" dirty="0" err="1" smtClean="0"/>
              <a:t>England</a:t>
            </a:r>
            <a:r>
              <a:rPr lang="fr-BE" dirty="0" smtClean="0"/>
              <a:t> </a:t>
            </a:r>
            <a:r>
              <a:rPr lang="fr-BE" dirty="0" smtClean="0"/>
              <a:t>and Scotland have </a:t>
            </a:r>
            <a:r>
              <a:rPr lang="fr-BE" dirty="0" err="1" smtClean="0"/>
              <a:t>had</a:t>
            </a:r>
            <a:r>
              <a:rPr lang="fr-BE" dirty="0" smtClean="0"/>
              <a:t> the </a:t>
            </a:r>
            <a:r>
              <a:rPr lang="fr-BE" dirty="0" err="1" smtClean="0"/>
              <a:t>same</a:t>
            </a:r>
            <a:r>
              <a:rPr lang="fr-BE" dirty="0" smtClean="0"/>
              <a:t> </a:t>
            </a:r>
            <a:r>
              <a:rPr lang="fr-BE" dirty="0" err="1" smtClean="0"/>
              <a:t>king</a:t>
            </a:r>
            <a:r>
              <a:rPr lang="fr-BE" dirty="0" smtClean="0"/>
              <a:t> </a:t>
            </a:r>
            <a:r>
              <a:rPr lang="fr-BE" dirty="0" err="1" smtClean="0"/>
              <a:t>since</a:t>
            </a:r>
            <a:r>
              <a:rPr lang="fr-BE" dirty="0" smtClean="0"/>
              <a:t> …</a:t>
            </a:r>
            <a:endParaRPr lang="fr-BE" dirty="0"/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658491"/>
            <a:ext cx="2390775" cy="1914525"/>
          </a:xfrm>
        </p:spPr>
      </p:pic>
      <p:sp>
        <p:nvSpPr>
          <p:cNvPr id="10" name="Espace réservé du contenu 9"/>
          <p:cNvSpPr>
            <a:spLocks noGrp="1"/>
          </p:cNvSpPr>
          <p:nvPr>
            <p:ph sz="quarter" idx="2"/>
          </p:nvPr>
        </p:nvSpPr>
        <p:spPr>
          <a:xfrm>
            <a:off x="5292080" y="4941168"/>
            <a:ext cx="2880320" cy="926753"/>
          </a:xfrm>
          <a:solidFill>
            <a:srgbClr val="0070C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BE" sz="6000" dirty="0" smtClean="0">
                <a:solidFill>
                  <a:schemeClr val="bg1"/>
                </a:solidFill>
              </a:rPr>
              <a:t>1603</a:t>
            </a:r>
            <a:endParaRPr lang="fr-BE" sz="6000" dirty="0">
              <a:solidFill>
                <a:schemeClr val="bg1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573016"/>
            <a:ext cx="1857375" cy="2466975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333853"/>
            <a:ext cx="2392770" cy="3206805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6876256" y="3463440"/>
            <a:ext cx="16561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dirty="0" smtClean="0"/>
              <a:t>King James I</a:t>
            </a:r>
            <a:endParaRPr lang="fr-BE" sz="3200" dirty="0"/>
          </a:p>
        </p:txBody>
      </p:sp>
    </p:spTree>
    <p:extLst>
      <p:ext uri="{BB962C8B-B14F-4D97-AF65-F5344CB8AC3E}">
        <p14:creationId xmlns:p14="http://schemas.microsoft.com/office/powerpoint/2010/main" val="173471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2400" dirty="0" smtClean="0"/>
              <a:t>g. The </a:t>
            </a:r>
            <a:r>
              <a:rPr lang="fr-BE" sz="2400" dirty="0" err="1" smtClean="0"/>
              <a:t>kingdoms</a:t>
            </a:r>
            <a:r>
              <a:rPr lang="fr-BE" sz="2400" dirty="0" smtClean="0"/>
              <a:t> of </a:t>
            </a:r>
            <a:r>
              <a:rPr lang="fr-BE" sz="2400" dirty="0" err="1" smtClean="0"/>
              <a:t>England</a:t>
            </a:r>
            <a:r>
              <a:rPr lang="fr-BE" sz="2400" dirty="0" smtClean="0"/>
              <a:t>, Wales and Scotland </a:t>
            </a:r>
            <a:r>
              <a:rPr lang="fr-BE" sz="2400" dirty="0" err="1" smtClean="0"/>
              <a:t>became</a:t>
            </a:r>
            <a:r>
              <a:rPr lang="fr-BE" sz="2400" dirty="0" smtClean="0"/>
              <a:t> the new states of </a:t>
            </a:r>
            <a:r>
              <a:rPr lang="fr-BE" sz="2400" dirty="0" err="1" smtClean="0"/>
              <a:t>Britain</a:t>
            </a:r>
            <a:r>
              <a:rPr lang="fr-BE" sz="2400" dirty="0" smtClean="0"/>
              <a:t> in …</a:t>
            </a:r>
            <a:endParaRPr lang="fr-BE" sz="2400" dirty="0"/>
          </a:p>
        </p:txBody>
      </p:sp>
      <p:sp>
        <p:nvSpPr>
          <p:cNvPr id="9" name="Espace réservé du contenu 9"/>
          <p:cNvSpPr>
            <a:spLocks noGrp="1"/>
          </p:cNvSpPr>
          <p:nvPr>
            <p:ph sz="quarter" idx="2"/>
          </p:nvPr>
        </p:nvSpPr>
        <p:spPr>
          <a:xfrm>
            <a:off x="5004048" y="5301208"/>
            <a:ext cx="2880320" cy="926753"/>
          </a:xfrm>
          <a:solidFill>
            <a:srgbClr val="0070C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BE" sz="6000" dirty="0" smtClean="0">
                <a:solidFill>
                  <a:schemeClr val="bg1"/>
                </a:solidFill>
              </a:rPr>
              <a:t>1707</a:t>
            </a:r>
            <a:endParaRPr lang="fr-BE" sz="6000" dirty="0">
              <a:solidFill>
                <a:schemeClr val="bg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82104"/>
            <a:ext cx="3024336" cy="495655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221088"/>
            <a:ext cx="4427902" cy="792088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412327"/>
            <a:ext cx="3384376" cy="263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21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2400" dirty="0" smtClean="0"/>
              <a:t>h. Great-</a:t>
            </a:r>
            <a:r>
              <a:rPr lang="fr-BE" sz="2400" dirty="0" err="1" smtClean="0"/>
              <a:t>Britain</a:t>
            </a:r>
            <a:r>
              <a:rPr lang="fr-BE" sz="2400" dirty="0" smtClean="0"/>
              <a:t> </a:t>
            </a:r>
            <a:r>
              <a:rPr lang="fr-BE" sz="2400" dirty="0" smtClean="0"/>
              <a:t>and Ireland </a:t>
            </a:r>
            <a:r>
              <a:rPr lang="fr-BE" sz="2400" dirty="0" err="1" smtClean="0"/>
              <a:t>merged</a:t>
            </a:r>
            <a:r>
              <a:rPr lang="fr-BE" sz="2400" dirty="0" smtClean="0"/>
              <a:t> to </a:t>
            </a:r>
            <a:r>
              <a:rPr lang="fr-BE" sz="2400" dirty="0" err="1" smtClean="0"/>
              <a:t>form</a:t>
            </a:r>
            <a:r>
              <a:rPr lang="fr-BE" sz="2400" dirty="0" smtClean="0"/>
              <a:t> the United </a:t>
            </a:r>
            <a:r>
              <a:rPr lang="fr-BE" sz="2400" dirty="0" err="1" smtClean="0"/>
              <a:t>Kingdom</a:t>
            </a:r>
            <a:r>
              <a:rPr lang="fr-BE" sz="2400" dirty="0" smtClean="0"/>
              <a:t> of Great-</a:t>
            </a:r>
            <a:r>
              <a:rPr lang="fr-BE" sz="2400" dirty="0" err="1" smtClean="0"/>
              <a:t>Britain</a:t>
            </a:r>
            <a:r>
              <a:rPr lang="fr-BE" sz="2400" dirty="0" smtClean="0"/>
              <a:t> and Ireland in …</a:t>
            </a:r>
            <a:endParaRPr lang="fr-BE" sz="2400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2"/>
          </p:nvPr>
        </p:nvSpPr>
        <p:spPr>
          <a:xfrm>
            <a:off x="5148064" y="3486336"/>
            <a:ext cx="2880320" cy="926753"/>
          </a:xfrm>
          <a:solidFill>
            <a:srgbClr val="0070C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BE" sz="6000" dirty="0" smtClean="0">
                <a:solidFill>
                  <a:schemeClr val="bg1"/>
                </a:solidFill>
              </a:rPr>
              <a:t>1801</a:t>
            </a:r>
            <a:endParaRPr lang="fr-BE" sz="6000" dirty="0">
              <a:solidFill>
                <a:schemeClr val="bg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590734"/>
            <a:ext cx="2376264" cy="190101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99" y="3493099"/>
            <a:ext cx="2237250" cy="274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18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i. </a:t>
            </a:r>
            <a:r>
              <a:rPr lang="fr-BE" dirty="0" err="1" smtClean="0"/>
              <a:t>Britain</a:t>
            </a:r>
            <a:r>
              <a:rPr lang="fr-BE" dirty="0" smtClean="0"/>
              <a:t> </a:t>
            </a:r>
            <a:r>
              <a:rPr lang="fr-BE" dirty="0" smtClean="0"/>
              <a:t>has been a </a:t>
            </a:r>
            <a:r>
              <a:rPr lang="fr-BE" dirty="0" err="1" smtClean="0"/>
              <a:t>member</a:t>
            </a:r>
            <a:r>
              <a:rPr lang="fr-BE" dirty="0" smtClean="0"/>
              <a:t> of the </a:t>
            </a:r>
            <a:r>
              <a:rPr lang="fr-BE" dirty="0" err="1" smtClean="0"/>
              <a:t>European</a:t>
            </a:r>
            <a:r>
              <a:rPr lang="fr-BE" dirty="0" smtClean="0"/>
              <a:t> </a:t>
            </a:r>
            <a:r>
              <a:rPr lang="fr-BE" dirty="0" err="1" smtClean="0"/>
              <a:t>Community</a:t>
            </a:r>
            <a:r>
              <a:rPr lang="fr-BE" dirty="0" smtClean="0"/>
              <a:t> </a:t>
            </a:r>
            <a:r>
              <a:rPr lang="fr-BE" dirty="0" err="1" smtClean="0"/>
              <a:t>since</a:t>
            </a:r>
            <a:r>
              <a:rPr lang="fr-BE" dirty="0" smtClean="0"/>
              <a:t> …</a:t>
            </a:r>
            <a:endParaRPr lang="fr-BE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2"/>
          </p:nvPr>
        </p:nvSpPr>
        <p:spPr>
          <a:xfrm>
            <a:off x="5220072" y="5229200"/>
            <a:ext cx="2880320" cy="926753"/>
          </a:xfrm>
          <a:solidFill>
            <a:srgbClr val="0070C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BE" sz="6000" dirty="0" smtClean="0">
                <a:solidFill>
                  <a:schemeClr val="bg1"/>
                </a:solidFill>
              </a:rPr>
              <a:t>1973</a:t>
            </a:r>
            <a:endParaRPr lang="fr-BE" sz="6000" dirty="0">
              <a:solidFill>
                <a:schemeClr val="bg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3028950" cy="150495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628800"/>
            <a:ext cx="4426835" cy="327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47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2400" dirty="0" smtClean="0"/>
              <a:t>j. Prince </a:t>
            </a:r>
            <a:r>
              <a:rPr lang="fr-BE" sz="2400" dirty="0" smtClean="0"/>
              <a:t>William </a:t>
            </a:r>
            <a:r>
              <a:rPr lang="fr-BE" sz="2400" dirty="0" err="1" smtClean="0"/>
              <a:t>got</a:t>
            </a:r>
            <a:r>
              <a:rPr lang="fr-BE" sz="2400" dirty="0" smtClean="0"/>
              <a:t> </a:t>
            </a:r>
            <a:r>
              <a:rPr lang="fr-BE" sz="2400" dirty="0" err="1" smtClean="0"/>
              <a:t>married</a:t>
            </a:r>
            <a:r>
              <a:rPr lang="fr-BE" sz="2400" dirty="0" smtClean="0"/>
              <a:t> to Kate Middleton in …</a:t>
            </a:r>
            <a:endParaRPr lang="fr-BE" sz="2400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2"/>
          </p:nvPr>
        </p:nvSpPr>
        <p:spPr>
          <a:xfrm>
            <a:off x="5148064" y="3486336"/>
            <a:ext cx="2880320" cy="926753"/>
          </a:xfrm>
          <a:solidFill>
            <a:srgbClr val="0070C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BE" sz="6000" dirty="0" smtClean="0">
                <a:solidFill>
                  <a:schemeClr val="bg1"/>
                </a:solidFill>
              </a:rPr>
              <a:t>2011</a:t>
            </a:r>
            <a:endParaRPr lang="fr-BE" sz="6000" dirty="0">
              <a:solidFill>
                <a:schemeClr val="bg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72816"/>
            <a:ext cx="4320480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52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dirty="0" err="1" smtClean="0"/>
              <a:t>Numbers</a:t>
            </a:r>
            <a:endParaRPr lang="fr-BE" sz="4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sz="2800" dirty="0" err="1" smtClean="0"/>
              <a:t>Phonetics</a:t>
            </a:r>
            <a:endParaRPr lang="fr-BE" sz="2800" dirty="0"/>
          </a:p>
        </p:txBody>
      </p:sp>
    </p:spTree>
    <p:extLst>
      <p:ext uri="{BB962C8B-B14F-4D97-AF65-F5344CB8AC3E}">
        <p14:creationId xmlns:p14="http://schemas.microsoft.com/office/powerpoint/2010/main" val="96936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1. </a:t>
            </a:r>
            <a:r>
              <a:rPr lang="fr-BE" dirty="0" err="1" smtClean="0"/>
              <a:t>Identify</a:t>
            </a:r>
            <a:r>
              <a:rPr lang="fr-BE" dirty="0" smtClean="0"/>
              <a:t> the </a:t>
            </a:r>
            <a:r>
              <a:rPr lang="fr-BE" dirty="0" err="1" smtClean="0"/>
              <a:t>following</a:t>
            </a:r>
            <a:r>
              <a:rPr lang="fr-BE" dirty="0" smtClean="0"/>
              <a:t> </a:t>
            </a:r>
            <a:r>
              <a:rPr lang="fr-BE" dirty="0" err="1" smtClean="0"/>
              <a:t>numbers</a:t>
            </a:r>
            <a:r>
              <a:rPr lang="fr-BE" dirty="0" smtClean="0"/>
              <a:t> :</a:t>
            </a:r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lphaLcParenR"/>
            </a:pPr>
            <a:r>
              <a:rPr lang="fr-BE" sz="3600" dirty="0" smtClean="0">
                <a:sym typeface="Symbol"/>
              </a:rPr>
              <a:t></a:t>
            </a:r>
            <a:r>
              <a:rPr lang="fr-BE" sz="3600" dirty="0"/>
              <a:t> </a:t>
            </a:r>
            <a:r>
              <a:rPr lang="fr-BE" sz="3600" dirty="0" err="1"/>
              <a:t>wʌn</a:t>
            </a:r>
            <a:r>
              <a:rPr lang="fr-BE" sz="3600" dirty="0"/>
              <a:t> </a:t>
            </a:r>
            <a:r>
              <a:rPr lang="fr-BE" sz="3600" dirty="0" smtClean="0">
                <a:sym typeface="Symbol"/>
              </a:rPr>
              <a:t></a:t>
            </a:r>
          </a:p>
          <a:p>
            <a:pPr marL="514350" indent="-514350">
              <a:buAutoNum type="alphaLcParenR"/>
            </a:pPr>
            <a:endParaRPr lang="fr-BE" sz="3600" dirty="0" smtClean="0"/>
          </a:p>
          <a:p>
            <a:pPr marL="514350" indent="-514350">
              <a:buAutoNum type="alphaLcParenR"/>
            </a:pPr>
            <a:r>
              <a:rPr lang="fr-BE" sz="3600" dirty="0">
                <a:sym typeface="Symbol"/>
              </a:rPr>
              <a:t> </a:t>
            </a:r>
            <a:r>
              <a:rPr lang="fr-BE" sz="3600" dirty="0" smtClean="0">
                <a:sym typeface="Symbol"/>
              </a:rPr>
              <a:t>ə </a:t>
            </a:r>
            <a:r>
              <a:rPr lang="fr-BE" sz="3600" dirty="0">
                <a:sym typeface="Symbol"/>
              </a:rPr>
              <a:t>ˈ</a:t>
            </a:r>
            <a:r>
              <a:rPr lang="el-GR" sz="3600" dirty="0">
                <a:sym typeface="Symbol"/>
              </a:rPr>
              <a:t>θ</a:t>
            </a:r>
            <a:r>
              <a:rPr lang="fr-BE" sz="3600" dirty="0" err="1">
                <a:sym typeface="Symbol"/>
              </a:rPr>
              <a:t>aʊzn̩</a:t>
            </a:r>
            <a:r>
              <a:rPr lang="fr-BE" sz="3600" dirty="0" err="1" smtClean="0">
                <a:sym typeface="Symbol"/>
              </a:rPr>
              <a:t>d</a:t>
            </a:r>
            <a:r>
              <a:rPr lang="fr-BE" sz="3600" dirty="0" smtClean="0">
                <a:sym typeface="Symbol"/>
              </a:rPr>
              <a:t> </a:t>
            </a:r>
          </a:p>
          <a:p>
            <a:pPr marL="514350" indent="-514350">
              <a:buAutoNum type="alphaLcParenR"/>
            </a:pPr>
            <a:endParaRPr lang="fr-BE" sz="3600" dirty="0" smtClean="0">
              <a:sym typeface="Symbol"/>
            </a:endParaRPr>
          </a:p>
          <a:p>
            <a:pPr marL="514350" indent="-514350">
              <a:buAutoNum type="alphaLcParenR"/>
            </a:pPr>
            <a:r>
              <a:rPr lang="fr-BE" sz="3600" dirty="0" smtClean="0">
                <a:sym typeface="Symbol"/>
              </a:rPr>
              <a:t></a:t>
            </a:r>
            <a:r>
              <a:rPr lang="el-GR" sz="3600" dirty="0">
                <a:sym typeface="Symbol"/>
              </a:rPr>
              <a:t> ˈθ</a:t>
            </a:r>
            <a:r>
              <a:rPr lang="fr-BE" sz="3600" dirty="0" err="1">
                <a:sym typeface="Symbol"/>
              </a:rPr>
              <a:t>ɜːd</a:t>
            </a:r>
            <a:r>
              <a:rPr lang="fr-BE" sz="3600" dirty="0">
                <a:sym typeface="Symbol"/>
              </a:rPr>
              <a:t> </a:t>
            </a:r>
            <a:r>
              <a:rPr lang="fr-BE" sz="3600" dirty="0" smtClean="0">
                <a:sym typeface="Symbol"/>
              </a:rPr>
              <a:t></a:t>
            </a:r>
          </a:p>
          <a:p>
            <a:pPr marL="514350" indent="-514350">
              <a:buAutoNum type="alphaLcParenR"/>
            </a:pPr>
            <a:endParaRPr lang="fr-BE" sz="3600" dirty="0" smtClean="0">
              <a:sym typeface="Symbol"/>
            </a:endParaRPr>
          </a:p>
          <a:p>
            <a:pPr marL="514350" indent="-514350">
              <a:buAutoNum type="alphaLcParenR"/>
            </a:pPr>
            <a:r>
              <a:rPr lang="fr-BE" sz="3600" dirty="0">
                <a:sym typeface="Symbol"/>
              </a:rPr>
              <a:t> </a:t>
            </a:r>
            <a:r>
              <a:rPr lang="fr-BE" sz="3600" dirty="0" err="1">
                <a:sym typeface="Symbol"/>
              </a:rPr>
              <a:t>eɪt</a:t>
            </a:r>
            <a:r>
              <a:rPr lang="fr-BE" sz="3600" dirty="0">
                <a:sym typeface="Symbol"/>
              </a:rPr>
              <a:t>  </a:t>
            </a:r>
            <a:endParaRPr lang="fr-BE" sz="3600" dirty="0" smtClean="0">
              <a:sym typeface="Symbol"/>
            </a:endParaRPr>
          </a:p>
          <a:p>
            <a:pPr marL="542925" indent="0">
              <a:buNone/>
            </a:pPr>
            <a:r>
              <a:rPr lang="fr-BE" sz="3600" dirty="0" smtClean="0">
                <a:sym typeface="Symbol"/>
              </a:rPr>
              <a:t>&gt;&lt; </a:t>
            </a:r>
            <a:r>
              <a:rPr lang="fr-BE" sz="3600" dirty="0">
                <a:sym typeface="Symbol"/>
              </a:rPr>
              <a:t> </a:t>
            </a:r>
            <a:r>
              <a:rPr lang="fr-BE" sz="3600" dirty="0" err="1" smtClean="0">
                <a:sym typeface="Symbol"/>
              </a:rPr>
              <a:t>haɪt</a:t>
            </a:r>
            <a:r>
              <a:rPr lang="fr-BE" sz="3600" dirty="0" smtClean="0">
                <a:sym typeface="Symbol"/>
              </a:rPr>
              <a:t> </a:t>
            </a:r>
          </a:p>
          <a:p>
            <a:pPr marL="542925" indent="0">
              <a:buNone/>
            </a:pPr>
            <a:endParaRPr lang="fr-BE" sz="3600" dirty="0" smtClean="0">
              <a:sym typeface="Symbol"/>
            </a:endParaRPr>
          </a:p>
          <a:p>
            <a:pPr marL="0" indent="0">
              <a:buNone/>
            </a:pPr>
            <a:r>
              <a:rPr lang="fr-BE" dirty="0" smtClean="0">
                <a:solidFill>
                  <a:schemeClr val="bg2">
                    <a:lumMod val="50000"/>
                  </a:schemeClr>
                </a:solidFill>
                <a:sym typeface="Symbol"/>
              </a:rPr>
              <a:t>e)   </a:t>
            </a:r>
            <a:r>
              <a:rPr lang="fr-BE" sz="3600" dirty="0" smtClean="0">
                <a:sym typeface="Symbol"/>
              </a:rPr>
              <a:t></a:t>
            </a:r>
            <a:r>
              <a:rPr lang="el-GR" sz="3600" dirty="0" smtClean="0">
                <a:sym typeface="Symbol"/>
              </a:rPr>
              <a:t> </a:t>
            </a:r>
            <a:r>
              <a:rPr lang="el-GR" sz="3600" dirty="0">
                <a:sym typeface="Symbol"/>
              </a:rPr>
              <a:t>ˌθ</a:t>
            </a:r>
            <a:r>
              <a:rPr lang="fr-BE" sz="3600" dirty="0">
                <a:sym typeface="Symbol"/>
              </a:rPr>
              <a:t>ɜːˈ</a:t>
            </a:r>
            <a:r>
              <a:rPr lang="fr-BE" sz="3600" dirty="0" err="1">
                <a:sym typeface="Symbol"/>
              </a:rPr>
              <a:t>tiːn</a:t>
            </a:r>
            <a:r>
              <a:rPr lang="el-GR" sz="3600" dirty="0">
                <a:sym typeface="Symbol"/>
              </a:rPr>
              <a:t>θ </a:t>
            </a:r>
            <a:r>
              <a:rPr lang="fr-BE" sz="3600" dirty="0" smtClean="0">
                <a:sym typeface="Symbol"/>
              </a:rPr>
              <a:t></a:t>
            </a:r>
          </a:p>
          <a:p>
            <a:pPr marL="0" indent="0">
              <a:buNone/>
            </a:pPr>
            <a:endParaRPr lang="fr-BE" sz="3600" dirty="0" smtClean="0">
              <a:sym typeface="Symbol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lphaLcParenR"/>
            </a:pPr>
            <a:r>
              <a:rPr lang="fr-BE" sz="3300" dirty="0" smtClean="0"/>
              <a:t>one</a:t>
            </a:r>
          </a:p>
          <a:p>
            <a:pPr marL="514350" indent="-514350">
              <a:buAutoNum type="alphaLcParenR"/>
            </a:pPr>
            <a:endParaRPr lang="fr-BE" sz="3300" dirty="0" smtClean="0"/>
          </a:p>
          <a:p>
            <a:pPr marL="514350" indent="-514350">
              <a:buAutoNum type="alphaLcParenR"/>
            </a:pPr>
            <a:r>
              <a:rPr lang="fr-BE" sz="3300" dirty="0"/>
              <a:t>a</a:t>
            </a:r>
            <a:r>
              <a:rPr lang="fr-BE" sz="3300" dirty="0" smtClean="0"/>
              <a:t> </a:t>
            </a:r>
            <a:r>
              <a:rPr lang="fr-BE" sz="3300" dirty="0" err="1" smtClean="0"/>
              <a:t>thousand</a:t>
            </a:r>
            <a:endParaRPr lang="fr-BE" sz="3300" dirty="0" smtClean="0"/>
          </a:p>
          <a:p>
            <a:pPr marL="514350" indent="-514350">
              <a:buAutoNum type="alphaLcParenR"/>
            </a:pPr>
            <a:endParaRPr lang="fr-BE" sz="3300" dirty="0" smtClean="0"/>
          </a:p>
          <a:p>
            <a:pPr marL="514350" indent="-514350">
              <a:buAutoNum type="alphaLcParenR"/>
            </a:pPr>
            <a:r>
              <a:rPr lang="fr-BE" sz="3300" dirty="0" err="1"/>
              <a:t>t</a:t>
            </a:r>
            <a:r>
              <a:rPr lang="fr-BE" sz="3300" dirty="0" err="1" smtClean="0"/>
              <a:t>hird</a:t>
            </a:r>
            <a:endParaRPr lang="fr-BE" sz="3300" dirty="0" smtClean="0"/>
          </a:p>
          <a:p>
            <a:pPr marL="514350" indent="-514350">
              <a:buAutoNum type="alphaLcParenR"/>
            </a:pPr>
            <a:endParaRPr lang="fr-BE" sz="3300" dirty="0" smtClean="0"/>
          </a:p>
          <a:p>
            <a:pPr marL="514350" indent="-514350">
              <a:buAutoNum type="alphaLcParenR"/>
            </a:pPr>
            <a:r>
              <a:rPr lang="fr-BE" sz="3300" dirty="0" err="1"/>
              <a:t>e</a:t>
            </a:r>
            <a:r>
              <a:rPr lang="fr-BE" sz="3300" dirty="0" err="1" smtClean="0"/>
              <a:t>ight</a:t>
            </a:r>
            <a:r>
              <a:rPr lang="fr-BE" sz="3300" dirty="0" smtClean="0"/>
              <a:t> </a:t>
            </a:r>
          </a:p>
          <a:p>
            <a:pPr marL="542925" indent="0">
              <a:buNone/>
            </a:pPr>
            <a:r>
              <a:rPr lang="fr-BE" sz="3300" dirty="0" smtClean="0"/>
              <a:t>&gt;&lt; </a:t>
            </a:r>
            <a:r>
              <a:rPr lang="fr-BE" sz="3300" dirty="0" err="1" smtClean="0"/>
              <a:t>height</a:t>
            </a:r>
            <a:endParaRPr lang="fr-BE" sz="3300" dirty="0" smtClean="0"/>
          </a:p>
          <a:p>
            <a:pPr marL="542925" indent="0">
              <a:buNone/>
            </a:pPr>
            <a:endParaRPr lang="fr-BE" sz="3300" dirty="0" smtClean="0"/>
          </a:p>
          <a:p>
            <a:pPr marL="0" indent="0">
              <a:buNone/>
            </a:pPr>
            <a:r>
              <a:rPr lang="fr-BE" dirty="0">
                <a:solidFill>
                  <a:schemeClr val="bg2">
                    <a:lumMod val="50000"/>
                  </a:schemeClr>
                </a:solidFill>
                <a:sym typeface="Symbol"/>
              </a:rPr>
              <a:t>e) </a:t>
            </a:r>
            <a:r>
              <a:rPr lang="fr-BE" sz="3300" dirty="0" err="1" smtClean="0"/>
              <a:t>thirteenth</a:t>
            </a:r>
            <a:endParaRPr lang="fr-BE" sz="3300" dirty="0" smtClean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124744"/>
            <a:ext cx="855539" cy="85553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700808"/>
            <a:ext cx="1314450" cy="87153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708920"/>
            <a:ext cx="850776" cy="85457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805" y="3667744"/>
            <a:ext cx="656664" cy="65666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772" y="3136208"/>
            <a:ext cx="1217714" cy="172026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547" y="4951509"/>
            <a:ext cx="1251223" cy="955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38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1. </a:t>
            </a:r>
            <a:r>
              <a:rPr lang="fr-BE" dirty="0" err="1" smtClean="0"/>
              <a:t>Identify</a:t>
            </a:r>
            <a:r>
              <a:rPr lang="fr-BE" dirty="0" smtClean="0"/>
              <a:t> the </a:t>
            </a:r>
            <a:r>
              <a:rPr lang="fr-BE" dirty="0" err="1" smtClean="0"/>
              <a:t>following</a:t>
            </a:r>
            <a:r>
              <a:rPr lang="fr-BE" dirty="0" smtClean="0"/>
              <a:t> </a:t>
            </a:r>
            <a:r>
              <a:rPr lang="fr-BE" dirty="0" err="1" smtClean="0"/>
              <a:t>numbers</a:t>
            </a:r>
            <a:r>
              <a:rPr lang="fr-BE" dirty="0" smtClean="0"/>
              <a:t> :</a:t>
            </a:r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LcParenR"/>
            </a:pPr>
            <a:r>
              <a:rPr lang="fr-BE" sz="3300" dirty="0" smtClean="0">
                <a:sym typeface="Symbol"/>
              </a:rPr>
              <a:t> </a:t>
            </a:r>
            <a:r>
              <a:rPr lang="fr-BE" sz="3300" dirty="0">
                <a:sym typeface="Symbol"/>
              </a:rPr>
              <a:t>ˈ</a:t>
            </a:r>
            <a:r>
              <a:rPr lang="fr-BE" sz="3300" dirty="0" err="1">
                <a:sym typeface="Symbol"/>
              </a:rPr>
              <a:t>fɔːti</a:t>
            </a:r>
            <a:r>
              <a:rPr lang="fr-BE" sz="3300" dirty="0">
                <a:sym typeface="Symbol"/>
              </a:rPr>
              <a:t> </a:t>
            </a:r>
            <a:r>
              <a:rPr lang="fr-BE" sz="3300" dirty="0" smtClean="0">
                <a:sym typeface="Symbol"/>
              </a:rPr>
              <a:t></a:t>
            </a:r>
          </a:p>
          <a:p>
            <a:pPr marL="514350" indent="-514350">
              <a:buAutoNum type="alphaLcParenR"/>
            </a:pPr>
            <a:endParaRPr lang="fr-BE" sz="3300" dirty="0" smtClean="0">
              <a:sym typeface="Symbol"/>
            </a:endParaRPr>
          </a:p>
          <a:p>
            <a:pPr marL="514350" indent="-514350">
              <a:buAutoNum type="alphaLcParenR"/>
            </a:pPr>
            <a:r>
              <a:rPr lang="fr-BE" sz="3300" dirty="0">
                <a:sym typeface="Symbol"/>
              </a:rPr>
              <a:t> ˈ</a:t>
            </a:r>
            <a:r>
              <a:rPr lang="fr-BE" sz="3300" dirty="0" err="1">
                <a:sym typeface="Symbol"/>
              </a:rPr>
              <a:t>hʌndrəd</a:t>
            </a:r>
            <a:r>
              <a:rPr lang="el-GR" sz="3300" dirty="0">
                <a:sym typeface="Symbol"/>
              </a:rPr>
              <a:t>θ </a:t>
            </a:r>
            <a:r>
              <a:rPr lang="fr-BE" sz="3300" dirty="0" smtClean="0">
                <a:sym typeface="Symbol"/>
              </a:rPr>
              <a:t></a:t>
            </a:r>
          </a:p>
          <a:p>
            <a:pPr marL="514350" indent="-514350">
              <a:buAutoNum type="alphaLcParenR"/>
            </a:pPr>
            <a:endParaRPr lang="fr-BE" sz="3300" dirty="0" smtClean="0">
              <a:sym typeface="Symbol"/>
            </a:endParaRPr>
          </a:p>
          <a:p>
            <a:pPr marL="514350" indent="-514350">
              <a:buAutoNum type="alphaLcParenR"/>
            </a:pPr>
            <a:r>
              <a:rPr lang="fr-BE" sz="3300" dirty="0">
                <a:sym typeface="Symbol"/>
              </a:rPr>
              <a:t> ˈ</a:t>
            </a:r>
            <a:r>
              <a:rPr lang="fr-BE" sz="3300" dirty="0" err="1">
                <a:sym typeface="Symbol"/>
              </a:rPr>
              <a:t>twentɪə</a:t>
            </a:r>
            <a:r>
              <a:rPr lang="el-GR" sz="3300" dirty="0">
                <a:sym typeface="Symbol"/>
              </a:rPr>
              <a:t>θ </a:t>
            </a:r>
            <a:r>
              <a:rPr lang="fr-BE" sz="3300" dirty="0" smtClean="0">
                <a:sym typeface="Symbol"/>
              </a:rPr>
              <a:t></a:t>
            </a:r>
          </a:p>
          <a:p>
            <a:pPr marL="514350" indent="-514350">
              <a:buAutoNum type="alphaLcParenR"/>
            </a:pPr>
            <a:endParaRPr lang="fr-BE" sz="3300" dirty="0" smtClean="0">
              <a:sym typeface="Symbol"/>
            </a:endParaRPr>
          </a:p>
          <a:p>
            <a:pPr marL="514350" indent="-514350">
              <a:buAutoNum type="alphaLcParenR"/>
            </a:pPr>
            <a:r>
              <a:rPr lang="fr-BE" sz="3300" dirty="0">
                <a:sym typeface="Symbol"/>
              </a:rPr>
              <a:t> ˌ</a:t>
            </a:r>
            <a:r>
              <a:rPr lang="fr-BE" sz="3300" dirty="0" err="1">
                <a:sym typeface="Symbol"/>
              </a:rPr>
              <a:t>fɔ</a:t>
            </a:r>
            <a:r>
              <a:rPr lang="fr-BE" sz="3300" dirty="0">
                <a:sym typeface="Symbol"/>
              </a:rPr>
              <a:t>ːˈ</a:t>
            </a:r>
            <a:r>
              <a:rPr lang="fr-BE" sz="3300" dirty="0" err="1">
                <a:sym typeface="Symbol"/>
              </a:rPr>
              <a:t>tiːn</a:t>
            </a:r>
            <a:r>
              <a:rPr lang="el-GR" sz="3300" dirty="0">
                <a:sym typeface="Symbol"/>
              </a:rPr>
              <a:t>θ </a:t>
            </a:r>
            <a:r>
              <a:rPr lang="fr-BE" sz="3300" dirty="0" smtClean="0">
                <a:sym typeface="Symbol"/>
              </a:rPr>
              <a:t></a:t>
            </a:r>
          </a:p>
          <a:p>
            <a:pPr marL="514350" indent="-514350">
              <a:buAutoNum type="alphaLcParenR"/>
            </a:pPr>
            <a:endParaRPr lang="fr-BE" sz="3300" dirty="0" smtClean="0">
              <a:sym typeface="Symbol"/>
            </a:endParaRPr>
          </a:p>
          <a:p>
            <a:pPr marL="514350" indent="-514350">
              <a:buAutoNum type="alphaLcParenR"/>
            </a:pPr>
            <a:r>
              <a:rPr lang="fr-BE" sz="3300" dirty="0">
                <a:sym typeface="Symbol"/>
              </a:rPr>
              <a:t> ˈ</a:t>
            </a:r>
            <a:r>
              <a:rPr lang="fr-BE" sz="3300" dirty="0" err="1">
                <a:sym typeface="Symbol"/>
              </a:rPr>
              <a:t>sekənd</a:t>
            </a:r>
            <a:r>
              <a:rPr lang="fr-BE" sz="3300" dirty="0">
                <a:sym typeface="Symbol"/>
              </a:rPr>
              <a:t> </a:t>
            </a:r>
            <a:endParaRPr lang="fr-BE" sz="33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LcParenR"/>
            </a:pPr>
            <a:r>
              <a:rPr lang="fr-BE" sz="3300" dirty="0" err="1"/>
              <a:t>f</a:t>
            </a:r>
            <a:r>
              <a:rPr lang="fr-BE" sz="3300" u="sng" dirty="0" err="1" smtClean="0">
                <a:solidFill>
                  <a:srgbClr val="FF0000"/>
                </a:solidFill>
              </a:rPr>
              <a:t>or</a:t>
            </a:r>
            <a:r>
              <a:rPr lang="fr-BE" sz="3300" dirty="0" err="1" smtClean="0"/>
              <a:t>ty</a:t>
            </a:r>
            <a:endParaRPr lang="fr-BE" sz="3300" dirty="0" smtClean="0"/>
          </a:p>
          <a:p>
            <a:pPr marL="514350" indent="-514350">
              <a:buAutoNum type="alphaLcParenR"/>
            </a:pPr>
            <a:endParaRPr lang="fr-BE" sz="3300" dirty="0" smtClean="0"/>
          </a:p>
          <a:p>
            <a:pPr marL="514350" indent="-514350">
              <a:buAutoNum type="alphaLcParenR"/>
            </a:pPr>
            <a:r>
              <a:rPr lang="fr-BE" sz="3300" dirty="0" err="1"/>
              <a:t>h</a:t>
            </a:r>
            <a:r>
              <a:rPr lang="fr-BE" sz="3300" dirty="0" err="1" smtClean="0"/>
              <a:t>undredth</a:t>
            </a:r>
            <a:endParaRPr lang="fr-BE" sz="3300" dirty="0" smtClean="0"/>
          </a:p>
          <a:p>
            <a:pPr marL="514350" indent="-514350">
              <a:buAutoNum type="alphaLcParenR"/>
            </a:pPr>
            <a:endParaRPr lang="fr-BE" sz="3300" dirty="0" smtClean="0"/>
          </a:p>
          <a:p>
            <a:pPr marL="514350" indent="-514350">
              <a:buAutoNum type="alphaLcParenR"/>
            </a:pPr>
            <a:r>
              <a:rPr lang="fr-BE" sz="3300" dirty="0" err="1"/>
              <a:t>t</a:t>
            </a:r>
            <a:r>
              <a:rPr lang="fr-BE" sz="3300" dirty="0" err="1" smtClean="0"/>
              <a:t>wentieth</a:t>
            </a:r>
            <a:endParaRPr lang="fr-BE" sz="3300" dirty="0" smtClean="0"/>
          </a:p>
          <a:p>
            <a:pPr marL="514350" indent="-514350">
              <a:buAutoNum type="alphaLcParenR"/>
            </a:pPr>
            <a:endParaRPr lang="fr-BE" sz="3300" dirty="0" smtClean="0"/>
          </a:p>
          <a:p>
            <a:pPr marL="514350" indent="-514350">
              <a:buAutoNum type="alphaLcParenR"/>
            </a:pPr>
            <a:r>
              <a:rPr lang="fr-BE" sz="3300" dirty="0" err="1"/>
              <a:t>f</a:t>
            </a:r>
            <a:r>
              <a:rPr lang="fr-BE" sz="3300" u="sng" dirty="0" err="1" smtClean="0">
                <a:solidFill>
                  <a:srgbClr val="FF0000"/>
                </a:solidFill>
              </a:rPr>
              <a:t>our</a:t>
            </a:r>
            <a:r>
              <a:rPr lang="fr-BE" sz="3300" dirty="0" err="1" smtClean="0"/>
              <a:t>teenth</a:t>
            </a:r>
            <a:endParaRPr lang="fr-BE" sz="3300" dirty="0" smtClean="0"/>
          </a:p>
          <a:p>
            <a:pPr marL="514350" indent="-514350">
              <a:buAutoNum type="alphaLcParenR"/>
            </a:pPr>
            <a:endParaRPr lang="fr-BE" sz="3300" dirty="0" smtClean="0"/>
          </a:p>
          <a:p>
            <a:pPr marL="514350" indent="-514350">
              <a:buAutoNum type="alphaLcParenR"/>
            </a:pPr>
            <a:r>
              <a:rPr lang="fr-BE" sz="3300" dirty="0" smtClean="0"/>
              <a:t>second</a:t>
            </a:r>
            <a:endParaRPr lang="fr-BE" sz="33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841" y="2924944"/>
            <a:ext cx="2070348" cy="87869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742" y="1124744"/>
            <a:ext cx="1071562" cy="107156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00" y="2044938"/>
            <a:ext cx="1213556" cy="86319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201" y="4077072"/>
            <a:ext cx="1295255" cy="127806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258" y="5495430"/>
            <a:ext cx="1362570" cy="136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11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dirty="0" err="1" smtClean="0"/>
              <a:t>Numbers</a:t>
            </a:r>
            <a:r>
              <a:rPr lang="fr-BE" sz="4000" dirty="0" smtClean="0"/>
              <a:t> and dates</a:t>
            </a:r>
            <a:endParaRPr lang="fr-BE" sz="4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sz="2800" dirty="0" smtClean="0"/>
              <a:t>How do </a:t>
            </a:r>
            <a:r>
              <a:rPr lang="fr-BE" sz="2800" dirty="0" err="1" smtClean="0"/>
              <a:t>you</a:t>
            </a:r>
            <a:r>
              <a:rPr lang="fr-BE" sz="2800" dirty="0" smtClean="0"/>
              <a:t> </a:t>
            </a:r>
            <a:r>
              <a:rPr lang="fr-BE" sz="2800" dirty="0" err="1" smtClean="0"/>
              <a:t>say</a:t>
            </a:r>
            <a:r>
              <a:rPr lang="fr-BE" sz="2800" dirty="0" smtClean="0"/>
              <a:t> </a:t>
            </a:r>
            <a:r>
              <a:rPr lang="fr-BE" sz="2800" dirty="0" err="1" smtClean="0"/>
              <a:t>them</a:t>
            </a:r>
            <a:r>
              <a:rPr lang="fr-BE" sz="2800" dirty="0" smtClean="0"/>
              <a:t> ?</a:t>
            </a:r>
            <a:endParaRPr lang="fr-BE" sz="2800" dirty="0"/>
          </a:p>
        </p:txBody>
      </p:sp>
    </p:spTree>
    <p:extLst>
      <p:ext uri="{BB962C8B-B14F-4D97-AF65-F5344CB8AC3E}">
        <p14:creationId xmlns:p14="http://schemas.microsoft.com/office/powerpoint/2010/main" val="354935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BE" sz="3600" dirty="0" smtClean="0"/>
              <a:t>How do </a:t>
            </a:r>
            <a:r>
              <a:rPr lang="fr-BE" sz="3600" dirty="0" err="1" smtClean="0"/>
              <a:t>you</a:t>
            </a:r>
            <a:r>
              <a:rPr lang="fr-BE" sz="3600" dirty="0" smtClean="0"/>
              <a:t> </a:t>
            </a:r>
            <a:r>
              <a:rPr lang="fr-BE" sz="3600" dirty="0" err="1" smtClean="0"/>
              <a:t>say</a:t>
            </a:r>
            <a:r>
              <a:rPr lang="fr-BE" sz="3600" dirty="0" smtClean="0"/>
              <a:t> the </a:t>
            </a:r>
            <a:r>
              <a:rPr lang="fr-BE" sz="3600" dirty="0" err="1" smtClean="0"/>
              <a:t>following</a:t>
            </a:r>
            <a:r>
              <a:rPr lang="fr-BE" sz="3600" dirty="0" smtClean="0"/>
              <a:t> </a:t>
            </a:r>
            <a:br>
              <a:rPr lang="fr-BE" sz="3600" dirty="0" smtClean="0"/>
            </a:br>
            <a:r>
              <a:rPr lang="fr-BE" sz="3600" dirty="0" err="1" smtClean="0"/>
              <a:t>numbers</a:t>
            </a:r>
            <a:r>
              <a:rPr lang="fr-BE" sz="3600" dirty="0" smtClean="0"/>
              <a:t> and dates ?</a:t>
            </a:r>
            <a:endParaRPr lang="fr-BE" sz="36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2962672" cy="493776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lphaLcParenR"/>
            </a:pPr>
            <a:r>
              <a:rPr lang="fr-BE" sz="3900" dirty="0" smtClean="0">
                <a:sym typeface="Symbol"/>
              </a:rPr>
              <a:t>462</a:t>
            </a:r>
          </a:p>
          <a:p>
            <a:pPr marL="514350" indent="-514350">
              <a:buAutoNum type="alphaLcParenR"/>
            </a:pPr>
            <a:endParaRPr lang="fr-BE" sz="3900" dirty="0" smtClean="0"/>
          </a:p>
          <a:p>
            <a:pPr marL="514350" indent="-514350">
              <a:buAutoNum type="alphaLcParenR"/>
            </a:pPr>
            <a:r>
              <a:rPr lang="fr-BE" sz="3900" dirty="0" smtClean="0">
                <a:sym typeface="Symbol"/>
              </a:rPr>
              <a:t>1/2</a:t>
            </a:r>
          </a:p>
          <a:p>
            <a:pPr marL="514350" indent="-514350">
              <a:buAutoNum type="alphaLcParenR"/>
            </a:pPr>
            <a:endParaRPr lang="fr-BE" sz="3900" dirty="0" smtClean="0">
              <a:sym typeface="Symbol"/>
            </a:endParaRPr>
          </a:p>
          <a:p>
            <a:pPr marL="514350" indent="-514350">
              <a:buAutoNum type="alphaLcParenR"/>
            </a:pPr>
            <a:r>
              <a:rPr lang="fr-BE" sz="3900" dirty="0" smtClean="0">
                <a:sym typeface="Symbol"/>
              </a:rPr>
              <a:t>2</a:t>
            </a:r>
            <a:r>
              <a:rPr lang="fr-BE" sz="3900" dirty="0" smtClean="0">
                <a:solidFill>
                  <a:srgbClr val="FF0000"/>
                </a:solidFill>
                <a:sym typeface="Symbol"/>
              </a:rPr>
              <a:t>,</a:t>
            </a:r>
            <a:r>
              <a:rPr lang="fr-BE" sz="3900" dirty="0" smtClean="0">
                <a:sym typeface="Symbol"/>
              </a:rPr>
              <a:t>345</a:t>
            </a:r>
          </a:p>
          <a:p>
            <a:pPr marL="514350" indent="-514350">
              <a:buAutoNum type="alphaLcParenR"/>
            </a:pPr>
            <a:endParaRPr lang="fr-BE" sz="3900" dirty="0" smtClean="0">
              <a:sym typeface="Symbol"/>
            </a:endParaRPr>
          </a:p>
          <a:p>
            <a:pPr marL="514350" indent="-514350">
              <a:buAutoNum type="alphaLcParenR"/>
            </a:pPr>
            <a:r>
              <a:rPr lang="fr-BE" sz="3900" dirty="0" smtClean="0">
                <a:sym typeface="Symbol"/>
              </a:rPr>
              <a:t>33</a:t>
            </a:r>
            <a:endParaRPr lang="fr-BE" sz="3900" dirty="0" smtClean="0">
              <a:sym typeface="Symbol"/>
            </a:endParaRPr>
          </a:p>
          <a:p>
            <a:pPr marL="542925" indent="0">
              <a:buNone/>
            </a:pPr>
            <a:endParaRPr lang="fr-BE" sz="3900" dirty="0" smtClean="0">
              <a:sym typeface="Symbol"/>
            </a:endParaRPr>
          </a:p>
          <a:p>
            <a:pPr marL="0" indent="0">
              <a:buNone/>
            </a:pPr>
            <a:r>
              <a:rPr lang="fr-BE" sz="3900" dirty="0" smtClean="0">
                <a:solidFill>
                  <a:schemeClr val="bg2">
                    <a:lumMod val="50000"/>
                  </a:schemeClr>
                </a:solidFill>
                <a:sym typeface="Symbol"/>
              </a:rPr>
              <a:t>e) </a:t>
            </a:r>
            <a:r>
              <a:rPr lang="fr-BE" sz="3900" dirty="0" smtClean="0">
                <a:sym typeface="Symbol"/>
              </a:rPr>
              <a:t>0.7</a:t>
            </a:r>
            <a:endParaRPr lang="fr-BE" sz="3900" dirty="0" smtClean="0">
              <a:sym typeface="Symbol"/>
            </a:endParaRPr>
          </a:p>
          <a:p>
            <a:pPr marL="0" indent="0">
              <a:buNone/>
            </a:pPr>
            <a:endParaRPr lang="fr-BE" sz="3000" dirty="0" smtClean="0">
              <a:sym typeface="Symbol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203848" y="1216152"/>
            <a:ext cx="5469998" cy="493776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lphaLcParenR"/>
            </a:pPr>
            <a:r>
              <a:rPr lang="fr-BE" sz="3300" dirty="0"/>
              <a:t>f</a:t>
            </a:r>
            <a:r>
              <a:rPr lang="fr-BE" sz="3300" dirty="0" smtClean="0"/>
              <a:t>our </a:t>
            </a:r>
            <a:r>
              <a:rPr lang="fr-BE" sz="3300" dirty="0" err="1" smtClean="0"/>
              <a:t>hundred</a:t>
            </a:r>
            <a:r>
              <a:rPr lang="fr-BE" sz="3300" dirty="0" smtClean="0"/>
              <a:t> </a:t>
            </a:r>
            <a:r>
              <a:rPr lang="fr-BE" sz="3300" dirty="0" smtClean="0">
                <a:solidFill>
                  <a:srgbClr val="FF0000"/>
                </a:solidFill>
              </a:rPr>
              <a:t>and</a:t>
            </a:r>
            <a:r>
              <a:rPr lang="fr-BE" sz="3300" dirty="0" smtClean="0"/>
              <a:t> </a:t>
            </a:r>
            <a:r>
              <a:rPr lang="fr-BE" sz="3300" dirty="0" err="1" smtClean="0"/>
              <a:t>sixty</a:t>
            </a:r>
            <a:r>
              <a:rPr lang="fr-BE" sz="3300" dirty="0" err="1" smtClean="0">
                <a:solidFill>
                  <a:srgbClr val="FF0000"/>
                </a:solidFill>
              </a:rPr>
              <a:t>-</a:t>
            </a:r>
            <a:r>
              <a:rPr lang="fr-BE" sz="3300" dirty="0" err="1" smtClean="0"/>
              <a:t>two</a:t>
            </a:r>
            <a:endParaRPr lang="fr-BE" sz="3300" dirty="0" smtClean="0"/>
          </a:p>
          <a:p>
            <a:pPr marL="514350" indent="-514350">
              <a:buAutoNum type="alphaLcParenR"/>
            </a:pPr>
            <a:endParaRPr lang="fr-BE" sz="3300" dirty="0" smtClean="0"/>
          </a:p>
          <a:p>
            <a:pPr marL="514350" indent="-514350">
              <a:buAutoNum type="alphaLcParenR"/>
            </a:pPr>
            <a:r>
              <a:rPr lang="fr-BE" sz="3300" dirty="0" smtClean="0"/>
              <a:t>a/one </a:t>
            </a:r>
            <a:r>
              <a:rPr lang="fr-BE" sz="3300" dirty="0" err="1" smtClean="0"/>
              <a:t>half</a:t>
            </a:r>
            <a:r>
              <a:rPr lang="fr-BE" sz="3300" dirty="0" smtClean="0"/>
              <a:t> </a:t>
            </a:r>
            <a:r>
              <a:rPr lang="fr-BE" sz="3300" dirty="0">
                <a:sym typeface="Symbol"/>
              </a:rPr>
              <a:t>ə </a:t>
            </a:r>
            <a:r>
              <a:rPr lang="fr-BE" sz="3300" dirty="0" err="1">
                <a:sym typeface="Symbol"/>
              </a:rPr>
              <a:t>h</a:t>
            </a:r>
            <a:r>
              <a:rPr lang="fr-BE" sz="3300" dirty="0" err="1">
                <a:solidFill>
                  <a:srgbClr val="FF0000"/>
                </a:solidFill>
                <a:sym typeface="Symbol"/>
              </a:rPr>
              <a:t>ɑː</a:t>
            </a:r>
            <a:r>
              <a:rPr lang="fr-BE" sz="3300" dirty="0" err="1">
                <a:sym typeface="Symbol"/>
              </a:rPr>
              <a:t>f</a:t>
            </a:r>
            <a:r>
              <a:rPr lang="fr-BE" sz="3300" dirty="0">
                <a:sym typeface="Symbol"/>
              </a:rPr>
              <a:t> </a:t>
            </a:r>
            <a:r>
              <a:rPr lang="fr-BE" sz="3300" dirty="0" smtClean="0">
                <a:sym typeface="Symbol"/>
              </a:rPr>
              <a:t></a:t>
            </a:r>
          </a:p>
          <a:p>
            <a:pPr marL="514350" indent="-514350">
              <a:buAutoNum type="alphaLcParenR"/>
            </a:pPr>
            <a:endParaRPr lang="fr-BE" sz="3300" dirty="0" smtClean="0">
              <a:sym typeface="Symbol"/>
            </a:endParaRPr>
          </a:p>
          <a:p>
            <a:pPr marL="514350" indent="-514350">
              <a:buAutoNum type="alphaLcParenR"/>
            </a:pPr>
            <a:r>
              <a:rPr lang="fr-BE" sz="3300" dirty="0" err="1">
                <a:sym typeface="Symbol"/>
              </a:rPr>
              <a:t>t</a:t>
            </a:r>
            <a:r>
              <a:rPr lang="fr-BE" sz="3300" dirty="0" err="1" smtClean="0">
                <a:sym typeface="Symbol"/>
              </a:rPr>
              <a:t>wo</a:t>
            </a:r>
            <a:r>
              <a:rPr lang="fr-BE" sz="3300" dirty="0" smtClean="0">
                <a:sym typeface="Symbol"/>
              </a:rPr>
              <a:t> </a:t>
            </a:r>
            <a:r>
              <a:rPr lang="fr-BE" sz="3300" dirty="0" err="1" smtClean="0">
                <a:sym typeface="Symbol"/>
              </a:rPr>
              <a:t>thousand</a:t>
            </a:r>
            <a:r>
              <a:rPr lang="fr-BE" sz="3300" dirty="0" smtClean="0">
                <a:sym typeface="Symbol"/>
              </a:rPr>
              <a:t> </a:t>
            </a:r>
            <a:r>
              <a:rPr lang="fr-BE" sz="3300" dirty="0" err="1" smtClean="0">
                <a:sym typeface="Symbol"/>
              </a:rPr>
              <a:t>three</a:t>
            </a:r>
            <a:r>
              <a:rPr lang="fr-BE" sz="3300" dirty="0" smtClean="0">
                <a:sym typeface="Symbol"/>
              </a:rPr>
              <a:t> </a:t>
            </a:r>
            <a:r>
              <a:rPr lang="fr-BE" sz="3300" dirty="0" err="1" smtClean="0">
                <a:sym typeface="Symbol"/>
              </a:rPr>
              <a:t>hundred</a:t>
            </a:r>
            <a:r>
              <a:rPr lang="fr-BE" sz="3300" dirty="0" smtClean="0">
                <a:sym typeface="Symbol"/>
              </a:rPr>
              <a:t> </a:t>
            </a:r>
            <a:r>
              <a:rPr lang="fr-BE" sz="3300" dirty="0" smtClean="0">
                <a:solidFill>
                  <a:srgbClr val="FF0000"/>
                </a:solidFill>
                <a:sym typeface="Symbol"/>
              </a:rPr>
              <a:t>and</a:t>
            </a:r>
            <a:r>
              <a:rPr lang="fr-BE" sz="3300" dirty="0" smtClean="0">
                <a:sym typeface="Symbol"/>
              </a:rPr>
              <a:t> </a:t>
            </a:r>
            <a:r>
              <a:rPr lang="fr-BE" sz="3300" dirty="0" err="1" smtClean="0">
                <a:sym typeface="Symbol"/>
              </a:rPr>
              <a:t>forty</a:t>
            </a:r>
            <a:r>
              <a:rPr lang="fr-BE" sz="3300" dirty="0" smtClean="0">
                <a:sym typeface="Symbol"/>
              </a:rPr>
              <a:t>-five</a:t>
            </a:r>
          </a:p>
          <a:p>
            <a:pPr marL="514350" indent="-514350">
              <a:buAutoNum type="alphaLcParenR"/>
            </a:pPr>
            <a:endParaRPr lang="fr-BE" sz="3300" dirty="0">
              <a:sym typeface="Symbol"/>
            </a:endParaRPr>
          </a:p>
          <a:p>
            <a:pPr marL="514350" indent="-514350">
              <a:buAutoNum type="alphaLcParenR"/>
            </a:pPr>
            <a:r>
              <a:rPr lang="fr-BE" sz="3300" dirty="0" err="1"/>
              <a:t>t</a:t>
            </a:r>
            <a:r>
              <a:rPr lang="fr-BE" sz="3300" dirty="0" err="1" smtClean="0"/>
              <a:t>hirty-three</a:t>
            </a:r>
            <a:endParaRPr lang="fr-BE" sz="3300" dirty="0"/>
          </a:p>
          <a:p>
            <a:pPr marL="542925" indent="0">
              <a:buNone/>
            </a:pPr>
            <a:endParaRPr lang="fr-BE" sz="3300" dirty="0" smtClean="0"/>
          </a:p>
          <a:p>
            <a:pPr marL="542925" indent="-542925">
              <a:buAutoNum type="alphaLcParenR" startAt="5"/>
            </a:pPr>
            <a:r>
              <a:rPr lang="fr-BE" sz="3300" dirty="0" err="1" smtClean="0">
                <a:solidFill>
                  <a:srgbClr val="FF0000"/>
                </a:solidFill>
                <a:sym typeface="Symbol"/>
              </a:rPr>
              <a:t>nought</a:t>
            </a:r>
            <a:r>
              <a:rPr lang="fr-BE" sz="3300" dirty="0" smtClean="0">
                <a:sym typeface="Symbol"/>
              </a:rPr>
              <a:t> point </a:t>
            </a:r>
            <a:r>
              <a:rPr lang="fr-BE" sz="3300" dirty="0" err="1" smtClean="0">
                <a:sym typeface="Symbol"/>
              </a:rPr>
              <a:t>seven</a:t>
            </a:r>
            <a:endParaRPr lang="fr-BE" sz="3300" dirty="0" smtClean="0">
              <a:sym typeface="Symbol"/>
            </a:endParaRPr>
          </a:p>
          <a:p>
            <a:pPr marL="542925" indent="0">
              <a:buNone/>
            </a:pPr>
            <a:r>
              <a:rPr lang="fr-BE" sz="3300" dirty="0" err="1" smtClean="0">
                <a:solidFill>
                  <a:srgbClr val="FF0000"/>
                </a:solidFill>
                <a:sym typeface="Symbol"/>
              </a:rPr>
              <a:t>zero</a:t>
            </a:r>
            <a:r>
              <a:rPr lang="fr-BE" sz="3300" dirty="0" smtClean="0">
                <a:sym typeface="Symbol"/>
              </a:rPr>
              <a:t> point </a:t>
            </a:r>
            <a:r>
              <a:rPr lang="fr-BE" sz="3300" dirty="0" err="1" smtClean="0">
                <a:sym typeface="Symbol"/>
              </a:rPr>
              <a:t>seven</a:t>
            </a:r>
            <a:r>
              <a:rPr lang="fr-BE" sz="3300" dirty="0" smtClean="0">
                <a:sym typeface="Symbol"/>
              </a:rPr>
              <a:t> </a:t>
            </a:r>
            <a:endParaRPr lang="fr-BE" sz="3300" dirty="0" smtClean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4870959"/>
            <a:ext cx="1080121" cy="664689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777491"/>
            <a:ext cx="1063082" cy="745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41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BE" sz="3600" dirty="0" smtClean="0"/>
              <a:t>How do </a:t>
            </a:r>
            <a:r>
              <a:rPr lang="fr-BE" sz="3600" dirty="0" err="1" smtClean="0"/>
              <a:t>you</a:t>
            </a:r>
            <a:r>
              <a:rPr lang="fr-BE" sz="3600" dirty="0" smtClean="0"/>
              <a:t> </a:t>
            </a:r>
            <a:r>
              <a:rPr lang="fr-BE" sz="3600" dirty="0" err="1" smtClean="0"/>
              <a:t>say</a:t>
            </a:r>
            <a:r>
              <a:rPr lang="fr-BE" sz="3600" dirty="0" smtClean="0"/>
              <a:t> the </a:t>
            </a:r>
            <a:r>
              <a:rPr lang="fr-BE" sz="3600" dirty="0" err="1" smtClean="0"/>
              <a:t>following</a:t>
            </a:r>
            <a:r>
              <a:rPr lang="fr-BE" sz="3600" dirty="0" smtClean="0"/>
              <a:t> </a:t>
            </a:r>
            <a:br>
              <a:rPr lang="fr-BE" sz="3600" dirty="0" smtClean="0"/>
            </a:br>
            <a:r>
              <a:rPr lang="fr-BE" sz="3600" dirty="0" err="1" smtClean="0"/>
              <a:t>numbers</a:t>
            </a:r>
            <a:r>
              <a:rPr lang="fr-BE" sz="3600" dirty="0" smtClean="0"/>
              <a:t> and dates ?</a:t>
            </a:r>
            <a:endParaRPr lang="fr-BE" sz="36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2962672" cy="4937760"/>
          </a:xfrm>
        </p:spPr>
        <p:txBody>
          <a:bodyPr>
            <a:normAutofit lnSpcReduction="10000"/>
          </a:bodyPr>
          <a:lstStyle/>
          <a:p>
            <a:pPr marL="566738" indent="-566738">
              <a:buFont typeface="+mj-lt"/>
              <a:buAutoNum type="alphaLcParenR" startAt="6"/>
            </a:pPr>
            <a:r>
              <a:rPr lang="fr-BE" sz="3200" dirty="0" smtClean="0">
                <a:sym typeface="Symbol"/>
              </a:rPr>
              <a:t>1/3</a:t>
            </a:r>
            <a:endParaRPr lang="fr-BE" sz="3200" dirty="0" smtClean="0">
              <a:sym typeface="Symbol"/>
            </a:endParaRPr>
          </a:p>
          <a:p>
            <a:pPr marL="514350" indent="-514350">
              <a:buAutoNum type="alphaLcParenR" startAt="6"/>
            </a:pPr>
            <a:endParaRPr lang="fr-BE" sz="3200" dirty="0" smtClean="0"/>
          </a:p>
          <a:p>
            <a:pPr marL="514350" indent="-514350">
              <a:buAutoNum type="alphaLcParenR" startAt="6"/>
            </a:pPr>
            <a:r>
              <a:rPr lang="fr-BE" sz="3200" dirty="0" smtClean="0">
                <a:sym typeface="Symbol"/>
              </a:rPr>
              <a:t>1</a:t>
            </a:r>
            <a:r>
              <a:rPr lang="fr-BE" sz="3200" dirty="0" smtClean="0">
                <a:solidFill>
                  <a:srgbClr val="FF0000"/>
                </a:solidFill>
                <a:sym typeface="Symbol"/>
              </a:rPr>
              <a:t>,</a:t>
            </a:r>
            <a:r>
              <a:rPr lang="fr-BE" sz="3200" dirty="0" smtClean="0">
                <a:sym typeface="Symbol"/>
              </a:rPr>
              <a:t>250</a:t>
            </a:r>
            <a:r>
              <a:rPr lang="fr-BE" sz="3200" dirty="0" smtClean="0">
                <a:solidFill>
                  <a:srgbClr val="FF0000"/>
                </a:solidFill>
                <a:sym typeface="Symbol"/>
              </a:rPr>
              <a:t>,</a:t>
            </a:r>
            <a:r>
              <a:rPr lang="fr-BE" sz="3200" dirty="0" smtClean="0">
                <a:sym typeface="Symbol"/>
              </a:rPr>
              <a:t>000</a:t>
            </a:r>
          </a:p>
          <a:p>
            <a:pPr marL="514350" indent="-514350">
              <a:buAutoNum type="alphaLcParenR" startAt="6"/>
            </a:pPr>
            <a:endParaRPr lang="fr-BE" sz="3200" dirty="0" smtClean="0">
              <a:sym typeface="Symbol"/>
            </a:endParaRPr>
          </a:p>
          <a:p>
            <a:pPr marL="514350" indent="-514350">
              <a:buAutoNum type="alphaLcParenR" startAt="6"/>
            </a:pPr>
            <a:r>
              <a:rPr lang="fr-BE" sz="3200" dirty="0" smtClean="0">
                <a:sym typeface="Symbol"/>
              </a:rPr>
              <a:t>2</a:t>
            </a:r>
            <a:r>
              <a:rPr lang="fr-BE" sz="3200" dirty="0" smtClean="0">
                <a:solidFill>
                  <a:srgbClr val="FF0000"/>
                </a:solidFill>
                <a:sym typeface="Symbol"/>
              </a:rPr>
              <a:t>,</a:t>
            </a:r>
            <a:r>
              <a:rPr lang="fr-BE" sz="3200" dirty="0" smtClean="0">
                <a:sym typeface="Symbol"/>
              </a:rPr>
              <a:t>000</a:t>
            </a:r>
            <a:r>
              <a:rPr lang="fr-BE" sz="3200" dirty="0" smtClean="0">
                <a:solidFill>
                  <a:srgbClr val="FF0000"/>
                </a:solidFill>
                <a:sym typeface="Symbol"/>
              </a:rPr>
              <a:t>,</a:t>
            </a:r>
            <a:r>
              <a:rPr lang="fr-BE" sz="3200" dirty="0" smtClean="0">
                <a:sym typeface="Symbol"/>
              </a:rPr>
              <a:t>000</a:t>
            </a:r>
          </a:p>
          <a:p>
            <a:pPr marL="514350" indent="-514350">
              <a:buAutoNum type="alphaLcParenR" startAt="6"/>
            </a:pPr>
            <a:endParaRPr lang="fr-BE" sz="3200" dirty="0" smtClean="0">
              <a:sym typeface="Symbol"/>
            </a:endParaRPr>
          </a:p>
          <a:p>
            <a:pPr marL="514350" indent="-514350">
              <a:buAutoNum type="alphaLcParenR" startAt="6"/>
            </a:pPr>
            <a:r>
              <a:rPr lang="fr-BE" sz="3200" dirty="0" smtClean="0">
                <a:sym typeface="Symbol"/>
              </a:rPr>
              <a:t>¾</a:t>
            </a:r>
          </a:p>
          <a:p>
            <a:pPr marL="514350" indent="-514350">
              <a:buAutoNum type="alphaLcParenR" startAt="6"/>
            </a:pPr>
            <a:endParaRPr lang="fr-BE" sz="3200" dirty="0">
              <a:sym typeface="Symbol"/>
            </a:endParaRPr>
          </a:p>
          <a:p>
            <a:pPr marL="514350" indent="-514350">
              <a:buAutoNum type="alphaLcParenR" startAt="6"/>
            </a:pPr>
            <a:r>
              <a:rPr lang="fr-BE" sz="3200" dirty="0" smtClean="0">
                <a:sym typeface="Symbol"/>
              </a:rPr>
              <a:t>52</a:t>
            </a:r>
            <a:r>
              <a:rPr lang="fr-BE" sz="3200" dirty="0" smtClean="0">
                <a:sym typeface="Symbol"/>
              </a:rPr>
              <a:t>%</a:t>
            </a:r>
          </a:p>
          <a:p>
            <a:pPr marL="542925" indent="0">
              <a:buNone/>
            </a:pPr>
            <a:endParaRPr lang="fr-BE" sz="3200" dirty="0" smtClean="0">
              <a:sym typeface="Symbol"/>
            </a:endParaRPr>
          </a:p>
          <a:p>
            <a:pPr marL="0" indent="0">
              <a:buNone/>
            </a:pPr>
            <a:endParaRPr lang="fr-BE" sz="3200" dirty="0" smtClean="0">
              <a:sym typeface="Symbol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203848" y="1216152"/>
            <a:ext cx="5469998" cy="516517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 startAt="6"/>
            </a:pPr>
            <a:r>
              <a:rPr lang="fr-BE" sz="3200" dirty="0" smtClean="0"/>
              <a:t>a/one </a:t>
            </a:r>
            <a:r>
              <a:rPr lang="fr-BE" sz="3200" dirty="0" err="1" smtClean="0"/>
              <a:t>third</a:t>
            </a:r>
            <a:endParaRPr lang="fr-BE" sz="3200" dirty="0" smtClean="0"/>
          </a:p>
          <a:p>
            <a:pPr marL="514350" indent="-514350">
              <a:buAutoNum type="alphaLcParenR" startAt="6"/>
            </a:pPr>
            <a:endParaRPr lang="fr-BE" sz="3200" dirty="0" smtClean="0"/>
          </a:p>
          <a:p>
            <a:pPr marL="514350" indent="-514350">
              <a:buAutoNum type="alphaLcParenR" startAt="6"/>
            </a:pPr>
            <a:r>
              <a:rPr lang="fr-BE" sz="3200" dirty="0">
                <a:solidFill>
                  <a:srgbClr val="FF0000"/>
                </a:solidFill>
              </a:rPr>
              <a:t>a</a:t>
            </a:r>
            <a:r>
              <a:rPr lang="fr-BE" sz="3200" dirty="0" smtClean="0">
                <a:solidFill>
                  <a:srgbClr val="FF0000"/>
                </a:solidFill>
              </a:rPr>
              <a:t> / one </a:t>
            </a:r>
            <a:r>
              <a:rPr lang="fr-BE" sz="3200" dirty="0" smtClean="0"/>
              <a:t>million </a:t>
            </a:r>
            <a:r>
              <a:rPr lang="fr-BE" sz="3200" dirty="0" err="1" smtClean="0"/>
              <a:t>two</a:t>
            </a:r>
            <a:r>
              <a:rPr lang="fr-BE" sz="3200" dirty="0" smtClean="0"/>
              <a:t> </a:t>
            </a:r>
            <a:r>
              <a:rPr lang="fr-BE" sz="3200" dirty="0" err="1" smtClean="0"/>
              <a:t>hundred</a:t>
            </a:r>
            <a:r>
              <a:rPr lang="fr-BE" sz="3200" dirty="0" smtClean="0"/>
              <a:t> </a:t>
            </a:r>
            <a:r>
              <a:rPr lang="fr-BE" sz="3200" dirty="0" smtClean="0">
                <a:solidFill>
                  <a:srgbClr val="FF0000"/>
                </a:solidFill>
              </a:rPr>
              <a:t>and</a:t>
            </a:r>
            <a:r>
              <a:rPr lang="fr-BE" sz="3200" dirty="0" smtClean="0"/>
              <a:t> </a:t>
            </a:r>
            <a:r>
              <a:rPr lang="fr-BE" sz="3200" dirty="0" err="1" smtClean="0"/>
              <a:t>fifty</a:t>
            </a:r>
            <a:r>
              <a:rPr lang="fr-BE" sz="3200" dirty="0" smtClean="0"/>
              <a:t> </a:t>
            </a:r>
            <a:r>
              <a:rPr lang="fr-BE" sz="3200" dirty="0" err="1" smtClean="0"/>
              <a:t>thousand</a:t>
            </a:r>
            <a:endParaRPr lang="fr-BE" sz="3200" dirty="0" smtClean="0">
              <a:sym typeface="Symbol"/>
            </a:endParaRPr>
          </a:p>
          <a:p>
            <a:pPr marL="514350" indent="-514350">
              <a:buAutoNum type="alphaLcParenR" startAt="6"/>
            </a:pPr>
            <a:r>
              <a:rPr lang="fr-BE" sz="3200" dirty="0" err="1" smtClean="0">
                <a:sym typeface="Symbol"/>
              </a:rPr>
              <a:t>two</a:t>
            </a:r>
            <a:r>
              <a:rPr lang="fr-BE" sz="3200" dirty="0" smtClean="0">
                <a:sym typeface="Symbol"/>
              </a:rPr>
              <a:t> million</a:t>
            </a:r>
          </a:p>
          <a:p>
            <a:pPr marL="514350" indent="-514350">
              <a:buAutoNum type="alphaLcParenR" startAt="6"/>
            </a:pPr>
            <a:endParaRPr lang="fr-BE" sz="3200" dirty="0" smtClean="0">
              <a:sym typeface="Symbol"/>
            </a:endParaRPr>
          </a:p>
          <a:p>
            <a:pPr marL="514350" indent="-514350">
              <a:buAutoNum type="alphaLcParenR" startAt="6"/>
            </a:pPr>
            <a:r>
              <a:rPr lang="fr-BE" sz="3200" dirty="0" err="1">
                <a:sym typeface="Symbol"/>
              </a:rPr>
              <a:t>t</a:t>
            </a:r>
            <a:r>
              <a:rPr lang="fr-BE" sz="3200" dirty="0" err="1" smtClean="0">
                <a:sym typeface="Symbol"/>
              </a:rPr>
              <a:t>hree</a:t>
            </a:r>
            <a:r>
              <a:rPr lang="fr-BE" sz="3200" dirty="0" smtClean="0">
                <a:sym typeface="Symbol"/>
              </a:rPr>
              <a:t> </a:t>
            </a:r>
            <a:r>
              <a:rPr lang="fr-BE" sz="3200" dirty="0" err="1" smtClean="0">
                <a:sym typeface="Symbol"/>
              </a:rPr>
              <a:t>quarters</a:t>
            </a:r>
            <a:endParaRPr lang="fr-BE" sz="3200" dirty="0" smtClean="0">
              <a:sym typeface="Symbol"/>
            </a:endParaRPr>
          </a:p>
          <a:p>
            <a:pPr marL="514350" indent="-514350">
              <a:buAutoNum type="alphaLcParenR" startAt="6"/>
            </a:pPr>
            <a:endParaRPr lang="fr-BE" sz="3200" dirty="0">
              <a:sym typeface="Symbol"/>
            </a:endParaRPr>
          </a:p>
          <a:p>
            <a:pPr marL="514350" indent="-514350">
              <a:buFont typeface="+mj-lt"/>
              <a:buAutoNum type="alphaLcParenR" startAt="4"/>
            </a:pPr>
            <a:r>
              <a:rPr lang="fr-BE" sz="3200" dirty="0" err="1" smtClean="0"/>
              <a:t>fifty</a:t>
            </a:r>
            <a:r>
              <a:rPr lang="fr-BE" sz="3200" dirty="0" err="1" smtClean="0">
                <a:solidFill>
                  <a:srgbClr val="FF0000"/>
                </a:solidFill>
              </a:rPr>
              <a:t>-</a:t>
            </a:r>
            <a:r>
              <a:rPr lang="fr-BE" sz="3200" dirty="0" err="1" smtClean="0"/>
              <a:t>two</a:t>
            </a:r>
            <a:r>
              <a:rPr lang="fr-BE" sz="3200" dirty="0" smtClean="0"/>
              <a:t> percent </a:t>
            </a:r>
            <a:r>
              <a:rPr lang="fr-BE" sz="3200" dirty="0" smtClean="0">
                <a:sym typeface="Symbol"/>
              </a:rPr>
              <a:t></a:t>
            </a:r>
            <a:r>
              <a:rPr lang="fr-BE" sz="3200" dirty="0" err="1" smtClean="0">
                <a:sym typeface="Symbol"/>
              </a:rPr>
              <a:t>pəˈsent</a:t>
            </a:r>
            <a:r>
              <a:rPr lang="fr-BE" sz="3200" dirty="0" smtClean="0">
                <a:sym typeface="Symbol"/>
              </a:rPr>
              <a:t> </a:t>
            </a:r>
            <a:endParaRPr lang="fr-BE" sz="3200" dirty="0" smtClean="0"/>
          </a:p>
          <a:p>
            <a:pPr marL="542925" indent="0">
              <a:buNone/>
            </a:pPr>
            <a:endParaRPr lang="fr-BE" sz="3200" dirty="0" smtClean="0"/>
          </a:p>
        </p:txBody>
      </p:sp>
    </p:spTree>
    <p:extLst>
      <p:ext uri="{BB962C8B-B14F-4D97-AF65-F5344CB8AC3E}">
        <p14:creationId xmlns:p14="http://schemas.microsoft.com/office/powerpoint/2010/main" val="143551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BE" sz="3600" dirty="0" smtClean="0"/>
              <a:t>How do </a:t>
            </a:r>
            <a:r>
              <a:rPr lang="fr-BE" sz="3600" dirty="0" err="1" smtClean="0"/>
              <a:t>you</a:t>
            </a:r>
            <a:r>
              <a:rPr lang="fr-BE" sz="3600" dirty="0" smtClean="0"/>
              <a:t> </a:t>
            </a:r>
            <a:r>
              <a:rPr lang="fr-BE" sz="3600" dirty="0" err="1" smtClean="0"/>
              <a:t>say</a:t>
            </a:r>
            <a:r>
              <a:rPr lang="fr-BE" sz="3600" dirty="0" smtClean="0"/>
              <a:t> the </a:t>
            </a:r>
            <a:r>
              <a:rPr lang="fr-BE" sz="3600" dirty="0" err="1" smtClean="0"/>
              <a:t>following</a:t>
            </a:r>
            <a:r>
              <a:rPr lang="fr-BE" sz="3600" dirty="0" smtClean="0"/>
              <a:t> </a:t>
            </a:r>
            <a:br>
              <a:rPr lang="fr-BE" sz="3600" dirty="0" smtClean="0"/>
            </a:br>
            <a:r>
              <a:rPr lang="fr-BE" sz="3600" dirty="0" err="1" smtClean="0"/>
              <a:t>numbers</a:t>
            </a:r>
            <a:r>
              <a:rPr lang="fr-BE" sz="3600" dirty="0" smtClean="0"/>
              <a:t> and dates ?</a:t>
            </a:r>
            <a:endParaRPr lang="fr-BE" sz="36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2962672" cy="493776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 startAt="11"/>
            </a:pPr>
            <a:r>
              <a:rPr lang="fr-BE" sz="3200" dirty="0" smtClean="0">
                <a:sym typeface="Symbol"/>
              </a:rPr>
              <a:t>602 </a:t>
            </a:r>
            <a:r>
              <a:rPr lang="fr-BE" sz="3200" dirty="0" smtClean="0">
                <a:sym typeface="Symbol"/>
              </a:rPr>
              <a:t>8477 (phone </a:t>
            </a:r>
            <a:r>
              <a:rPr lang="fr-BE" sz="3200" dirty="0" err="1" smtClean="0">
                <a:sym typeface="Symbol"/>
              </a:rPr>
              <a:t>number</a:t>
            </a:r>
            <a:r>
              <a:rPr lang="fr-BE" sz="3200" dirty="0" smtClean="0">
                <a:sym typeface="Symbol"/>
              </a:rPr>
              <a:t>)</a:t>
            </a:r>
            <a:endParaRPr lang="fr-BE" sz="3200" dirty="0" smtClean="0">
              <a:sym typeface="Symbol"/>
            </a:endParaRPr>
          </a:p>
          <a:p>
            <a:pPr marL="514350" indent="-514350">
              <a:buAutoNum type="alphaLcParenR" startAt="11"/>
            </a:pPr>
            <a:r>
              <a:rPr lang="fr-BE" sz="3200" dirty="0" smtClean="0">
                <a:sym typeface="Symbol"/>
              </a:rPr>
              <a:t>Elizabeth I</a:t>
            </a:r>
          </a:p>
          <a:p>
            <a:pPr marL="514350" indent="-514350">
              <a:buAutoNum type="alphaLcParenR" startAt="11"/>
            </a:pPr>
            <a:r>
              <a:rPr lang="fr-BE" sz="3200" dirty="0" err="1" smtClean="0">
                <a:sym typeface="Symbol"/>
              </a:rPr>
              <a:t>September</a:t>
            </a:r>
            <a:r>
              <a:rPr lang="fr-BE" sz="3200" dirty="0" smtClean="0">
                <a:sym typeface="Symbol"/>
              </a:rPr>
              <a:t>, 10th</a:t>
            </a:r>
          </a:p>
          <a:p>
            <a:pPr marL="514350" indent="-514350">
              <a:buAutoNum type="alphaLcParenR" startAt="11"/>
            </a:pPr>
            <a:r>
              <a:rPr lang="fr-BE" sz="3200" dirty="0" smtClean="0">
                <a:sym typeface="Symbol"/>
              </a:rPr>
              <a:t>22 July</a:t>
            </a:r>
            <a:endParaRPr lang="fr-BE" sz="3200" dirty="0" smtClean="0">
              <a:sym typeface="Symbol"/>
            </a:endParaRPr>
          </a:p>
          <a:p>
            <a:pPr marL="514350" indent="-514350">
              <a:buFont typeface="Wingdings 3"/>
              <a:buAutoNum type="alphaLcParenR" startAt="11"/>
            </a:pPr>
            <a:r>
              <a:rPr lang="fr-BE" sz="3200" dirty="0" smtClean="0">
                <a:sym typeface="Symbol"/>
              </a:rPr>
              <a:t>in </a:t>
            </a:r>
            <a:r>
              <a:rPr lang="fr-BE" sz="3200" dirty="0" smtClean="0">
                <a:sym typeface="Symbol"/>
              </a:rPr>
              <a:t>1903</a:t>
            </a:r>
            <a:endParaRPr lang="fr-BE" sz="3200" dirty="0">
              <a:sym typeface="Symbol"/>
            </a:endParaRPr>
          </a:p>
          <a:p>
            <a:pPr marL="514350" indent="-514350">
              <a:buAutoNum type="alphaLcParenR" startAt="11"/>
            </a:pPr>
            <a:r>
              <a:rPr lang="fr-BE" sz="3200" dirty="0">
                <a:sym typeface="Symbol"/>
              </a:rPr>
              <a:t>i</a:t>
            </a:r>
            <a:r>
              <a:rPr lang="fr-BE" sz="3200" dirty="0" smtClean="0">
                <a:sym typeface="Symbol"/>
              </a:rPr>
              <a:t>n 1876</a:t>
            </a:r>
          </a:p>
          <a:p>
            <a:pPr marL="514350" indent="-514350">
              <a:buAutoNum type="alphaLcParenR" startAt="11"/>
            </a:pPr>
            <a:endParaRPr lang="fr-BE" sz="3200" dirty="0">
              <a:sym typeface="Symbol"/>
            </a:endParaRPr>
          </a:p>
          <a:p>
            <a:pPr marL="514350" indent="-514350">
              <a:buAutoNum type="alphaLcParenR" startAt="11"/>
            </a:pPr>
            <a:endParaRPr lang="fr-BE" sz="3200" dirty="0" smtClean="0">
              <a:sym typeface="Symbol"/>
            </a:endParaRPr>
          </a:p>
          <a:p>
            <a:pPr marL="514350" indent="-514350">
              <a:buAutoNum type="alphaLcParenR" startAt="11"/>
            </a:pPr>
            <a:endParaRPr lang="fr-BE" sz="3200" dirty="0" smtClean="0">
              <a:sym typeface="Symbol"/>
            </a:endParaRPr>
          </a:p>
          <a:p>
            <a:pPr marL="542925" indent="0">
              <a:buNone/>
            </a:pPr>
            <a:endParaRPr lang="fr-BE" sz="3200" dirty="0" smtClean="0">
              <a:sym typeface="Symbol"/>
            </a:endParaRPr>
          </a:p>
          <a:p>
            <a:pPr marL="450850" indent="0">
              <a:buNone/>
            </a:pPr>
            <a:endParaRPr lang="fr-BE" sz="3200" dirty="0" smtClean="0">
              <a:sym typeface="Symbol"/>
            </a:endParaRPr>
          </a:p>
          <a:p>
            <a:pPr marL="0" indent="0">
              <a:buNone/>
            </a:pPr>
            <a:endParaRPr lang="fr-BE" sz="3200" dirty="0" smtClean="0">
              <a:sym typeface="Symbol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203848" y="1216152"/>
            <a:ext cx="5469998" cy="516517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 startAt="11"/>
            </a:pPr>
            <a:r>
              <a:rPr lang="fr-BE" sz="3200" dirty="0" smtClean="0">
                <a:sym typeface="Symbol"/>
              </a:rPr>
              <a:t>six </a:t>
            </a:r>
            <a:r>
              <a:rPr lang="fr-BE" sz="3200" dirty="0" smtClean="0">
                <a:solidFill>
                  <a:srgbClr val="FF0000"/>
                </a:solidFill>
                <a:sym typeface="Symbol"/>
              </a:rPr>
              <a:t>oh</a:t>
            </a:r>
            <a:r>
              <a:rPr lang="fr-BE" sz="3200" dirty="0" smtClean="0">
                <a:sym typeface="Symbol"/>
              </a:rPr>
              <a:t> </a:t>
            </a:r>
            <a:r>
              <a:rPr lang="fr-BE" sz="3200" dirty="0" err="1" smtClean="0">
                <a:sym typeface="Symbol"/>
              </a:rPr>
              <a:t>two</a:t>
            </a:r>
            <a:r>
              <a:rPr lang="fr-BE" sz="3200" dirty="0" smtClean="0">
                <a:sym typeface="Symbol"/>
              </a:rPr>
              <a:t> </a:t>
            </a:r>
            <a:r>
              <a:rPr lang="fr-BE" sz="3200" dirty="0" err="1" smtClean="0">
                <a:sym typeface="Symbol"/>
              </a:rPr>
              <a:t>eight</a:t>
            </a:r>
            <a:r>
              <a:rPr lang="fr-BE" sz="3200" dirty="0" smtClean="0">
                <a:sym typeface="Symbol"/>
              </a:rPr>
              <a:t> four </a:t>
            </a:r>
            <a:r>
              <a:rPr lang="fr-BE" sz="3200" dirty="0" smtClean="0">
                <a:solidFill>
                  <a:srgbClr val="FF0000"/>
                </a:solidFill>
                <a:sym typeface="Symbol"/>
              </a:rPr>
              <a:t>double</a:t>
            </a:r>
            <a:r>
              <a:rPr lang="fr-BE" sz="3200" dirty="0" smtClean="0">
                <a:sym typeface="Symbol"/>
              </a:rPr>
              <a:t> </a:t>
            </a:r>
            <a:r>
              <a:rPr lang="fr-BE" sz="3200" dirty="0" err="1" smtClean="0">
                <a:sym typeface="Symbol"/>
              </a:rPr>
              <a:t>seven</a:t>
            </a:r>
            <a:endParaRPr lang="fr-BE" sz="3200" dirty="0" smtClean="0">
              <a:sym typeface="Symbol"/>
            </a:endParaRPr>
          </a:p>
          <a:p>
            <a:pPr marL="514350" indent="-514350">
              <a:buAutoNum type="alphaLcParenR" startAt="11"/>
            </a:pPr>
            <a:endParaRPr lang="fr-BE" sz="2800" dirty="0" smtClean="0">
              <a:sym typeface="Symbol"/>
            </a:endParaRPr>
          </a:p>
          <a:p>
            <a:pPr marL="514350" indent="-514350">
              <a:buAutoNum type="alphaLcParenR" startAt="11"/>
            </a:pPr>
            <a:r>
              <a:rPr lang="fr-BE" sz="3200" dirty="0" smtClean="0">
                <a:sym typeface="Symbol"/>
              </a:rPr>
              <a:t>Elizabeth </a:t>
            </a:r>
            <a:r>
              <a:rPr lang="fr-BE" sz="3200" dirty="0" smtClean="0">
                <a:solidFill>
                  <a:srgbClr val="FF0000"/>
                </a:solidFill>
                <a:sym typeface="Symbol"/>
              </a:rPr>
              <a:t>the First</a:t>
            </a:r>
          </a:p>
          <a:p>
            <a:pPr marL="514350" indent="-514350">
              <a:buAutoNum type="alphaLcParenR" startAt="11"/>
            </a:pPr>
            <a:r>
              <a:rPr lang="fr-BE" sz="3200" dirty="0">
                <a:solidFill>
                  <a:srgbClr val="FF0000"/>
                </a:solidFill>
                <a:sym typeface="Symbol"/>
              </a:rPr>
              <a:t>t</a:t>
            </a:r>
            <a:r>
              <a:rPr lang="fr-BE" sz="3200" dirty="0" smtClean="0">
                <a:solidFill>
                  <a:srgbClr val="FF0000"/>
                </a:solidFill>
                <a:sym typeface="Symbol"/>
              </a:rPr>
              <a:t>he</a:t>
            </a:r>
            <a:r>
              <a:rPr lang="fr-BE" sz="3200" dirty="0" smtClean="0">
                <a:sym typeface="Symbol"/>
              </a:rPr>
              <a:t> </a:t>
            </a:r>
            <a:r>
              <a:rPr lang="fr-BE" sz="3200" dirty="0" err="1" smtClean="0">
                <a:sym typeface="Symbol"/>
              </a:rPr>
              <a:t>ten</a:t>
            </a:r>
            <a:r>
              <a:rPr lang="fr-BE" sz="3200" dirty="0" err="1" smtClean="0">
                <a:solidFill>
                  <a:srgbClr val="FF0000"/>
                </a:solidFill>
                <a:sym typeface="Symbol"/>
              </a:rPr>
              <a:t>th</a:t>
            </a:r>
            <a:r>
              <a:rPr lang="fr-BE" sz="3200" dirty="0" smtClean="0">
                <a:sym typeface="Symbol"/>
              </a:rPr>
              <a:t> of </a:t>
            </a:r>
            <a:r>
              <a:rPr lang="fr-BE" sz="3200" dirty="0" err="1" smtClean="0">
                <a:solidFill>
                  <a:srgbClr val="FF0000"/>
                </a:solidFill>
                <a:sym typeface="Symbol"/>
              </a:rPr>
              <a:t>S</a:t>
            </a:r>
            <a:r>
              <a:rPr lang="fr-BE" sz="3200" dirty="0" err="1" smtClean="0">
                <a:sym typeface="Symbol"/>
              </a:rPr>
              <a:t>eptember</a:t>
            </a:r>
            <a:endParaRPr lang="fr-BE" sz="3200" dirty="0" smtClean="0">
              <a:sym typeface="Symbol"/>
            </a:endParaRPr>
          </a:p>
          <a:p>
            <a:pPr marL="514350" indent="-514350">
              <a:buAutoNum type="alphaLcParenR" startAt="11"/>
            </a:pPr>
            <a:endParaRPr lang="fr-BE" sz="2800" dirty="0" smtClean="0">
              <a:sym typeface="Symbol"/>
            </a:endParaRPr>
          </a:p>
          <a:p>
            <a:pPr marL="514350" indent="-514350">
              <a:buFont typeface="+mj-lt"/>
              <a:buAutoNum type="alphaLcParenR" startAt="4"/>
            </a:pPr>
            <a:r>
              <a:rPr lang="fr-BE" sz="3200" dirty="0" smtClean="0">
                <a:solidFill>
                  <a:srgbClr val="FF0000"/>
                </a:solidFill>
              </a:rPr>
              <a:t>the</a:t>
            </a:r>
            <a:r>
              <a:rPr lang="fr-BE" sz="3200" dirty="0" smtClean="0"/>
              <a:t> </a:t>
            </a:r>
            <a:r>
              <a:rPr lang="fr-BE" sz="3200" dirty="0" err="1" smtClean="0"/>
              <a:t>twenty</a:t>
            </a:r>
            <a:r>
              <a:rPr lang="fr-BE" sz="3200" dirty="0" smtClean="0">
                <a:solidFill>
                  <a:srgbClr val="FF0000"/>
                </a:solidFill>
              </a:rPr>
              <a:t>-</a:t>
            </a:r>
            <a:r>
              <a:rPr lang="fr-BE" sz="3200" dirty="0" smtClean="0"/>
              <a:t>second of </a:t>
            </a:r>
            <a:r>
              <a:rPr lang="fr-BE" sz="3200" dirty="0" smtClean="0">
                <a:solidFill>
                  <a:srgbClr val="FF0000"/>
                </a:solidFill>
              </a:rPr>
              <a:t>J</a:t>
            </a:r>
            <a:r>
              <a:rPr lang="fr-BE" sz="3200" dirty="0" smtClean="0"/>
              <a:t>uly</a:t>
            </a:r>
          </a:p>
          <a:p>
            <a:pPr marL="514350" indent="-514350">
              <a:buFont typeface="+mj-lt"/>
              <a:buAutoNum type="alphaLcParenR" startAt="4"/>
            </a:pPr>
            <a:r>
              <a:rPr lang="fr-BE" sz="3200" dirty="0"/>
              <a:t>in </a:t>
            </a:r>
            <a:r>
              <a:rPr lang="fr-BE" sz="3200" dirty="0" err="1"/>
              <a:t>nineteen</a:t>
            </a:r>
            <a:r>
              <a:rPr lang="fr-BE" sz="3200" dirty="0"/>
              <a:t> </a:t>
            </a:r>
            <a:r>
              <a:rPr lang="fr-BE" sz="3200" dirty="0">
                <a:solidFill>
                  <a:srgbClr val="FF0000"/>
                </a:solidFill>
              </a:rPr>
              <a:t>oh</a:t>
            </a:r>
            <a:r>
              <a:rPr lang="fr-BE" sz="3200" dirty="0"/>
              <a:t> </a:t>
            </a:r>
            <a:r>
              <a:rPr lang="fr-BE" sz="3200" dirty="0" err="1" smtClean="0"/>
              <a:t>three</a:t>
            </a:r>
            <a:endParaRPr lang="fr-BE" sz="3200" dirty="0" smtClean="0"/>
          </a:p>
          <a:p>
            <a:pPr marL="542925" indent="-542925">
              <a:buAutoNum type="alphaLcParenR" startAt="5"/>
            </a:pPr>
            <a:r>
              <a:rPr lang="fr-BE" sz="3200" dirty="0">
                <a:sym typeface="Symbol"/>
              </a:rPr>
              <a:t>i</a:t>
            </a:r>
            <a:r>
              <a:rPr lang="fr-BE" sz="3200" dirty="0" smtClean="0">
                <a:sym typeface="Symbol"/>
              </a:rPr>
              <a:t>n </a:t>
            </a:r>
            <a:r>
              <a:rPr lang="fr-BE" sz="3200" dirty="0" err="1" smtClean="0">
                <a:sym typeface="Symbol"/>
              </a:rPr>
              <a:t>eighteen</a:t>
            </a:r>
            <a:r>
              <a:rPr lang="fr-BE" sz="3200" dirty="0" smtClean="0">
                <a:sym typeface="Symbol"/>
              </a:rPr>
              <a:t> (</a:t>
            </a:r>
            <a:r>
              <a:rPr lang="fr-BE" sz="3200" dirty="0" err="1" smtClean="0">
                <a:sym typeface="Symbol"/>
              </a:rPr>
              <a:t>hundred</a:t>
            </a:r>
            <a:r>
              <a:rPr lang="fr-BE" sz="3200" dirty="0" smtClean="0">
                <a:sym typeface="Symbol"/>
              </a:rPr>
              <a:t> and) </a:t>
            </a:r>
            <a:r>
              <a:rPr lang="fr-BE" sz="3200" dirty="0" err="1" smtClean="0">
                <a:sym typeface="Symbol"/>
              </a:rPr>
              <a:t>seventy</a:t>
            </a:r>
            <a:r>
              <a:rPr lang="fr-BE" sz="3200" dirty="0">
                <a:solidFill>
                  <a:srgbClr val="FF0000"/>
                </a:solidFill>
                <a:sym typeface="Symbol"/>
              </a:rPr>
              <a:t>-</a:t>
            </a:r>
            <a:r>
              <a:rPr lang="fr-BE" sz="3200" dirty="0" smtClean="0">
                <a:sym typeface="Symbol"/>
              </a:rPr>
              <a:t>six</a:t>
            </a:r>
          </a:p>
          <a:p>
            <a:pPr marL="542925" indent="-542925">
              <a:buAutoNum type="alphaLcParenR" startAt="5"/>
            </a:pPr>
            <a:endParaRPr lang="fr-BE" sz="3200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60388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2800" dirty="0" smtClean="0"/>
              <a:t>Important </a:t>
            </a:r>
            <a:r>
              <a:rPr lang="fr-BE" sz="2800" dirty="0" err="1" smtClean="0"/>
              <a:t>facts</a:t>
            </a:r>
            <a:r>
              <a:rPr lang="fr-BE" sz="2800" dirty="0" smtClean="0"/>
              <a:t> about British </a:t>
            </a:r>
            <a:r>
              <a:rPr lang="fr-BE" sz="2800" dirty="0" err="1" smtClean="0"/>
              <a:t>History</a:t>
            </a:r>
            <a:endParaRPr lang="fr-BE" sz="28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sz="2800" dirty="0" smtClean="0"/>
              <a:t>Do </a:t>
            </a:r>
            <a:r>
              <a:rPr lang="fr-BE" sz="2800" dirty="0" err="1" smtClean="0"/>
              <a:t>you</a:t>
            </a:r>
            <a:r>
              <a:rPr lang="fr-BE" sz="2800" dirty="0" smtClean="0"/>
              <a:t> know </a:t>
            </a:r>
            <a:r>
              <a:rPr lang="fr-BE" sz="2800" dirty="0" err="1" smtClean="0"/>
              <a:t>any</a:t>
            </a:r>
            <a:r>
              <a:rPr lang="fr-BE" sz="2800" dirty="0" smtClean="0"/>
              <a:t> of the </a:t>
            </a:r>
            <a:r>
              <a:rPr lang="fr-BE" sz="2800" dirty="0" err="1" smtClean="0"/>
              <a:t>missing</a:t>
            </a:r>
            <a:r>
              <a:rPr lang="fr-BE" sz="2800" dirty="0" smtClean="0"/>
              <a:t> dates ?</a:t>
            </a:r>
            <a:endParaRPr lang="fr-BE" sz="2800" dirty="0"/>
          </a:p>
        </p:txBody>
      </p:sp>
    </p:spTree>
    <p:extLst>
      <p:ext uri="{BB962C8B-B14F-4D97-AF65-F5344CB8AC3E}">
        <p14:creationId xmlns:p14="http://schemas.microsoft.com/office/powerpoint/2010/main" val="66281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1491</TotalTime>
  <Words>397</Words>
  <Application>Microsoft Office PowerPoint</Application>
  <PresentationFormat>Affichage à l'écran (4:3)</PresentationFormat>
  <Paragraphs>135</Paragraphs>
  <Slides>19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6" baseType="lpstr">
      <vt:lpstr>Bookman Old Style</vt:lpstr>
      <vt:lpstr>Calibri</vt:lpstr>
      <vt:lpstr>Gill Sans MT</vt:lpstr>
      <vt:lpstr>Symbol</vt:lpstr>
      <vt:lpstr>Wingdings</vt:lpstr>
      <vt:lpstr>Wingdings 3</vt:lpstr>
      <vt:lpstr>Origine</vt:lpstr>
      <vt:lpstr>Numbers and dates</vt:lpstr>
      <vt:lpstr>Numbers</vt:lpstr>
      <vt:lpstr>1. Identify the following numbers :</vt:lpstr>
      <vt:lpstr>1. Identify the following numbers :</vt:lpstr>
      <vt:lpstr>Numbers and dates</vt:lpstr>
      <vt:lpstr>How do you say the following  numbers and dates ?</vt:lpstr>
      <vt:lpstr>How do you say the following  numbers and dates ?</vt:lpstr>
      <vt:lpstr>How do you say the following  numbers and dates ?</vt:lpstr>
      <vt:lpstr>Important facts about British History</vt:lpstr>
      <vt:lpstr>a. England hasn’t been successfully invaded since …</vt:lpstr>
      <vt:lpstr>b. Britain hasn’t governed India since …</vt:lpstr>
      <vt:lpstr>c. Britain hasn’t governed the United States  since </vt:lpstr>
      <vt:lpstr>d. Women in Britain have had the vote since …</vt:lpstr>
      <vt:lpstr>e. Queen Elisabeth II has been Queen since …</vt:lpstr>
      <vt:lpstr>f. England and Scotland have had the same king since …</vt:lpstr>
      <vt:lpstr>g. The kingdoms of England, Wales and Scotland became the new states of Britain in …</vt:lpstr>
      <vt:lpstr>h. Great-Britain and Ireland merged to form the United Kingdom of Great-Britain and Ireland in …</vt:lpstr>
      <vt:lpstr>i. Britain has been a member of the European Community since …</vt:lpstr>
      <vt:lpstr>j. Prince William got married to Kate Middleton in …</vt:lpstr>
    </vt:vector>
  </TitlesOfParts>
  <Company>Université Catholique de Louvain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journey through ancient Pompeii</dc:title>
  <dc:creator>Claudine Grommersch</dc:creator>
  <cp:lastModifiedBy>Claudine Grommersch</cp:lastModifiedBy>
  <cp:revision>240</cp:revision>
  <dcterms:created xsi:type="dcterms:W3CDTF">2011-10-05T11:06:59Z</dcterms:created>
  <dcterms:modified xsi:type="dcterms:W3CDTF">2015-10-27T15:13:32Z</dcterms:modified>
</cp:coreProperties>
</file>