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643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32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23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1B7D161-06C9-47B0-B440-8939C28C27EF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0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04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B7D161-06C9-47B0-B440-8939C28C27EF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901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53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7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57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79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6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D161-06C9-47B0-B440-8939C28C27EF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1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0328" y="284176"/>
            <a:ext cx="11842377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328" y="2011679"/>
            <a:ext cx="11842377" cy="4776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1B7D161-06C9-47B0-B440-8939C28C27EF}" type="datetimeFigureOut">
              <a:rPr lang="en-GB" smtClean="0"/>
              <a:t>24/04/2021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87A22436-F6C5-4830-ACCF-82727342DC3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723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The </a:t>
            </a:r>
            <a:r>
              <a:rPr lang="fr-BE" dirty="0" smtClean="0"/>
              <a:t>future</a:t>
            </a:r>
            <a:br>
              <a:rPr lang="fr-BE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87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328" y="284176"/>
            <a:ext cx="11842377" cy="691184"/>
          </a:xfrm>
        </p:spPr>
        <p:txBody>
          <a:bodyPr/>
          <a:lstStyle/>
          <a:p>
            <a:r>
              <a:rPr lang="fr-BE" dirty="0" smtClean="0"/>
              <a:t>FORM			USE				EXAMPLES</a:t>
            </a:r>
            <a:endParaRPr lang="fr-BE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934116"/>
              </p:ext>
            </p:extLst>
          </p:nvPr>
        </p:nvGraphicFramePr>
        <p:xfrm>
          <a:off x="169863" y="1123403"/>
          <a:ext cx="11842749" cy="5399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583">
                  <a:extLst>
                    <a:ext uri="{9D8B030D-6E8A-4147-A177-3AD203B41FA5}">
                      <a16:colId xmlns:a16="http://schemas.microsoft.com/office/drawing/2014/main" val="1240737196"/>
                    </a:ext>
                  </a:extLst>
                </a:gridCol>
                <a:gridCol w="3947583">
                  <a:extLst>
                    <a:ext uri="{9D8B030D-6E8A-4147-A177-3AD203B41FA5}">
                      <a16:colId xmlns:a16="http://schemas.microsoft.com/office/drawing/2014/main" val="139251750"/>
                    </a:ext>
                  </a:extLst>
                </a:gridCol>
                <a:gridCol w="3947583">
                  <a:extLst>
                    <a:ext uri="{9D8B030D-6E8A-4147-A177-3AD203B41FA5}">
                      <a16:colId xmlns:a16="http://schemas.microsoft.com/office/drawing/2014/main" val="1427928260"/>
                    </a:ext>
                  </a:extLst>
                </a:gridCol>
              </a:tblGrid>
              <a:tr h="899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Future Simple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BE" sz="16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Will + infinitive</a:t>
                      </a:r>
                      <a:endParaRPr lang="fr-B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1) prediction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2) to make a spontaneous offer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1) You’ll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see...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2) I’ll do it, don’t worry!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9017768"/>
                  </a:ext>
                </a:extLst>
              </a:tr>
              <a:tr h="899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Going to + infinitive</a:t>
                      </a:r>
                      <a:endParaRPr lang="fr-B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1) to talk about your intentions 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2) to base a prediction on present evidence/proof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1) I’m going to pass this test!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2) Careful, you’re going to hurt yourself!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4406506"/>
                  </a:ext>
                </a:extLst>
              </a:tr>
              <a:tr h="899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 Continuous</a:t>
                      </a:r>
                      <a:endParaRPr lang="fr-B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 (Present Simple) + -ing</a:t>
                      </a:r>
                      <a:endParaRPr lang="fr-B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talk about future plans, arrangements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can’t join you tonight, I’m having dinner with my parents.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5627931"/>
                  </a:ext>
                </a:extLst>
              </a:tr>
              <a:tr h="899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 Simple</a:t>
                      </a:r>
                      <a:endParaRPr lang="fr-B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Fixed/scheduled future events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 train leaves at 4.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4698743"/>
                  </a:ext>
                </a:extLst>
              </a:tr>
              <a:tr h="899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Future Continuous</a:t>
                      </a:r>
                      <a:endParaRPr lang="fr-B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Will + BE + -</a:t>
                      </a:r>
                      <a:r>
                        <a:rPr lang="en-US" sz="1600" b="1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ing</a:t>
                      </a:r>
                      <a:endParaRPr lang="fr-B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talk about sth happening around a certain time in the future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 two weeks, I’ll be enjoying a well deserved break!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071648"/>
                  </a:ext>
                </a:extLst>
              </a:tr>
              <a:tr h="8998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Future Perfect</a:t>
                      </a:r>
                      <a:endParaRPr lang="fr-B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Will + HAVE + Past Participle</a:t>
                      </a:r>
                      <a:endParaRPr lang="fr-B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 talk about sth completed/finished by a certain time in the future</a:t>
                      </a:r>
                      <a:endParaRPr lang="fr-B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By the end of the term, you will have understood how to use all the tenses in English. </a:t>
                      </a:r>
                      <a:endParaRPr lang="fr-B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814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7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Future </a:t>
            </a:r>
            <a:r>
              <a:rPr lang="mr-IN" dirty="0" smtClean="0"/>
              <a:t>–</a:t>
            </a:r>
            <a:r>
              <a:rPr lang="en-US" dirty="0" smtClean="0"/>
              <a:t> Exercises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GB" dirty="0" smtClean="0"/>
              <a:t>Tony ……………………………(meet) </a:t>
            </a:r>
            <a:r>
              <a:rPr lang="en-GB" dirty="0"/>
              <a:t>a friend tomorrow at 2.00 pm. </a:t>
            </a:r>
            <a:endParaRPr lang="en-GB" dirty="0" smtClean="0"/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Perhaps I </a:t>
            </a:r>
            <a:r>
              <a:rPr lang="en-GB" dirty="0" smtClean="0"/>
              <a:t>…………………………(visit) New </a:t>
            </a:r>
            <a:r>
              <a:rPr lang="en-GB" dirty="0"/>
              <a:t>York one day. </a:t>
            </a:r>
            <a:endParaRPr lang="en-GB" dirty="0" smtClean="0"/>
          </a:p>
          <a:p>
            <a:pPr marL="742950" indent="-742950">
              <a:buFont typeface="+mj-lt"/>
              <a:buAutoNum type="arabicPeriod"/>
            </a:pPr>
            <a:r>
              <a:rPr lang="en-GB" dirty="0"/>
              <a:t>What time </a:t>
            </a:r>
            <a:r>
              <a:rPr lang="en-GB" dirty="0" smtClean="0"/>
              <a:t>…………………………… (leave/your train) tomorrow</a:t>
            </a:r>
            <a:r>
              <a:rPr lang="en-GB" dirty="0"/>
              <a:t>? </a:t>
            </a:r>
            <a:endParaRPr lang="en-GB" dirty="0" smtClean="0"/>
          </a:p>
          <a:p>
            <a:pPr marL="742950" indent="-742950">
              <a:buFont typeface="+mj-lt"/>
              <a:buAutoNum type="arabicPeriod"/>
            </a:pPr>
            <a:r>
              <a:rPr lang="en-GB" dirty="0" smtClean="0"/>
              <a:t>When I ............................... (be) older, I’ll be a vet.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 smtClean="0"/>
              <a:t>Look at those clouds, it ................................... (rain)!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0589" y="1883371"/>
            <a:ext cx="361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92D050"/>
                </a:solidFill>
              </a:rPr>
              <a:t>is meeting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34827" y="3040606"/>
            <a:ext cx="361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92D050"/>
                </a:solidFill>
              </a:rPr>
              <a:t>will visit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5648" y="3726104"/>
            <a:ext cx="4288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92D050"/>
                </a:solidFill>
              </a:rPr>
              <a:t>does </a:t>
            </a:r>
            <a:r>
              <a:rPr lang="en-US" sz="3600" smtClean="0">
                <a:solidFill>
                  <a:srgbClr val="92D050"/>
                </a:solidFill>
              </a:rPr>
              <a:t>your train leave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0588" y="4884148"/>
            <a:ext cx="361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92D050"/>
                </a:solidFill>
              </a:rPr>
              <a:t>a</a:t>
            </a:r>
            <a:r>
              <a:rPr lang="en-US" sz="3600" dirty="0" smtClean="0">
                <a:solidFill>
                  <a:srgbClr val="92D050"/>
                </a:solidFill>
              </a:rPr>
              <a:t>m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7995" y="5573532"/>
            <a:ext cx="361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92D050"/>
                </a:solidFill>
              </a:rPr>
              <a:t>is going to rain</a:t>
            </a:r>
            <a:endParaRPr lang="en-US" sz="3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Future </a:t>
            </a:r>
            <a:r>
              <a:rPr lang="mr-IN" dirty="0" smtClean="0"/>
              <a:t>–</a:t>
            </a:r>
            <a:r>
              <a:rPr lang="en-US" dirty="0" smtClean="0"/>
              <a:t>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en-US" dirty="0" smtClean="0"/>
              <a:t>Promise you’ll call me as soon as you .......................... (land).</a:t>
            </a:r>
          </a:p>
          <a:p>
            <a:pPr marL="742950" marR="0" lvl="0" indent="-7429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en-US" dirty="0" smtClean="0"/>
              <a:t>I’m sure you ............................... (not fail) the exam next week.</a:t>
            </a:r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en-GB" dirty="0"/>
              <a:t>I …………………………….. (</a:t>
            </a:r>
            <a:r>
              <a:rPr lang="en-GB" dirty="0" smtClean="0"/>
              <a:t>visit)</a:t>
            </a:r>
            <a:r>
              <a:rPr lang="en-US" dirty="0" smtClean="0"/>
              <a:t> </a:t>
            </a:r>
            <a:r>
              <a:rPr lang="en-GB" dirty="0" smtClean="0"/>
              <a:t>my grand-parents this </a:t>
            </a:r>
            <a:r>
              <a:rPr lang="en-GB" dirty="0"/>
              <a:t>week-end. </a:t>
            </a:r>
            <a:r>
              <a:rPr lang="en-GB" dirty="0" smtClean="0"/>
              <a:t>I haven’t seen them for ages.</a:t>
            </a:r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en-GB" dirty="0" smtClean="0"/>
              <a:t>Classes ............................... (not start) until next week.</a:t>
            </a:r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en-GB" dirty="0" smtClean="0"/>
              <a:t>He....................... (be)</a:t>
            </a:r>
            <a:r>
              <a:rPr lang="en-GB" dirty="0"/>
              <a:t> </a:t>
            </a:r>
            <a:r>
              <a:rPr lang="en-GB" dirty="0" smtClean="0"/>
              <a:t>here in a minute.</a:t>
            </a:r>
            <a:endParaRPr lang="en-GB" dirty="0"/>
          </a:p>
          <a:p>
            <a:pPr marL="742950" indent="-7429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18100" y="1925981"/>
            <a:ext cx="361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rgbClr val="92D050"/>
                </a:solidFill>
              </a:rPr>
              <a:t>land / have landed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7019" y="3041348"/>
            <a:ext cx="361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92D050"/>
                </a:solidFill>
              </a:rPr>
              <a:t>won’t / will not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5270" y="4224905"/>
            <a:ext cx="443132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92D050"/>
                </a:solidFill>
              </a:rPr>
              <a:t>am going to visit</a:t>
            </a:r>
            <a:endParaRPr lang="en-US" sz="2600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4109" y="5211790"/>
            <a:ext cx="361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92D050"/>
                </a:solidFill>
              </a:rPr>
              <a:t>don’t start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7109" y="5826290"/>
            <a:ext cx="3828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92D050"/>
                </a:solidFill>
              </a:rPr>
              <a:t>will be</a:t>
            </a:r>
            <a:endParaRPr lang="en-US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7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97</TotalTime>
  <Words>350</Words>
  <Application>Microsoft Office PowerPoint</Application>
  <PresentationFormat>Grand écran</PresentationFormat>
  <Paragraphs>53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Calibri</vt:lpstr>
      <vt:lpstr>Corbel</vt:lpstr>
      <vt:lpstr>Mangal</vt:lpstr>
      <vt:lpstr>Wingdings</vt:lpstr>
      <vt:lpstr>Banded</vt:lpstr>
      <vt:lpstr> The future </vt:lpstr>
      <vt:lpstr>FORM   USE    EXAMPLES</vt:lpstr>
      <vt:lpstr>The  Future – Exercises </vt:lpstr>
      <vt:lpstr>THE  Future – Exercises</vt:lpstr>
    </vt:vector>
  </TitlesOfParts>
  <Company>Université Catholique de Louvain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ENGLISH+</dc:title>
  <dc:creator>Alice Meurice</dc:creator>
  <cp:lastModifiedBy>Marielle Henriet</cp:lastModifiedBy>
  <cp:revision>13</cp:revision>
  <dcterms:created xsi:type="dcterms:W3CDTF">2017-10-31T14:04:49Z</dcterms:created>
  <dcterms:modified xsi:type="dcterms:W3CDTF">2021-04-24T13:55:01Z</dcterms:modified>
</cp:coreProperties>
</file>