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60" r:id="rId6"/>
    <p:sldId id="256" r:id="rId7"/>
    <p:sldId id="261" r:id="rId8"/>
    <p:sldId id="262" r:id="rId9"/>
    <p:sldId id="258" r:id="rId10"/>
    <p:sldId id="263" r:id="rId11"/>
    <p:sldId id="259" r:id="rId12"/>
    <p:sldId id="264" r:id="rId13"/>
    <p:sldId id="266" r:id="rId14"/>
    <p:sldId id="267" r:id="rId15"/>
    <p:sldId id="268" r:id="rId16"/>
    <p:sldId id="25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2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5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1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1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9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1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0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5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2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01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1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1F9D8-4C25-4219-AE98-EE8F9C1DAA50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7F8A3-ACDD-449C-A315-F9E4FCB7372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5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improve your pronunciation? | British Council">
            <a:extLst>
              <a:ext uri="{FF2B5EF4-FFF2-40B4-BE49-F238E27FC236}">
                <a16:creationId xmlns:a16="http://schemas.microsoft.com/office/drawing/2014/main" id="{8423A9E4-44B4-45C3-9380-9D4DC802E4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AD529B-66A9-42A7-8D29-8FA572B65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Pronunciation – week 5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760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6A1FCBD-1105-4BD8-B558-AFB241130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269" y="346178"/>
            <a:ext cx="4908060" cy="63873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2B720B-2694-4270-8FD8-B5A43912F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7839"/>
            <a:ext cx="4732430" cy="64623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989A8F-A9AD-4D5C-AF8F-6BE459315EB0}"/>
              </a:ext>
            </a:extLst>
          </p:cNvPr>
          <p:cNvSpPr txBox="1"/>
          <p:nvPr/>
        </p:nvSpPr>
        <p:spPr>
          <a:xfrm>
            <a:off x="277906" y="80682"/>
            <a:ext cx="3971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Word Stress</a:t>
            </a:r>
          </a:p>
        </p:txBody>
      </p:sp>
    </p:spTree>
    <p:extLst>
      <p:ext uri="{BB962C8B-B14F-4D97-AF65-F5344CB8AC3E}">
        <p14:creationId xmlns:p14="http://schemas.microsoft.com/office/powerpoint/2010/main" val="31265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068E04-4AD6-4514-9EEE-16C86151C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664" y="125443"/>
            <a:ext cx="4968671" cy="660711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7849CD-E745-49E8-AC08-F21B43568BE4}"/>
              </a:ext>
            </a:extLst>
          </p:cNvPr>
          <p:cNvSpPr txBox="1"/>
          <p:nvPr/>
        </p:nvSpPr>
        <p:spPr>
          <a:xfrm>
            <a:off x="251012" y="125443"/>
            <a:ext cx="3065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Word Stress</a:t>
            </a:r>
          </a:p>
          <a:p>
            <a:endParaRPr lang="fr-BE" dirty="0"/>
          </a:p>
          <a:p>
            <a:r>
              <a:rPr lang="fr-BE" dirty="0"/>
              <a:t>! </a:t>
            </a:r>
            <a:r>
              <a:rPr lang="fr-BE" i="1" dirty="0" err="1"/>
              <a:t>PopuLAtion</a:t>
            </a: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3062969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9509F-A364-4DD0-9729-8AFC63485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b="1" dirty="0"/>
              <a:t>Sentence Stress </a:t>
            </a:r>
            <a:r>
              <a:rPr lang="fr-BE" dirty="0"/>
              <a:t>– Reading </a:t>
            </a:r>
            <a:r>
              <a:rPr lang="fr-BE" dirty="0" err="1"/>
              <a:t>Aloud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055315-749D-40F8-A192-F4AE67BD8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Physio 1:</a:t>
            </a:r>
            <a:r>
              <a:rPr lang="en-US" dirty="0"/>
              <a:t> “No, </a:t>
            </a:r>
            <a:r>
              <a:rPr lang="en-US" i="1" dirty="0"/>
              <a:t>last</a:t>
            </a:r>
            <a:r>
              <a:rPr lang="en-US" dirty="0"/>
              <a:t> one! If you don’t </a:t>
            </a:r>
            <a:r>
              <a:rPr lang="en-US" i="1" dirty="0"/>
              <a:t>stretch</a:t>
            </a:r>
            <a:r>
              <a:rPr lang="en-US" dirty="0"/>
              <a:t> now, the patient won’t </a:t>
            </a:r>
            <a:r>
              <a:rPr lang="en-US" i="1" dirty="0"/>
              <a:t>recover</a:t>
            </a:r>
            <a:r>
              <a:rPr lang="en-US" dirty="0"/>
              <a:t>!”</a:t>
            </a:r>
            <a:br>
              <a:rPr lang="en-US" dirty="0"/>
            </a:br>
            <a:r>
              <a:rPr lang="en-US" b="1" dirty="0"/>
              <a:t>Physio 2:</a:t>
            </a:r>
            <a:r>
              <a:rPr lang="en-US" dirty="0"/>
              <a:t> “Alright, alright, I’ll </a:t>
            </a:r>
            <a:r>
              <a:rPr lang="en-US" i="1" dirty="0"/>
              <a:t>stretch</a:t>
            </a:r>
            <a:r>
              <a:rPr lang="en-US" dirty="0"/>
              <a:t> — but only after I </a:t>
            </a:r>
            <a:r>
              <a:rPr lang="en-US" i="1" dirty="0"/>
              <a:t>check</a:t>
            </a:r>
            <a:r>
              <a:rPr lang="en-US" dirty="0"/>
              <a:t> the </a:t>
            </a:r>
            <a:r>
              <a:rPr lang="en-US" i="1" dirty="0"/>
              <a:t>graphs</a:t>
            </a:r>
            <a:r>
              <a:rPr lang="en-US" dirty="0"/>
              <a:t> one more time!”</a:t>
            </a:r>
          </a:p>
          <a:p>
            <a:endParaRPr lang="fr-BE" dirty="0"/>
          </a:p>
        </p:txBody>
      </p:sp>
      <p:pic>
        <p:nvPicPr>
          <p:cNvPr id="4" name="Picture 3" descr="Physio at work | Physiotherapie lustig, Physiotherapie, Massage lustig">
            <a:extLst>
              <a:ext uri="{FF2B5EF4-FFF2-40B4-BE49-F238E27FC236}">
                <a16:creationId xmlns:a16="http://schemas.microsoft.com/office/drawing/2014/main" id="{96105586-8C8F-48DF-7B6C-DD45DB7C8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777" y="3196923"/>
            <a:ext cx="2743199" cy="349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09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783771" y="1167473"/>
            <a:ext cx="3474720" cy="230724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à coins arrondis 6"/>
          <p:cNvSpPr/>
          <p:nvPr/>
        </p:nvSpPr>
        <p:spPr>
          <a:xfrm>
            <a:off x="4423955" y="420778"/>
            <a:ext cx="4432663" cy="2699657"/>
          </a:xfrm>
          <a:prstGeom prst="wedgeRound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Most non – stressed words are FUNCTION WORDS, such as: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Determiners: the, a, some</a:t>
            </a:r>
          </a:p>
          <a:p>
            <a:r>
              <a:rPr lang="en-US" dirty="0">
                <a:solidFill>
                  <a:schemeClr val="tx1"/>
                </a:solidFill>
              </a:rPr>
              <a:t>Prepositions: before, next to, opposite</a:t>
            </a:r>
          </a:p>
          <a:p>
            <a:r>
              <a:rPr lang="en-US" dirty="0">
                <a:solidFill>
                  <a:schemeClr val="tx1"/>
                </a:solidFill>
              </a:rPr>
              <a:t>Pronouns: they, she, us</a:t>
            </a:r>
          </a:p>
          <a:p>
            <a:r>
              <a:rPr lang="en-US" dirty="0">
                <a:solidFill>
                  <a:schemeClr val="tx1"/>
                </a:solidFill>
              </a:rPr>
              <a:t>Auxiliary verbs: am, can, were</a:t>
            </a:r>
          </a:p>
          <a:p>
            <a:r>
              <a:rPr lang="en-US" dirty="0">
                <a:solidFill>
                  <a:schemeClr val="tx1"/>
                </a:solidFill>
              </a:rPr>
              <a:t>Conjunctions: while, as</a:t>
            </a:r>
          </a:p>
        </p:txBody>
      </p:sp>
      <p:pic>
        <p:nvPicPr>
          <p:cNvPr id="3074" name="Picture 2" descr="Teacher Icon 16045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32" y="3568855"/>
            <a:ext cx="1626325" cy="162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862149" y="1491001"/>
            <a:ext cx="3213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Most stressed words are CONTENT WORDS, such as:</a:t>
            </a:r>
            <a:endParaRPr lang="en-US" dirty="0"/>
          </a:p>
          <a:p>
            <a:r>
              <a:rPr lang="en-US" dirty="0"/>
              <a:t>Nouns: kitchen, Peter</a:t>
            </a:r>
          </a:p>
          <a:p>
            <a:r>
              <a:rPr lang="en-US" dirty="0"/>
              <a:t>Adjectives: beautiful, interesting</a:t>
            </a:r>
          </a:p>
          <a:p>
            <a:r>
              <a:rPr lang="en-US" dirty="0"/>
              <a:t>Lexical verbs: visit, construct</a:t>
            </a:r>
          </a:p>
          <a:p>
            <a:r>
              <a:rPr lang="en-US" dirty="0"/>
              <a:t>Adverbs: often, carefully</a:t>
            </a:r>
          </a:p>
        </p:txBody>
      </p:sp>
      <p:sp>
        <p:nvSpPr>
          <p:cNvPr id="11" name="Ellipse 10"/>
          <p:cNvSpPr/>
          <p:nvPr/>
        </p:nvSpPr>
        <p:spPr>
          <a:xfrm>
            <a:off x="3614058" y="3443962"/>
            <a:ext cx="3910148" cy="256495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158341" y="3897164"/>
            <a:ext cx="29347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Emphatic stress: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function words can be stressed too.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sentence can have many meanings based on the word you stress.</a:t>
            </a:r>
            <a:endParaRPr lang="en-US" dirty="0"/>
          </a:p>
        </p:txBody>
      </p:sp>
      <p:pic>
        <p:nvPicPr>
          <p:cNvPr id="3082" name="Picture 10" descr="Warning Icon 11879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38" y="4959012"/>
            <a:ext cx="1049901" cy="104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5818B26-DD0B-409B-8AB4-5ED985AD568E}"/>
              </a:ext>
            </a:extLst>
          </p:cNvPr>
          <p:cNvSpPr txBox="1"/>
          <p:nvPr/>
        </p:nvSpPr>
        <p:spPr>
          <a:xfrm>
            <a:off x="564776" y="420778"/>
            <a:ext cx="2801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/>
              <a:t>Sentence Stress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4A1DA7-32E6-474E-AAFB-FD3D237A4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206" y="4025205"/>
            <a:ext cx="4667794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99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423319-AC8D-43A7-8DF4-A7346477B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Reading </a:t>
            </a:r>
            <a:r>
              <a:rPr lang="fr-BE" dirty="0" err="1"/>
              <a:t>Aloud</a:t>
            </a:r>
            <a:br>
              <a:rPr lang="fr-BE" dirty="0"/>
            </a:br>
            <a:r>
              <a:rPr lang="fr-BE" dirty="0" err="1"/>
              <a:t>Pronunciation</a:t>
            </a:r>
            <a:r>
              <a:rPr lang="fr-BE" dirty="0"/>
              <a:t> </a:t>
            </a:r>
            <a:r>
              <a:rPr lang="fr-BE" dirty="0">
                <a:solidFill>
                  <a:srgbClr val="FF0000"/>
                </a:solidFill>
              </a:rPr>
              <a:t>ED </a:t>
            </a:r>
            <a:r>
              <a:rPr lang="fr-BE" dirty="0"/>
              <a:t>– ENDINGS P40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C85EC0-F249-445B-918B-A69417130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“The patient waited in the waiting room, visited the clinic for his session, washed his hands, booked the next appointment, and played a balance game with the physio.”</a:t>
            </a:r>
            <a:endParaRPr lang="fr-BE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50B1D4-6FA2-4297-8A83-DFF83A0037BC}"/>
              </a:ext>
            </a:extLst>
          </p:cNvPr>
          <p:cNvSpPr txBox="1"/>
          <p:nvPr/>
        </p:nvSpPr>
        <p:spPr>
          <a:xfrm>
            <a:off x="1120588" y="3429000"/>
            <a:ext cx="101570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/>
              <a:t>/</a:t>
            </a:r>
            <a:r>
              <a:rPr lang="fr-BE" sz="2800" dirty="0" err="1"/>
              <a:t>ðə</a:t>
            </a:r>
            <a:r>
              <a:rPr lang="fr-BE" sz="2800" dirty="0"/>
              <a:t> ˈ</a:t>
            </a:r>
            <a:r>
              <a:rPr lang="fr-BE" sz="2800" dirty="0" err="1"/>
              <a:t>peɪʃnt</a:t>
            </a:r>
            <a:r>
              <a:rPr lang="fr-BE" sz="2800" dirty="0"/>
              <a:t> ˈ</a:t>
            </a:r>
            <a:r>
              <a:rPr lang="fr-BE" sz="2800" dirty="0" err="1"/>
              <a:t>weɪt</a:t>
            </a:r>
            <a:r>
              <a:rPr lang="fr-BE" sz="2800" dirty="0" err="1">
                <a:solidFill>
                  <a:srgbClr val="FF0000"/>
                </a:solidFill>
              </a:rPr>
              <a:t>ɪd</a:t>
            </a:r>
            <a:r>
              <a:rPr lang="fr-BE" sz="2800" dirty="0"/>
              <a:t> </a:t>
            </a:r>
            <a:r>
              <a:rPr lang="fr-BE" sz="2800" dirty="0" err="1"/>
              <a:t>ɪn</a:t>
            </a:r>
            <a:r>
              <a:rPr lang="fr-BE" sz="2800" dirty="0"/>
              <a:t> </a:t>
            </a:r>
            <a:r>
              <a:rPr lang="fr-BE" sz="2800" dirty="0" err="1"/>
              <a:t>ðə</a:t>
            </a:r>
            <a:r>
              <a:rPr lang="fr-BE" sz="2800" dirty="0"/>
              <a:t> ˈ</a:t>
            </a:r>
            <a:r>
              <a:rPr lang="fr-BE" sz="2800" dirty="0" err="1"/>
              <a:t>weɪtɪŋ</a:t>
            </a:r>
            <a:r>
              <a:rPr lang="fr-BE" sz="2800" dirty="0"/>
              <a:t> </a:t>
            </a:r>
            <a:r>
              <a:rPr lang="fr-BE" sz="2800" dirty="0" err="1"/>
              <a:t>ruːm</a:t>
            </a:r>
            <a:r>
              <a:rPr lang="fr-BE" sz="2800" dirty="0"/>
              <a:t>, ˈ</a:t>
            </a:r>
            <a:r>
              <a:rPr lang="fr-BE" sz="2800" dirty="0" err="1"/>
              <a:t>vɪzɪt</a:t>
            </a:r>
            <a:r>
              <a:rPr lang="fr-BE" sz="2800" dirty="0" err="1">
                <a:solidFill>
                  <a:srgbClr val="FF0000"/>
                </a:solidFill>
              </a:rPr>
              <a:t>ɪd</a:t>
            </a:r>
            <a:r>
              <a:rPr lang="fr-BE" sz="2800" dirty="0"/>
              <a:t> </a:t>
            </a:r>
            <a:r>
              <a:rPr lang="fr-BE" sz="2800" dirty="0" err="1"/>
              <a:t>ðə</a:t>
            </a:r>
            <a:r>
              <a:rPr lang="fr-BE" sz="2800" dirty="0"/>
              <a:t> ˈ</a:t>
            </a:r>
            <a:r>
              <a:rPr lang="fr-BE" sz="2800" dirty="0" err="1"/>
              <a:t>klɪnɪk</a:t>
            </a:r>
            <a:r>
              <a:rPr lang="fr-BE" sz="2800" dirty="0"/>
              <a:t> </a:t>
            </a:r>
            <a:r>
              <a:rPr lang="fr-BE" sz="2800" dirty="0" err="1"/>
              <a:t>fə</a:t>
            </a:r>
            <a:r>
              <a:rPr lang="fr-BE" sz="2800" dirty="0"/>
              <a:t> </a:t>
            </a:r>
            <a:r>
              <a:rPr lang="fr-BE" sz="2800" dirty="0" err="1"/>
              <a:t>hɪz</a:t>
            </a:r>
            <a:r>
              <a:rPr lang="fr-BE" sz="2800" dirty="0"/>
              <a:t> ˈ</a:t>
            </a:r>
            <a:r>
              <a:rPr lang="fr-BE" sz="2800" dirty="0" err="1"/>
              <a:t>seʃn</a:t>
            </a:r>
            <a:r>
              <a:rPr lang="fr-BE" sz="2800" dirty="0"/>
              <a:t>̩, ˈ</a:t>
            </a:r>
            <a:r>
              <a:rPr lang="fr-BE" sz="2800" dirty="0" err="1"/>
              <a:t>wɒʃ</a:t>
            </a:r>
            <a:r>
              <a:rPr lang="fr-BE" sz="2800" dirty="0" err="1">
                <a:solidFill>
                  <a:srgbClr val="FF0000"/>
                </a:solidFill>
              </a:rPr>
              <a:t>t</a:t>
            </a:r>
            <a:r>
              <a:rPr lang="fr-BE" sz="2800" dirty="0"/>
              <a:t> </a:t>
            </a:r>
            <a:r>
              <a:rPr lang="fr-BE" sz="2800" dirty="0" err="1"/>
              <a:t>hɪz</a:t>
            </a:r>
            <a:r>
              <a:rPr lang="fr-BE" sz="2800" dirty="0"/>
              <a:t> </a:t>
            </a:r>
            <a:r>
              <a:rPr lang="fr-BE" sz="2800" dirty="0" err="1"/>
              <a:t>hændz</a:t>
            </a:r>
            <a:r>
              <a:rPr lang="fr-BE" sz="2800" dirty="0"/>
              <a:t>, </a:t>
            </a:r>
            <a:r>
              <a:rPr lang="fr-BE" sz="2800" dirty="0" err="1"/>
              <a:t>bʊk</a:t>
            </a:r>
            <a:r>
              <a:rPr lang="fr-BE" sz="2800" dirty="0" err="1">
                <a:solidFill>
                  <a:srgbClr val="FF0000"/>
                </a:solidFill>
              </a:rPr>
              <a:t>t</a:t>
            </a:r>
            <a:r>
              <a:rPr lang="fr-BE" sz="2800" dirty="0"/>
              <a:t> </a:t>
            </a:r>
            <a:r>
              <a:rPr lang="fr-BE" sz="2800" dirty="0" err="1"/>
              <a:t>ðə</a:t>
            </a:r>
            <a:r>
              <a:rPr lang="fr-BE" sz="2800" dirty="0"/>
              <a:t> </a:t>
            </a:r>
            <a:r>
              <a:rPr lang="fr-BE" sz="2800" dirty="0" err="1"/>
              <a:t>nekst</a:t>
            </a:r>
            <a:r>
              <a:rPr lang="fr-BE" sz="2800" dirty="0"/>
              <a:t> </a:t>
            </a:r>
            <a:r>
              <a:rPr lang="fr-BE" sz="2800" dirty="0" err="1"/>
              <a:t>əˈpɔɪntmənt</a:t>
            </a:r>
            <a:r>
              <a:rPr lang="fr-BE" sz="2800" dirty="0"/>
              <a:t>, </a:t>
            </a:r>
            <a:r>
              <a:rPr lang="fr-BE" sz="2800" dirty="0" err="1"/>
              <a:t>ənd</a:t>
            </a:r>
            <a:r>
              <a:rPr lang="fr-BE" sz="2800" dirty="0"/>
              <a:t> ˈ</a:t>
            </a:r>
            <a:r>
              <a:rPr lang="fr-BE" sz="2800" dirty="0" err="1"/>
              <a:t>pleɪd</a:t>
            </a:r>
            <a:r>
              <a:rPr lang="fr-BE" sz="2800" dirty="0"/>
              <a:t> ə ˈ</a:t>
            </a:r>
            <a:r>
              <a:rPr lang="fr-BE" sz="2800" dirty="0" err="1"/>
              <a:t>bæl</a:t>
            </a:r>
            <a:r>
              <a:rPr lang="fr-BE" sz="2800" dirty="0"/>
              <a:t>(ə)ns </a:t>
            </a:r>
            <a:r>
              <a:rPr lang="fr-BE" sz="2800" dirty="0" err="1"/>
              <a:t>ɡeɪm</a:t>
            </a:r>
            <a:r>
              <a:rPr lang="fr-BE" sz="2800" dirty="0"/>
              <a:t> </a:t>
            </a:r>
            <a:r>
              <a:rPr lang="fr-BE" sz="2800" dirty="0" err="1"/>
              <a:t>wɪð</a:t>
            </a:r>
            <a:r>
              <a:rPr lang="fr-BE" sz="2800" dirty="0"/>
              <a:t> </a:t>
            </a:r>
            <a:r>
              <a:rPr lang="fr-BE" sz="2800" dirty="0" err="1"/>
              <a:t>ðə</a:t>
            </a:r>
            <a:r>
              <a:rPr lang="fr-BE" sz="2800" dirty="0"/>
              <a:t> ˈ</a:t>
            </a:r>
            <a:r>
              <a:rPr lang="fr-BE" sz="2800" dirty="0" err="1"/>
              <a:t>fɪziəʊ</a:t>
            </a:r>
            <a:r>
              <a:rPr lang="fr-BE" sz="28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482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687980" y="217714"/>
            <a:ext cx="5042263" cy="43978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923111" y="518435"/>
            <a:ext cx="4110446" cy="3553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BE" sz="2400" b="1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/t/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 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looked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laughed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TH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breathed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kissed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danced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fixed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600" b="1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voiceless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4391294" y="689699"/>
            <a:ext cx="4236722" cy="419753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/>
          <p:cNvSpPr txBox="1"/>
          <p:nvPr/>
        </p:nvSpPr>
        <p:spPr>
          <a:xfrm>
            <a:off x="5255624" y="599622"/>
            <a:ext cx="2560320" cy="3747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d/</a:t>
            </a:r>
          </a:p>
          <a:p>
            <a:pPr algn="ctr">
              <a:lnSpc>
                <a:spcPct val="107000"/>
              </a:lnSpc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cleaned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offered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damaged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loved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enjoyed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amazed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= voiced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089367" y="4177587"/>
            <a:ext cx="3137262" cy="248447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oneTexte 10"/>
          <p:cNvSpPr txBox="1"/>
          <p:nvPr/>
        </p:nvSpPr>
        <p:spPr>
          <a:xfrm>
            <a:off x="3660868" y="4641949"/>
            <a:ext cx="1865813" cy="136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BE" sz="2400" dirty="0"/>
              <a:t> </a:t>
            </a:r>
            <a:r>
              <a:rPr lang="fr-B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id/</a:t>
            </a:r>
          </a:p>
          <a:p>
            <a:pPr algn="ctr">
              <a:lnSpc>
                <a:spcPct val="107000"/>
              </a:lnSpc>
            </a:pP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wanted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needed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Mute Icon 29868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359" y="3715114"/>
            <a:ext cx="714102" cy="71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oice Icon 14360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499" y="3857265"/>
            <a:ext cx="696686" cy="69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52344B2-54FA-4D7F-A61B-D818E311B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4289" y="4148030"/>
            <a:ext cx="3932704" cy="251402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60D6938-D62D-407F-B0D7-51F51CB84E64}"/>
              </a:ext>
            </a:extLst>
          </p:cNvPr>
          <p:cNvSpPr txBox="1"/>
          <p:nvPr/>
        </p:nvSpPr>
        <p:spPr>
          <a:xfrm>
            <a:off x="8628016" y="430306"/>
            <a:ext cx="311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ED </a:t>
            </a:r>
            <a:r>
              <a:rPr lang="fr-BE" dirty="0" err="1"/>
              <a:t>Endings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3603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A394050-49BA-412D-A191-6F6639C6A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902" y="835497"/>
            <a:ext cx="4854361" cy="59288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68EFEC-2481-44C0-B9FD-CA2128B07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495" y="392833"/>
            <a:ext cx="4625741" cy="62337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7FA683-88DF-425E-AC1F-C6BD50B8B26B}"/>
              </a:ext>
            </a:extLst>
          </p:cNvPr>
          <p:cNvSpPr txBox="1"/>
          <p:nvPr/>
        </p:nvSpPr>
        <p:spPr>
          <a:xfrm>
            <a:off x="215153" y="224118"/>
            <a:ext cx="1703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ED </a:t>
            </a:r>
            <a:r>
              <a:rPr lang="fr-BE" dirty="0" err="1"/>
              <a:t>Endings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9092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03A647-A52B-45F7-932E-8E385C7F7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196"/>
            <a:ext cx="10515600" cy="1325563"/>
          </a:xfrm>
        </p:spPr>
        <p:txBody>
          <a:bodyPr/>
          <a:lstStyle/>
          <a:p>
            <a:r>
              <a:rPr lang="fr-BE" dirty="0"/>
              <a:t>Reading </a:t>
            </a:r>
            <a:r>
              <a:rPr lang="fr-BE" dirty="0" err="1"/>
              <a:t>Aloud</a:t>
            </a:r>
            <a:r>
              <a:rPr lang="fr-BE" dirty="0"/>
              <a:t> (Final – </a:t>
            </a:r>
            <a:r>
              <a:rPr lang="fr-BE" dirty="0">
                <a:solidFill>
                  <a:srgbClr val="FF0000"/>
                </a:solidFill>
              </a:rPr>
              <a:t>S</a:t>
            </a:r>
            <a:r>
              <a:rPr lang="fr-BE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C8FF6F-88ED-471C-B2ED-FDC15E279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0896600" cy="1603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physiotherapist watches the patient closely, catches the ball, sings a tune, and washes the equipment after the session.</a:t>
            </a:r>
          </a:p>
          <a:p>
            <a:r>
              <a:rPr lang="en-US" dirty="0"/>
              <a:t>She mixes the oils, bags the tools, and updates the progress graphs at the end of each appointment.</a:t>
            </a:r>
          </a:p>
          <a:p>
            <a:endParaRPr lang="en-US" dirty="0"/>
          </a:p>
          <a:p>
            <a:endParaRPr lang="en-US" dirty="0"/>
          </a:p>
          <a:p>
            <a:endParaRPr lang="fr-BE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447375-718B-40D4-9849-FF80CF4CB4A8}"/>
              </a:ext>
            </a:extLst>
          </p:cNvPr>
          <p:cNvSpPr txBox="1"/>
          <p:nvPr/>
        </p:nvSpPr>
        <p:spPr>
          <a:xfrm>
            <a:off x="838200" y="4401671"/>
            <a:ext cx="110310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/</a:t>
            </a:r>
            <a:r>
              <a:rPr lang="fr-BE" sz="2000" dirty="0" err="1"/>
              <a:t>ðə</a:t>
            </a:r>
            <a:r>
              <a:rPr lang="fr-BE" sz="2000" dirty="0"/>
              <a:t> ˌ</a:t>
            </a:r>
            <a:r>
              <a:rPr lang="fr-BE" sz="2000" dirty="0" err="1"/>
              <a:t>fɪziəʊ</a:t>
            </a:r>
            <a:r>
              <a:rPr lang="fr-BE" sz="2000" dirty="0"/>
              <a:t>ˈ</a:t>
            </a:r>
            <a:r>
              <a:rPr lang="el-GR" sz="2000" dirty="0"/>
              <a:t>θ</a:t>
            </a:r>
            <a:r>
              <a:rPr lang="fr-BE" sz="2000" dirty="0" err="1"/>
              <a:t>erəpɪst</a:t>
            </a:r>
            <a:r>
              <a:rPr lang="fr-BE" sz="2000" dirty="0"/>
              <a:t> ˈ</a:t>
            </a:r>
            <a:r>
              <a:rPr lang="fr-BE" sz="2000" dirty="0" err="1"/>
              <a:t>wɒtʃ</a:t>
            </a:r>
            <a:r>
              <a:rPr lang="fr-BE" sz="2000" dirty="0" err="1">
                <a:solidFill>
                  <a:srgbClr val="FF0000"/>
                </a:solidFill>
              </a:rPr>
              <a:t>ɪz</a:t>
            </a:r>
            <a:r>
              <a:rPr lang="fr-BE" sz="2000" dirty="0"/>
              <a:t> </a:t>
            </a:r>
            <a:r>
              <a:rPr lang="fr-BE" sz="2000" dirty="0" err="1"/>
              <a:t>ðə</a:t>
            </a:r>
            <a:r>
              <a:rPr lang="fr-BE" sz="2000" dirty="0"/>
              <a:t> ˈ</a:t>
            </a:r>
            <a:r>
              <a:rPr lang="fr-BE" sz="2000" dirty="0" err="1"/>
              <a:t>peɪʃnt</a:t>
            </a:r>
            <a:r>
              <a:rPr lang="fr-BE" sz="2000" dirty="0"/>
              <a:t> ˈ</a:t>
            </a:r>
            <a:r>
              <a:rPr lang="fr-BE" sz="2000" dirty="0" err="1"/>
              <a:t>kləʊsli</a:t>
            </a:r>
            <a:r>
              <a:rPr lang="fr-BE" sz="2000" dirty="0"/>
              <a:t>, ˈ</a:t>
            </a:r>
            <a:r>
              <a:rPr lang="fr-BE" sz="2000" dirty="0" err="1"/>
              <a:t>kæt</a:t>
            </a:r>
            <a:r>
              <a:rPr lang="fr-BE" sz="2000" dirty="0" err="1">
                <a:solidFill>
                  <a:srgbClr val="FF0000"/>
                </a:solidFill>
              </a:rPr>
              <a:t>ʃɪz</a:t>
            </a:r>
            <a:r>
              <a:rPr lang="fr-BE" sz="2000" dirty="0"/>
              <a:t> </a:t>
            </a:r>
            <a:r>
              <a:rPr lang="fr-BE" sz="2000" dirty="0" err="1"/>
              <a:t>ðə</a:t>
            </a:r>
            <a:r>
              <a:rPr lang="fr-BE" sz="2000" dirty="0"/>
              <a:t> </a:t>
            </a:r>
            <a:r>
              <a:rPr lang="fr-BE" sz="2000" dirty="0" err="1"/>
              <a:t>bɔːl</a:t>
            </a:r>
            <a:r>
              <a:rPr lang="fr-BE" sz="2000" dirty="0"/>
              <a:t>, </a:t>
            </a:r>
            <a:r>
              <a:rPr lang="fr-BE" sz="2000" dirty="0" err="1"/>
              <a:t>sɪŋ</a:t>
            </a:r>
            <a:r>
              <a:rPr lang="fr-BE" sz="2000" dirty="0" err="1">
                <a:solidFill>
                  <a:srgbClr val="FF0000"/>
                </a:solidFill>
              </a:rPr>
              <a:t>z</a:t>
            </a:r>
            <a:r>
              <a:rPr lang="fr-BE" sz="2000" dirty="0"/>
              <a:t> ə </a:t>
            </a:r>
            <a:r>
              <a:rPr lang="fr-BE" sz="2000" dirty="0" err="1"/>
              <a:t>tjuːn</a:t>
            </a:r>
            <a:r>
              <a:rPr lang="fr-BE" sz="2000" dirty="0"/>
              <a:t>, </a:t>
            </a:r>
            <a:r>
              <a:rPr lang="fr-BE" sz="2000" dirty="0" err="1"/>
              <a:t>ənd</a:t>
            </a:r>
            <a:r>
              <a:rPr lang="fr-BE" sz="2000" dirty="0"/>
              <a:t> ˈ</a:t>
            </a:r>
            <a:r>
              <a:rPr lang="fr-BE" sz="2000" dirty="0" err="1"/>
              <a:t>wɒʃ</a:t>
            </a:r>
            <a:r>
              <a:rPr lang="fr-BE" sz="2000" dirty="0" err="1">
                <a:solidFill>
                  <a:srgbClr val="FF0000"/>
                </a:solidFill>
              </a:rPr>
              <a:t>ɪz</a:t>
            </a:r>
            <a:r>
              <a:rPr lang="fr-BE" sz="2000" dirty="0"/>
              <a:t> </a:t>
            </a:r>
            <a:r>
              <a:rPr lang="fr-BE" sz="2000" dirty="0" err="1"/>
              <a:t>ði</a:t>
            </a:r>
            <a:r>
              <a:rPr lang="fr-BE" sz="2000" dirty="0"/>
              <a:t> </a:t>
            </a:r>
            <a:r>
              <a:rPr lang="fr-BE" sz="2000" dirty="0" err="1"/>
              <a:t>ɪˈkwɪpmənt</a:t>
            </a:r>
            <a:r>
              <a:rPr lang="fr-BE" sz="2000" dirty="0"/>
              <a:t> ˈ</a:t>
            </a:r>
            <a:r>
              <a:rPr lang="fr-BE" sz="2000" dirty="0" err="1"/>
              <a:t>ɑːftə</a:t>
            </a:r>
            <a:r>
              <a:rPr lang="fr-BE" sz="2000" dirty="0"/>
              <a:t> </a:t>
            </a:r>
            <a:r>
              <a:rPr lang="fr-BE" sz="2000" dirty="0" err="1"/>
              <a:t>ðə</a:t>
            </a:r>
            <a:r>
              <a:rPr lang="fr-BE" sz="2000" dirty="0"/>
              <a:t> ˈ</a:t>
            </a:r>
            <a:r>
              <a:rPr lang="fr-BE" sz="2000" dirty="0" err="1"/>
              <a:t>seʃn</a:t>
            </a:r>
            <a:r>
              <a:rPr lang="fr-BE" sz="2000" dirty="0"/>
              <a:t>̩/</a:t>
            </a:r>
          </a:p>
          <a:p>
            <a:endParaRPr lang="fr-BE" sz="2000" dirty="0"/>
          </a:p>
          <a:p>
            <a:r>
              <a:rPr lang="fr-BE" sz="2000" dirty="0"/>
              <a:t>/</a:t>
            </a:r>
            <a:r>
              <a:rPr lang="fr-BE" sz="2000" dirty="0" err="1"/>
              <a:t>ʃi</a:t>
            </a:r>
            <a:r>
              <a:rPr lang="fr-BE" sz="2000" dirty="0"/>
              <a:t> ˈ</a:t>
            </a:r>
            <a:r>
              <a:rPr lang="fr-BE" sz="2000" dirty="0" err="1"/>
              <a:t>mɪks</a:t>
            </a:r>
            <a:r>
              <a:rPr lang="fr-BE" sz="2000" dirty="0" err="1">
                <a:solidFill>
                  <a:srgbClr val="FF0000"/>
                </a:solidFill>
              </a:rPr>
              <a:t>ɪz</a:t>
            </a:r>
            <a:r>
              <a:rPr lang="fr-BE" sz="2000" dirty="0">
                <a:solidFill>
                  <a:srgbClr val="FF0000"/>
                </a:solidFill>
              </a:rPr>
              <a:t> </a:t>
            </a:r>
            <a:r>
              <a:rPr lang="fr-BE" sz="2000" dirty="0" err="1"/>
              <a:t>ði</a:t>
            </a:r>
            <a:r>
              <a:rPr lang="fr-BE" sz="2000" dirty="0"/>
              <a:t> </a:t>
            </a:r>
            <a:r>
              <a:rPr lang="fr-BE" sz="2000" dirty="0" err="1"/>
              <a:t>ɔɪlz</a:t>
            </a:r>
            <a:r>
              <a:rPr lang="fr-BE" sz="2000" dirty="0"/>
              <a:t>, </a:t>
            </a:r>
            <a:r>
              <a:rPr lang="fr-BE" sz="2000" dirty="0" err="1"/>
              <a:t>bæɡz</a:t>
            </a:r>
            <a:r>
              <a:rPr lang="fr-BE" sz="2000" dirty="0"/>
              <a:t> </a:t>
            </a:r>
            <a:r>
              <a:rPr lang="fr-BE" sz="2000" dirty="0" err="1"/>
              <a:t>ðə</a:t>
            </a:r>
            <a:r>
              <a:rPr lang="fr-BE" sz="2000" dirty="0"/>
              <a:t> </a:t>
            </a:r>
            <a:r>
              <a:rPr lang="fr-BE" sz="2000" dirty="0" err="1"/>
              <a:t>tuːl</a:t>
            </a:r>
            <a:r>
              <a:rPr lang="fr-BE" sz="2000" dirty="0" err="1">
                <a:solidFill>
                  <a:srgbClr val="FF0000"/>
                </a:solidFill>
              </a:rPr>
              <a:t>z</a:t>
            </a:r>
            <a:r>
              <a:rPr lang="fr-BE" sz="2000" dirty="0"/>
              <a:t>, </a:t>
            </a:r>
            <a:r>
              <a:rPr lang="fr-BE" sz="2000" dirty="0" err="1"/>
              <a:t>ənd</a:t>
            </a:r>
            <a:r>
              <a:rPr lang="fr-BE" sz="2000" dirty="0"/>
              <a:t> ˈ</a:t>
            </a:r>
            <a:r>
              <a:rPr lang="fr-BE" sz="2000" dirty="0" err="1"/>
              <a:t>ʌpdeɪts</a:t>
            </a:r>
            <a:r>
              <a:rPr lang="fr-BE" sz="2000" dirty="0"/>
              <a:t> </a:t>
            </a:r>
            <a:r>
              <a:rPr lang="fr-BE" sz="2000" dirty="0" err="1"/>
              <a:t>ðə</a:t>
            </a:r>
            <a:r>
              <a:rPr lang="fr-BE" sz="2000" dirty="0"/>
              <a:t> ˈ</a:t>
            </a:r>
            <a:r>
              <a:rPr lang="fr-BE" sz="2000" dirty="0" err="1"/>
              <a:t>prəʊɡres</a:t>
            </a:r>
            <a:r>
              <a:rPr lang="fr-BE" sz="2000" dirty="0"/>
              <a:t> </a:t>
            </a:r>
            <a:r>
              <a:rPr lang="fr-BE" sz="2000" dirty="0" err="1"/>
              <a:t>ɡrɑːf</a:t>
            </a:r>
            <a:r>
              <a:rPr lang="fr-BE" sz="2000" dirty="0" err="1">
                <a:solidFill>
                  <a:srgbClr val="FF0000"/>
                </a:solidFill>
              </a:rPr>
              <a:t>s</a:t>
            </a:r>
            <a:r>
              <a:rPr lang="fr-BE" sz="2000" dirty="0"/>
              <a:t> </a:t>
            </a:r>
            <a:r>
              <a:rPr lang="fr-BE" sz="2000" dirty="0" err="1"/>
              <a:t>æt</a:t>
            </a:r>
            <a:r>
              <a:rPr lang="fr-BE" sz="2000" dirty="0"/>
              <a:t> </a:t>
            </a:r>
            <a:r>
              <a:rPr lang="fr-BE" sz="2000" dirty="0" err="1"/>
              <a:t>ði</a:t>
            </a:r>
            <a:r>
              <a:rPr lang="fr-BE" sz="2000" dirty="0"/>
              <a:t> end </a:t>
            </a:r>
            <a:r>
              <a:rPr lang="fr-BE" sz="2000" dirty="0" err="1"/>
              <a:t>əv</a:t>
            </a:r>
            <a:r>
              <a:rPr lang="fr-BE" sz="2000" dirty="0"/>
              <a:t> </a:t>
            </a:r>
            <a:r>
              <a:rPr lang="fr-BE" sz="2000" dirty="0" err="1"/>
              <a:t>iːtʃ</a:t>
            </a:r>
            <a:r>
              <a:rPr lang="fr-BE" sz="2000" dirty="0"/>
              <a:t> </a:t>
            </a:r>
            <a:r>
              <a:rPr lang="fr-BE" sz="2000" dirty="0" err="1"/>
              <a:t>əˈpɔɪntmənt</a:t>
            </a:r>
            <a:r>
              <a:rPr lang="fr-BE" sz="2000" dirty="0"/>
              <a:t>/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1395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1306286" y="563246"/>
            <a:ext cx="4423957" cy="40522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1034144" y="836436"/>
            <a:ext cx="4110446" cy="3059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BE" sz="2400" b="1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/S/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 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sleeps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fr-BE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cliffs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graphs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TH 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fr-BE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myths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600" b="1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voiceless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4471855" y="209004"/>
            <a:ext cx="4711884" cy="476077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/>
          <p:cNvSpPr txBox="1"/>
          <p:nvPr/>
        </p:nvSpPr>
        <p:spPr>
          <a:xfrm>
            <a:off x="5638802" y="358458"/>
            <a:ext cx="2560320" cy="4043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Z/</a:t>
            </a:r>
          </a:p>
          <a:p>
            <a:pPr algn="ctr">
              <a:lnSpc>
                <a:spcPct val="107000"/>
              </a:lnSpc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crabs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bags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deals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dreams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fans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wears</a:t>
            </a:r>
          </a:p>
          <a:p>
            <a:pPr algn="ctr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gloves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plays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= voiced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7785463" y="470264"/>
            <a:ext cx="4293326" cy="432844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oneTexte 10"/>
          <p:cNvSpPr txBox="1"/>
          <p:nvPr/>
        </p:nvSpPr>
        <p:spPr>
          <a:xfrm>
            <a:off x="8986157" y="958879"/>
            <a:ext cx="1865813" cy="315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BE" sz="2400" dirty="0"/>
              <a:t> </a:t>
            </a:r>
            <a:r>
              <a:rPr lang="fr-B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fr-BE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fr-B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wanted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buses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boxes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prizes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kisses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watches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dishes</a:t>
            </a:r>
            <a:endParaRPr lang="fr-BE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→ changes</a:t>
            </a:r>
          </a:p>
          <a:p>
            <a:pPr algn="ctr">
              <a:lnSpc>
                <a:spcPct val="107000"/>
              </a:lnSpc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= sibilant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Mute Icon 29868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381" y="3216644"/>
            <a:ext cx="714102" cy="71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oice Icon 14360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499" y="3857265"/>
            <a:ext cx="696686" cy="69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ee Icon 30549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157" y="3872309"/>
            <a:ext cx="788675" cy="78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7516412-A3E1-43FE-8DCF-92FDC3F22CEF}"/>
              </a:ext>
            </a:extLst>
          </p:cNvPr>
          <p:cNvSpPr txBox="1"/>
          <p:nvPr/>
        </p:nvSpPr>
        <p:spPr>
          <a:xfrm>
            <a:off x="569071" y="240197"/>
            <a:ext cx="311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FINAL S</a:t>
            </a:r>
          </a:p>
        </p:txBody>
      </p:sp>
    </p:spTree>
    <p:extLst>
      <p:ext uri="{BB962C8B-B14F-4D97-AF65-F5344CB8AC3E}">
        <p14:creationId xmlns:p14="http://schemas.microsoft.com/office/powerpoint/2010/main" val="49548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6105F-C349-4CAF-8378-3052B3C2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23" y="362697"/>
            <a:ext cx="10515600" cy="1325563"/>
          </a:xfrm>
        </p:spPr>
        <p:txBody>
          <a:bodyPr/>
          <a:lstStyle/>
          <a:p>
            <a:r>
              <a:rPr lang="fr-BE" dirty="0"/>
              <a:t>The </a:t>
            </a:r>
            <a:r>
              <a:rPr lang="fr-BE" dirty="0" err="1"/>
              <a:t>letter</a:t>
            </a:r>
            <a:r>
              <a:rPr lang="fr-BE" dirty="0"/>
              <a:t> /</a:t>
            </a:r>
            <a:r>
              <a:rPr lang="fr-BE" dirty="0">
                <a:solidFill>
                  <a:srgbClr val="FF0000"/>
                </a:solidFill>
              </a:rPr>
              <a:t>h</a:t>
            </a:r>
            <a:r>
              <a:rPr lang="fr-BE" dirty="0"/>
              <a:t>/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E425577-B588-4A62-84A2-80AA2974C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9117" y="347195"/>
            <a:ext cx="5967824" cy="65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54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2643321" y="655567"/>
            <a:ext cx="3309260" cy="27265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2894515" y="1536667"/>
            <a:ext cx="2174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syllable</a:t>
            </a:r>
          </a:p>
          <a:p>
            <a:r>
              <a:rPr lang="en-US" b="1"/>
              <a:t>PHO</a:t>
            </a:r>
            <a:r>
              <a:rPr lang="en-US"/>
              <a:t>tograph</a:t>
            </a:r>
          </a:p>
          <a:p>
            <a:r>
              <a:rPr lang="en-US" b="1"/>
              <a:t>PEN</a:t>
            </a:r>
            <a:r>
              <a:rPr lang="en-US"/>
              <a:t>cil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4297951" y="734010"/>
            <a:ext cx="2459902" cy="25696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 syllable</a:t>
            </a:r>
          </a:p>
          <a:p>
            <a:r>
              <a:rPr lang="en-US" dirty="0">
                <a:solidFill>
                  <a:schemeClr val="tx1"/>
                </a:solidFill>
              </a:rPr>
              <a:t>Pho</a:t>
            </a:r>
            <a:r>
              <a:rPr lang="en-US" b="1" dirty="0">
                <a:solidFill>
                  <a:schemeClr val="tx1"/>
                </a:solidFill>
              </a:rPr>
              <a:t>TO</a:t>
            </a:r>
            <a:r>
              <a:rPr lang="en-US" dirty="0">
                <a:solidFill>
                  <a:schemeClr val="tx1"/>
                </a:solidFill>
              </a:rPr>
              <a:t>graphy</a:t>
            </a:r>
          </a:p>
          <a:p>
            <a:r>
              <a:rPr lang="en-US" dirty="0">
                <a:solidFill>
                  <a:schemeClr val="tx1"/>
                </a:solidFill>
              </a:rPr>
              <a:t>So</a:t>
            </a:r>
            <a:r>
              <a:rPr lang="en-US" b="1" dirty="0">
                <a:solidFill>
                  <a:schemeClr val="tx1"/>
                </a:solidFill>
              </a:rPr>
              <a:t>CI</a:t>
            </a:r>
            <a:r>
              <a:rPr lang="en-US" dirty="0">
                <a:solidFill>
                  <a:schemeClr val="tx1"/>
                </a:solidFill>
              </a:rPr>
              <a:t>ety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638802" y="358458"/>
            <a:ext cx="256032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052459" y="809896"/>
            <a:ext cx="2647404" cy="236873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oneTexte 10"/>
          <p:cNvSpPr txBox="1"/>
          <p:nvPr/>
        </p:nvSpPr>
        <p:spPr>
          <a:xfrm>
            <a:off x="6551844" y="1326360"/>
            <a:ext cx="1865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3rd syllable</a:t>
            </a:r>
          </a:p>
          <a:p>
            <a:r>
              <a:rPr lang="en-US" dirty="0"/>
              <a:t>photo</a:t>
            </a:r>
            <a:r>
              <a:rPr lang="en-US" b="1" dirty="0"/>
              <a:t>GRA</a:t>
            </a:r>
            <a:r>
              <a:rPr lang="en-US" dirty="0"/>
              <a:t>phic</a:t>
            </a:r>
          </a:p>
          <a:p>
            <a:r>
              <a:rPr lang="en-US" dirty="0"/>
              <a:t>volun</a:t>
            </a:r>
            <a:r>
              <a:rPr lang="en-US" b="1" dirty="0"/>
              <a:t>TEER</a:t>
            </a:r>
            <a:endParaRPr lang="en-US" dirty="0"/>
          </a:p>
          <a:p>
            <a:r>
              <a:rPr lang="en-US" dirty="0"/>
              <a:t>information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521293-393C-46CA-86C7-5D40838965D5}"/>
              </a:ext>
            </a:extLst>
          </p:cNvPr>
          <p:cNvSpPr/>
          <p:nvPr/>
        </p:nvSpPr>
        <p:spPr>
          <a:xfrm>
            <a:off x="295799" y="326764"/>
            <a:ext cx="4307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2800" dirty="0"/>
              <a:t>Word stress : Reading </a:t>
            </a:r>
            <a:r>
              <a:rPr lang="fr-BE" sz="2800" dirty="0" err="1"/>
              <a:t>Aloud</a:t>
            </a:r>
            <a:endParaRPr lang="fr-BE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B61037-57E1-4558-95A5-5BE4CC8778D3}"/>
              </a:ext>
            </a:extLst>
          </p:cNvPr>
          <p:cNvSpPr txBox="1"/>
          <p:nvPr/>
        </p:nvSpPr>
        <p:spPr>
          <a:xfrm>
            <a:off x="295799" y="3525312"/>
            <a:ext cx="11600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“The patient showed hesitation but gave a scientific analysis of the gym’s climate to develop better recovery graphs.”</a:t>
            </a:r>
          </a:p>
          <a:p>
            <a:endParaRPr lang="en-US" sz="2400" dirty="0"/>
          </a:p>
          <a:p>
            <a:endParaRPr lang="fr-BE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71448A-D594-47AD-8CB5-74169BA100CA}"/>
              </a:ext>
            </a:extLst>
          </p:cNvPr>
          <p:cNvSpPr txBox="1"/>
          <p:nvPr/>
        </p:nvSpPr>
        <p:spPr>
          <a:xfrm>
            <a:off x="358588" y="4500173"/>
            <a:ext cx="1183341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/</a:t>
            </a:r>
            <a:r>
              <a:rPr lang="fr-BE" dirty="0" err="1"/>
              <a:t>ðə</a:t>
            </a:r>
            <a:r>
              <a:rPr lang="fr-BE" dirty="0"/>
              <a:t> ˈ</a:t>
            </a:r>
            <a:r>
              <a:rPr lang="fr-BE" dirty="0" err="1"/>
              <a:t>peɪʃnt</a:t>
            </a:r>
            <a:r>
              <a:rPr lang="fr-BE" dirty="0"/>
              <a:t> </a:t>
            </a:r>
            <a:r>
              <a:rPr lang="fr-BE" dirty="0" err="1"/>
              <a:t>ʃəʊd</a:t>
            </a:r>
            <a:r>
              <a:rPr lang="fr-BE" dirty="0"/>
              <a:t> ˌ</a:t>
            </a:r>
            <a:r>
              <a:rPr lang="fr-BE" dirty="0" err="1"/>
              <a:t>hezɪ</a:t>
            </a:r>
            <a:r>
              <a:rPr lang="fr-BE" dirty="0" err="1">
                <a:solidFill>
                  <a:srgbClr val="FF0000"/>
                </a:solidFill>
              </a:rPr>
              <a:t>ˈteɪʃ</a:t>
            </a:r>
            <a:r>
              <a:rPr lang="fr-BE" dirty="0" err="1"/>
              <a:t>ən</a:t>
            </a:r>
            <a:r>
              <a:rPr lang="fr-BE" dirty="0"/>
              <a:t> </a:t>
            </a:r>
            <a:r>
              <a:rPr lang="fr-BE" dirty="0" err="1"/>
              <a:t>bʌt</a:t>
            </a:r>
            <a:r>
              <a:rPr lang="fr-BE" dirty="0"/>
              <a:t> </a:t>
            </a:r>
            <a:r>
              <a:rPr lang="fr-BE" dirty="0" err="1"/>
              <a:t>ɡeɪv</a:t>
            </a:r>
            <a:r>
              <a:rPr lang="fr-BE" dirty="0"/>
              <a:t> ə ˌ</a:t>
            </a:r>
            <a:r>
              <a:rPr lang="fr-BE" dirty="0" err="1"/>
              <a:t>saɪənˈ</a:t>
            </a:r>
            <a:r>
              <a:rPr lang="fr-BE" dirty="0" err="1">
                <a:solidFill>
                  <a:srgbClr val="FF0000"/>
                </a:solidFill>
              </a:rPr>
              <a:t>tɪ</a:t>
            </a:r>
            <a:r>
              <a:rPr lang="fr-BE" dirty="0" err="1"/>
              <a:t>fɪk</a:t>
            </a:r>
            <a:r>
              <a:rPr lang="fr-BE" dirty="0"/>
              <a:t> </a:t>
            </a:r>
            <a:r>
              <a:rPr lang="fr-BE" dirty="0" err="1"/>
              <a:t>əˈ</a:t>
            </a:r>
            <a:r>
              <a:rPr lang="fr-BE" dirty="0" err="1">
                <a:solidFill>
                  <a:srgbClr val="FF0000"/>
                </a:solidFill>
              </a:rPr>
              <a:t>næ</a:t>
            </a:r>
            <a:r>
              <a:rPr lang="fr-BE" dirty="0" err="1"/>
              <a:t>ləsɪs</a:t>
            </a:r>
            <a:r>
              <a:rPr lang="fr-BE" dirty="0"/>
              <a:t> </a:t>
            </a:r>
            <a:r>
              <a:rPr lang="fr-BE" dirty="0" err="1"/>
              <a:t>əv</a:t>
            </a:r>
            <a:r>
              <a:rPr lang="fr-BE" dirty="0"/>
              <a:t> </a:t>
            </a:r>
            <a:r>
              <a:rPr lang="fr-BE" dirty="0" err="1"/>
              <a:t>ðə</a:t>
            </a:r>
            <a:r>
              <a:rPr lang="fr-BE" dirty="0"/>
              <a:t> </a:t>
            </a:r>
            <a:r>
              <a:rPr lang="fr-BE" dirty="0" err="1"/>
              <a:t>dʒɪmz</a:t>
            </a:r>
            <a:r>
              <a:rPr lang="fr-BE" dirty="0"/>
              <a:t> ˈ</a:t>
            </a:r>
            <a:r>
              <a:rPr lang="fr-BE" dirty="0" err="1">
                <a:solidFill>
                  <a:srgbClr val="FF0000"/>
                </a:solidFill>
              </a:rPr>
              <a:t>klaɪ</a:t>
            </a:r>
            <a:r>
              <a:rPr lang="fr-BE" dirty="0" err="1"/>
              <a:t>mət</a:t>
            </a:r>
            <a:r>
              <a:rPr lang="fr-BE" dirty="0"/>
              <a:t> </a:t>
            </a:r>
            <a:r>
              <a:rPr lang="fr-BE" dirty="0" err="1"/>
              <a:t>tə</a:t>
            </a:r>
            <a:r>
              <a:rPr lang="fr-BE" dirty="0"/>
              <a:t> </a:t>
            </a:r>
            <a:r>
              <a:rPr lang="fr-BE" dirty="0" err="1"/>
              <a:t>dɪˈ</a:t>
            </a:r>
            <a:r>
              <a:rPr lang="fr-BE" dirty="0" err="1">
                <a:solidFill>
                  <a:srgbClr val="FF0000"/>
                </a:solidFill>
              </a:rPr>
              <a:t>ve</a:t>
            </a:r>
            <a:r>
              <a:rPr lang="fr-BE" dirty="0" err="1"/>
              <a:t>ləp</a:t>
            </a:r>
            <a:r>
              <a:rPr lang="fr-BE" dirty="0"/>
              <a:t> ˈ</a:t>
            </a:r>
            <a:r>
              <a:rPr lang="fr-BE" dirty="0" err="1"/>
              <a:t>bɛtə</a:t>
            </a:r>
            <a:r>
              <a:rPr lang="fr-BE" dirty="0"/>
              <a:t> </a:t>
            </a:r>
            <a:r>
              <a:rPr lang="fr-BE" dirty="0" err="1"/>
              <a:t>rɪˈ</a:t>
            </a:r>
            <a:r>
              <a:rPr lang="fr-BE" dirty="0" err="1">
                <a:solidFill>
                  <a:srgbClr val="FF0000"/>
                </a:solidFill>
              </a:rPr>
              <a:t>kʌ</a:t>
            </a:r>
            <a:r>
              <a:rPr lang="fr-BE" dirty="0" err="1"/>
              <a:t>vəri</a:t>
            </a:r>
            <a:r>
              <a:rPr lang="fr-BE" dirty="0"/>
              <a:t> </a:t>
            </a:r>
            <a:r>
              <a:rPr lang="fr-BE" dirty="0" err="1"/>
              <a:t>ɡrɑːfs</a:t>
            </a:r>
            <a:r>
              <a:rPr lang="fr-BE" dirty="0"/>
              <a:t>/</a:t>
            </a:r>
          </a:p>
          <a:p>
            <a:r>
              <a:rPr lang="fr-BE" sz="1600" b="1" dirty="0"/>
              <a:t>Word stress </a:t>
            </a:r>
            <a:r>
              <a:rPr lang="fr-BE" sz="1600" b="1" dirty="0" err="1"/>
              <a:t>summary</a:t>
            </a:r>
            <a:r>
              <a:rPr lang="fr-BE" sz="1600" b="1" dirty="0"/>
              <a:t>:</a:t>
            </a:r>
          </a:p>
          <a:p>
            <a:r>
              <a:rPr lang="fr-BE" sz="1600" b="1" dirty="0" err="1"/>
              <a:t>hesitation</a:t>
            </a:r>
            <a:r>
              <a:rPr lang="fr-BE" sz="1600" dirty="0"/>
              <a:t> — /ˌ</a:t>
            </a:r>
            <a:r>
              <a:rPr lang="fr-BE" sz="1600" dirty="0" err="1"/>
              <a:t>hezɪˈteɪʃən</a:t>
            </a:r>
            <a:r>
              <a:rPr lang="fr-BE" sz="1600" dirty="0"/>
              <a:t>/ (3rd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r>
              <a:rPr lang="fr-BE" sz="1600" b="1" dirty="0" err="1"/>
              <a:t>scientific</a:t>
            </a:r>
            <a:r>
              <a:rPr lang="fr-BE" sz="1600" dirty="0"/>
              <a:t> — /ˌ</a:t>
            </a:r>
            <a:r>
              <a:rPr lang="fr-BE" sz="1600" dirty="0" err="1"/>
              <a:t>saɪənˈtɪfɪk</a:t>
            </a:r>
            <a:r>
              <a:rPr lang="fr-BE" sz="1600" dirty="0"/>
              <a:t>/ (3rd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r>
              <a:rPr lang="fr-BE" sz="1600" b="1" dirty="0" err="1"/>
              <a:t>analysis</a:t>
            </a:r>
            <a:r>
              <a:rPr lang="fr-BE" sz="1600" dirty="0"/>
              <a:t> — /</a:t>
            </a:r>
            <a:r>
              <a:rPr lang="fr-BE" sz="1600" dirty="0" err="1"/>
              <a:t>əˈnæləsɪs</a:t>
            </a:r>
            <a:r>
              <a:rPr lang="fr-BE" sz="1600" dirty="0"/>
              <a:t>/ (2nd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r>
              <a:rPr lang="fr-BE" sz="1600" b="1" dirty="0" err="1"/>
              <a:t>climate</a:t>
            </a:r>
            <a:r>
              <a:rPr lang="fr-BE" sz="1600" dirty="0"/>
              <a:t> — /ˈ</a:t>
            </a:r>
            <a:r>
              <a:rPr lang="fr-BE" sz="1600" dirty="0" err="1"/>
              <a:t>klaɪmət</a:t>
            </a:r>
            <a:r>
              <a:rPr lang="fr-BE" sz="1600" dirty="0"/>
              <a:t>/ (1st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r>
              <a:rPr lang="fr-BE" sz="1600" b="1" dirty="0" err="1"/>
              <a:t>develop</a:t>
            </a:r>
            <a:r>
              <a:rPr lang="fr-BE" sz="1600" dirty="0"/>
              <a:t> — /</a:t>
            </a:r>
            <a:r>
              <a:rPr lang="fr-BE" sz="1600" dirty="0" err="1"/>
              <a:t>dɪˈveləp</a:t>
            </a:r>
            <a:r>
              <a:rPr lang="fr-BE" sz="1600" dirty="0"/>
              <a:t>/ (2nd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r>
              <a:rPr lang="fr-BE" sz="1600" b="1" dirty="0" err="1"/>
              <a:t>recovery</a:t>
            </a:r>
            <a:r>
              <a:rPr lang="fr-BE" sz="1600" dirty="0"/>
              <a:t> — /</a:t>
            </a:r>
            <a:r>
              <a:rPr lang="fr-BE" sz="1600" dirty="0" err="1"/>
              <a:t>rɪˈkʌvəri</a:t>
            </a:r>
            <a:r>
              <a:rPr lang="fr-BE" sz="1600" dirty="0"/>
              <a:t>/ (2nd </a:t>
            </a:r>
            <a:r>
              <a:rPr lang="fr-BE" sz="1600" dirty="0" err="1"/>
              <a:t>syllable</a:t>
            </a:r>
            <a:r>
              <a:rPr lang="fr-BE" sz="1600" dirty="0"/>
              <a:t>)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0563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395CEC4-763D-44F5-912B-CCC25F988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360" y="717038"/>
            <a:ext cx="9033816" cy="459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013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BDEAADDD82584CB73ED5CEBCD1EC2E" ma:contentTypeVersion="13" ma:contentTypeDescription="Crée un document." ma:contentTypeScope="" ma:versionID="7e49b32926957a580c9ddddb1009789f">
  <xsd:schema xmlns:xsd="http://www.w3.org/2001/XMLSchema" xmlns:xs="http://www.w3.org/2001/XMLSchema" xmlns:p="http://schemas.microsoft.com/office/2006/metadata/properties" xmlns:ns3="74606cb1-ce88-48d0-9df7-a20d02ad2762" xmlns:ns4="18ba04c9-8896-4f3c-b380-0dad39324c0a" targetNamespace="http://schemas.microsoft.com/office/2006/metadata/properties" ma:root="true" ma:fieldsID="44cfef42adc335497a81df6010e770b6" ns3:_="" ns4:_="">
    <xsd:import namespace="74606cb1-ce88-48d0-9df7-a20d02ad2762"/>
    <xsd:import namespace="18ba04c9-8896-4f3c-b380-0dad39324c0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06cb1-ce88-48d0-9df7-a20d02ad27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a04c9-8896-4f3c-b380-0dad39324c0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FC3C1B-2469-4A66-B200-6AF929BDC36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18ba04c9-8896-4f3c-b380-0dad39324c0a"/>
    <ds:schemaRef ds:uri="74606cb1-ce88-48d0-9df7-a20d02ad276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0C53D22-3E4D-4248-8A35-716C9C3DE3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501F0C-FCA4-4B6C-B455-00B6B6613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606cb1-ce88-48d0-9df7-a20d02ad2762"/>
    <ds:schemaRef ds:uri="18ba04c9-8896-4f3c-b380-0dad39324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722</Words>
  <Application>Microsoft Office PowerPoint</Application>
  <PresentationFormat>Grand écran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Times New Roman</vt:lpstr>
      <vt:lpstr>Thème Office</vt:lpstr>
      <vt:lpstr>Pronunciation – week 5</vt:lpstr>
      <vt:lpstr>Reading Aloud Pronunciation ED – ENDINGS P40</vt:lpstr>
      <vt:lpstr>Présentation PowerPoint</vt:lpstr>
      <vt:lpstr>Présentation PowerPoint</vt:lpstr>
      <vt:lpstr>Reading Aloud (Final – S)</vt:lpstr>
      <vt:lpstr>Présentation PowerPoint</vt:lpstr>
      <vt:lpstr>The letter /h/</vt:lpstr>
      <vt:lpstr>Présentation PowerPoint</vt:lpstr>
      <vt:lpstr>Présentation PowerPoint</vt:lpstr>
      <vt:lpstr>Présentation PowerPoint</vt:lpstr>
      <vt:lpstr>Présentation PowerPoint</vt:lpstr>
      <vt:lpstr>Sentence Stress – Reading Aloud</vt:lpstr>
      <vt:lpstr>Présentation PowerPoint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Fanny Desterbecq</dc:creator>
  <cp:lastModifiedBy>Fanny Desterbecq</cp:lastModifiedBy>
  <cp:revision>33</cp:revision>
  <dcterms:created xsi:type="dcterms:W3CDTF">2021-06-22T14:18:32Z</dcterms:created>
  <dcterms:modified xsi:type="dcterms:W3CDTF">2025-11-07T13:00:10Z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0x0101009EBDEAADDD82584CB73ED5CEBCD1EC2E</vt:lpwstr>
  </property>
</Properties>
</file>