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9917B3C-5977-48BD-BD35-33AE03BFFEB8}" type="datetimeFigureOut">
              <a:rPr lang="fr-BE"/>
              <a:pPr>
                <a:defRPr/>
              </a:pPr>
              <a:t>23-03-20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BE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BE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AFFCDAE-CC53-4CD3-9D75-40317CE77511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4049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BE" smtClean="0"/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D0D8EB-E4A5-4F8F-9022-C9F626270281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195110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BE" smtClean="0"/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7B2F8A-7DC7-41D4-B53D-393EE0A0CCFE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882555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BE" smtClean="0"/>
          </a:p>
        </p:txBody>
      </p:sp>
      <p:sp>
        <p:nvSpPr>
          <p:cNvPr id="2867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D8E169A-1315-4707-8A3D-BEE9FCA9C8F9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565572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BE" smtClean="0"/>
          </a:p>
        </p:txBody>
      </p:sp>
      <p:sp>
        <p:nvSpPr>
          <p:cNvPr id="2970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134FF2-89C9-4D11-8BDC-060F1533AE8B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8812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BE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19AD10-19A7-4D4C-9E5E-CFAC52E4E8B1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97651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BE" smtClean="0"/>
          </a:p>
        </p:txBody>
      </p:sp>
      <p:sp>
        <p:nvSpPr>
          <p:cNvPr id="2048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A7947C-AE75-4F88-9851-74D912D5AD91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35763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BE" smtClean="0"/>
          </a:p>
        </p:txBody>
      </p:sp>
      <p:sp>
        <p:nvSpPr>
          <p:cNvPr id="215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C546C8-AAF0-47C9-864C-C5C98FECD186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36538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BE" smtClean="0"/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C932CD-04CA-4DB5-BD2C-66119A88BBDD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2639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8BF94A4-CB74-470D-B55F-5659441034E2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86869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BE" smtClean="0"/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5CE9E8-2FCF-44B0-9D2D-F611034DFAC3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41870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BE" smtClean="0"/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839D75-91CB-4F4F-BB3C-8646DD0C09A5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29956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BE" smtClean="0"/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2B89BB4-A3D7-4F0F-B9C2-E36BA05A0D12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87758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75998-8CE1-44BE-A16C-3780D5DD7C3D}" type="datetimeFigureOut">
              <a:rPr lang="fr-BE"/>
              <a:pPr>
                <a:defRPr/>
              </a:pPr>
              <a:t>23-03-20</a:t>
            </a:fld>
            <a:endParaRPr lang="fr-BE"/>
          </a:p>
        </p:txBody>
      </p:sp>
      <p:sp>
        <p:nvSpPr>
          <p:cNvPr id="5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D7564-4D29-4A61-8DFD-68757E810568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130C7-B142-4FAB-9906-DF34B8CE3792}" type="datetimeFigureOut">
              <a:rPr lang="fr-BE"/>
              <a:pPr>
                <a:defRPr/>
              </a:pPr>
              <a:t>23-03-20</a:t>
            </a:fld>
            <a:endParaRPr lang="fr-BE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66CAE-8681-428E-8538-08E499B4C160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BB8C3-B908-4B3C-9040-76F5081AB74F}" type="datetimeFigureOut">
              <a:rPr lang="fr-BE"/>
              <a:pPr>
                <a:defRPr/>
              </a:pPr>
              <a:t>23-03-20</a:t>
            </a:fld>
            <a:endParaRPr lang="fr-BE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D6FE3-1ADE-4ECE-9E69-16A6E865EA20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EF296-3249-40AA-80B5-D03ECA3D1BB6}" type="datetimeFigureOut">
              <a:rPr lang="fr-BE"/>
              <a:pPr>
                <a:defRPr/>
              </a:pPr>
              <a:t>23-03-20</a:t>
            </a:fld>
            <a:endParaRPr lang="fr-BE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04C0C-4460-47C0-B592-6CA7DDE4807E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B21A0-A02C-4DB9-AF15-420434E99FEE}" type="datetimeFigureOut">
              <a:rPr lang="fr-BE"/>
              <a:pPr>
                <a:defRPr/>
              </a:pPr>
              <a:t>23-03-20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64588-F024-47A6-9784-E9F424D634D0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366DE-43B4-4C77-8386-B93FB3F370E5}" type="datetimeFigureOut">
              <a:rPr lang="fr-BE"/>
              <a:pPr>
                <a:defRPr/>
              </a:pPr>
              <a:t>23-03-20</a:t>
            </a:fld>
            <a:endParaRPr lang="fr-BE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CC3F4-DF9D-4C97-B64A-CCC0276281B0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6825C-D2BD-426F-B982-5CE4F0B910FE}" type="datetimeFigureOut">
              <a:rPr lang="fr-BE"/>
              <a:pPr>
                <a:defRPr/>
              </a:pPr>
              <a:t>23-03-20</a:t>
            </a:fld>
            <a:endParaRPr lang="fr-BE"/>
          </a:p>
        </p:txBody>
      </p:sp>
      <p:sp>
        <p:nvSpPr>
          <p:cNvPr id="8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A0EFE-2C3B-4213-9CEE-9236514EA7F8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DCF46-DD1A-4962-B297-E8FF6BD299EF}" type="datetimeFigureOut">
              <a:rPr lang="fr-BE"/>
              <a:pPr>
                <a:defRPr/>
              </a:pPr>
              <a:t>23-03-20</a:t>
            </a:fld>
            <a:endParaRPr lang="fr-BE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5DD0D-DABC-43EF-8FB8-4BDBCBDBE129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BDF1D-CDF5-44B6-BD64-33A206D7A3C1}" type="datetimeFigureOut">
              <a:rPr lang="fr-BE"/>
              <a:pPr>
                <a:defRPr/>
              </a:pPr>
              <a:t>23-03-20</a:t>
            </a:fld>
            <a:endParaRPr lang="fr-BE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26981-3597-4ACD-8A3C-90CD19E0DE5F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EED14-4BBD-4FCE-9A85-1763FCF15A5B}" type="datetimeFigureOut">
              <a:rPr lang="fr-BE"/>
              <a:pPr>
                <a:defRPr/>
              </a:pPr>
              <a:t>23-03-20</a:t>
            </a:fld>
            <a:endParaRPr lang="fr-BE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99443-9E65-4676-93A9-ADB2D7845D84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iangle rect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rme libre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0F930-5E05-4C71-B5EC-DDCB7874F76F}" type="datetimeFigureOut">
              <a:rPr lang="fr-BE"/>
              <a:pPr>
                <a:defRPr/>
              </a:pPr>
              <a:t>23-03-20</a:t>
            </a:fld>
            <a:endParaRPr lang="fr-BE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BABD3-53C3-4913-81BE-F7B1F6BBA20F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9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296984-6FB5-4BD2-BE68-0B26E07B8DC6}" type="datetimeFigureOut">
              <a:rPr lang="fr-BE"/>
              <a:pPr>
                <a:defRPr/>
              </a:pPr>
              <a:t>23-03-20</a:t>
            </a:fld>
            <a:endParaRPr lang="fr-BE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9712F9-9204-4268-B299-F82A346DDC17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  <p:grpSp>
        <p:nvGrpSpPr>
          <p:cNvPr id="1033" name="Groupe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BE" dirty="0" smtClean="0"/>
              <a:t>Connectives: </a:t>
            </a:r>
            <a:r>
              <a:rPr lang="fr-BE" dirty="0" err="1" smtClean="0"/>
              <a:t>Theory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VII. </a:t>
            </a:r>
            <a:r>
              <a:rPr lang="en-GB" dirty="0" smtClean="0"/>
              <a:t>« Replacing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b="1" u="sng" dirty="0" smtClean="0"/>
              <a:t>INSTEAD VS. INSTEAD OF</a:t>
            </a:r>
            <a:endParaRPr lang="en-GB" sz="2400" i="1" u="sng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400" i="1" dirty="0" smtClean="0"/>
              <a:t>COMPARE: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sz="2200" i="1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GB" sz="2200" i="1" dirty="0" smtClean="0"/>
              <a:t> </a:t>
            </a:r>
            <a:r>
              <a:rPr lang="en-GB" sz="2200" i="1" u="sng" dirty="0" smtClean="0"/>
              <a:t>Instead of </a:t>
            </a:r>
            <a:r>
              <a:rPr lang="en-GB" sz="2200" i="1" dirty="0" smtClean="0"/>
              <a:t>using sand, they have developed other materials.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GB" sz="2200" i="1" dirty="0" smtClean="0"/>
              <a:t>Other materials have been developed to be used </a:t>
            </a:r>
            <a:r>
              <a:rPr lang="en-GB" sz="2200" i="1" u="sng" dirty="0" smtClean="0"/>
              <a:t>instead of sand</a:t>
            </a:r>
            <a:r>
              <a:rPr lang="en-GB" sz="2200" i="1" dirty="0" smtClean="0"/>
              <a:t>.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GB" sz="2200" i="1" dirty="0" smtClean="0"/>
              <a:t>It’s too wet to go for a walk; let’s go swimming </a:t>
            </a:r>
            <a:r>
              <a:rPr lang="en-GB" sz="2200" i="1" u="sng" dirty="0" smtClean="0"/>
              <a:t>instead</a:t>
            </a:r>
            <a:r>
              <a:rPr lang="en-GB" sz="2200" i="1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VIII. Time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b="1" dirty="0" smtClean="0"/>
              <a:t>A. </a:t>
            </a:r>
            <a:r>
              <a:rPr lang="en-GB" b="1" u="sng" dirty="0" smtClean="0"/>
              <a:t>Preposition </a:t>
            </a:r>
            <a:r>
              <a:rPr lang="en-GB" b="1" dirty="0" smtClean="0"/>
              <a:t>(+NOUN!)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GB" sz="2800" dirty="0" smtClean="0">
                <a:solidFill>
                  <a:schemeClr val="accent1"/>
                </a:solidFill>
              </a:rPr>
              <a:t>During, after, until, before</a:t>
            </a:r>
            <a:endParaRPr lang="en-GB" sz="2800" u="sng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GB" sz="2800" i="1" u="sng" dirty="0" smtClean="0"/>
              <a:t>During the summer season, </a:t>
            </a:r>
            <a:r>
              <a:rPr lang="en-GB" sz="2800" i="1" dirty="0" smtClean="0"/>
              <a:t>all the hotels are full. </a:t>
            </a:r>
            <a:endParaRPr lang="en-GB" sz="2800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sz="3200" b="1" u="sng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3200" b="1" u="sng" dirty="0" smtClean="0"/>
              <a:t>B. Subordinating conjunction </a:t>
            </a:r>
            <a:r>
              <a:rPr lang="en-GB" sz="3200" b="1" dirty="0" smtClean="0"/>
              <a:t>(+PII)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GB" sz="2800" dirty="0" smtClean="0">
                <a:solidFill>
                  <a:schemeClr val="accent1"/>
                </a:solidFill>
              </a:rPr>
              <a:t>As soon as, before, after, when, whenever, as long as</a:t>
            </a:r>
            <a:endParaRPr lang="en-GB" sz="2800" i="1" dirty="0" smtClean="0">
              <a:solidFill>
                <a:schemeClr val="accent1"/>
              </a:solidFill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GB" sz="2800" i="1" u="sng" dirty="0" smtClean="0"/>
              <a:t>Whenever I smiled, </a:t>
            </a:r>
            <a:r>
              <a:rPr lang="en-GB" sz="2800" i="1" dirty="0" smtClean="0"/>
              <a:t>he smiled back.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b="1" dirty="0" smtClean="0"/>
              <a:t>	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b="1" u="sng" dirty="0" smtClean="0"/>
              <a:t>C. Adverbs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GB" sz="2800" dirty="0" smtClean="0">
                <a:solidFill>
                  <a:schemeClr val="accent1"/>
                </a:solidFill>
              </a:rPr>
              <a:t>Afterwards, in the first place, secondly, firstly, thirdly, finally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GB" sz="2800" i="1" dirty="0" smtClean="0"/>
              <a:t>Let’s go and see a film </a:t>
            </a:r>
            <a:r>
              <a:rPr lang="en-GB" sz="2800" i="1" u="sng" dirty="0" smtClean="0"/>
              <a:t>and afterwards </a:t>
            </a:r>
            <a:r>
              <a:rPr lang="en-GB" sz="2800" i="1" dirty="0" smtClean="0"/>
              <a:t>we could go for a meal.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46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BE" dirty="0" err="1" smtClean="0"/>
              <a:t>Exercises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388" y="1628775"/>
            <a:ext cx="8713787" cy="5229225"/>
          </a:xfrm>
        </p:spPr>
        <p:txBody>
          <a:bodyPr>
            <a:normAutofit fontScale="47500" lnSpcReduction="200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800" dirty="0" smtClean="0"/>
              <a:t>Under a law passed in 1977 Canadians became "citizens of the Commonwealth" _________ British subjects. </a:t>
            </a:r>
            <a:r>
              <a:rPr lang="fr-BE" sz="3800" dirty="0" smtClean="0"/>
              <a:t> </a:t>
            </a:r>
            <a:r>
              <a:rPr lang="en-US" sz="3800" dirty="0" smtClean="0"/>
              <a:t>____________ they had little or no property, they could not vote, and thus lacked direct political power.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r-BE" sz="3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3800" dirty="0" smtClean="0"/>
              <a:t>________________much of the world sleeps, vampire bats emerge from dark caves, mines, tree hollows , and abandoned buildings. </a:t>
            </a:r>
            <a:r>
              <a:rPr lang="fr-BE" sz="3800" dirty="0" smtClean="0"/>
              <a:t> </a:t>
            </a:r>
            <a:r>
              <a:rPr lang="en-US" sz="3800" dirty="0" smtClean="0"/>
              <a:t>The small mammals in question feed on blood from cows, pigs, horses, and birds. ___________  uncommon, vampire bats even occasionally bite humans for blood. ____________________ sucking blood, vampire bats make a small cut with their teeth and then lap up the flowing blood with their tongues.</a:t>
            </a:r>
            <a:br>
              <a:rPr lang="en-US" sz="3800" dirty="0" smtClean="0"/>
            </a:br>
            <a:endParaRPr lang="en-US" sz="38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3800" dirty="0" smtClean="0"/>
              <a:t>You are unique and that is partly due to your combination of genes.__________________ you are an identical twin it's a combination which has never been seen before.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38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3800" dirty="0" smtClean="0"/>
              <a:t>He always did his best at school ________________ most of his school friends were very lazy.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38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3800" dirty="0" smtClean="0"/>
              <a:t>Most of the gases that human economic activity adds to the atmosphere make the earth warmer than it would __________________be.</a:t>
            </a:r>
            <a:endParaRPr lang="fr-BE" sz="3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I. Opposition (restriction)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b="1" dirty="0" smtClean="0"/>
              <a:t>	A. </a:t>
            </a:r>
            <a:r>
              <a:rPr lang="en-GB" b="1" u="sng" dirty="0" smtClean="0"/>
              <a:t>Preposition </a:t>
            </a:r>
            <a:r>
              <a:rPr lang="en-GB" b="1" dirty="0" smtClean="0"/>
              <a:t>(+NOUN!)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GB" sz="2400" dirty="0" smtClean="0">
                <a:solidFill>
                  <a:srgbClr val="FF0000"/>
                </a:solidFill>
              </a:rPr>
              <a:t>Despite,</a:t>
            </a:r>
            <a:r>
              <a:rPr lang="en-GB" sz="2400" dirty="0" smtClean="0">
                <a:solidFill>
                  <a:schemeClr val="accent1"/>
                </a:solidFill>
              </a:rPr>
              <a:t> in spite of</a:t>
            </a:r>
            <a:r>
              <a:rPr lang="en-GB" sz="2400" dirty="0" smtClean="0"/>
              <a:t> </a:t>
            </a:r>
            <a:endParaRPr lang="en-GB" sz="2400" u="sng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GB" sz="2400" i="1" u="sng" dirty="0" smtClean="0"/>
              <a:t>Despite all my work</a:t>
            </a:r>
            <a:r>
              <a:rPr lang="en-GB" sz="2400" i="1" dirty="0" smtClean="0"/>
              <a:t>, I still failed the exam.</a:t>
            </a:r>
            <a:endParaRPr lang="en-GB" sz="2400" b="1" u="sng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b="1" u="sng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b="1" dirty="0" smtClean="0"/>
              <a:t>	</a:t>
            </a:r>
            <a:r>
              <a:rPr lang="en-GB" b="1" u="sng" dirty="0" smtClean="0"/>
              <a:t>B. Subordinating conjunction </a:t>
            </a:r>
            <a:r>
              <a:rPr lang="en-GB" b="1" dirty="0" smtClean="0"/>
              <a:t>(+PII)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GB" sz="2400" dirty="0" smtClean="0">
                <a:solidFill>
                  <a:srgbClr val="FF0000"/>
                </a:solidFill>
              </a:rPr>
              <a:t>Although, though, even though, whereas, while</a:t>
            </a:r>
            <a:endParaRPr lang="en-GB" sz="2400" i="1" dirty="0" smtClean="0">
              <a:solidFill>
                <a:srgbClr val="FF0000"/>
              </a:solidFill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GB" sz="2400" i="1" u="sng" dirty="0" smtClean="0"/>
              <a:t>Although I worked </a:t>
            </a:r>
            <a:r>
              <a:rPr lang="en-GB" sz="2400" i="1" dirty="0" smtClean="0"/>
              <a:t>a lot, I failed the exam.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GB" sz="2400" i="1" dirty="0" smtClean="0"/>
              <a:t>She likes dogs, </a:t>
            </a:r>
            <a:r>
              <a:rPr lang="en-GB" sz="2400" i="1" u="sng" dirty="0" smtClean="0"/>
              <a:t>while I prefer cats</a:t>
            </a:r>
            <a:r>
              <a:rPr lang="en-GB" sz="2400" i="1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b="1" dirty="0" smtClean="0"/>
              <a:t>	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b="1" u="sng" dirty="0" smtClean="0"/>
              <a:t>C. Adverbs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GB" sz="2400" dirty="0" smtClean="0">
                <a:solidFill>
                  <a:srgbClr val="FF0000"/>
                </a:solidFill>
              </a:rPr>
              <a:t>However, nevertheless</a:t>
            </a:r>
            <a:r>
              <a:rPr lang="en-GB" sz="2400" dirty="0" smtClean="0">
                <a:solidFill>
                  <a:schemeClr val="accent1"/>
                </a:solidFill>
              </a:rPr>
              <a:t>, still, </a:t>
            </a:r>
            <a:r>
              <a:rPr lang="en-GB" sz="2400" dirty="0" smtClean="0">
                <a:solidFill>
                  <a:srgbClr val="FF0000"/>
                </a:solidFill>
              </a:rPr>
              <a:t>yet,</a:t>
            </a:r>
            <a:r>
              <a:rPr lang="en-GB" sz="2400" dirty="0" smtClean="0">
                <a:solidFill>
                  <a:schemeClr val="accent1"/>
                </a:solidFill>
              </a:rPr>
              <a:t> even so, otherwise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GB" sz="2400" i="1" dirty="0" smtClean="0"/>
              <a:t>I failed the exam. However, I worked a lot.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en-GB" sz="24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en-GB" sz="24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II. </a:t>
            </a:r>
            <a:r>
              <a:rPr lang="en-GB" smtClean="0"/>
              <a:t>Reason/cause</a:t>
            </a:r>
          </a:p>
        </p:txBody>
      </p:sp>
      <p:sp>
        <p:nvSpPr>
          <p:cNvPr id="5" name="Double flèche verticale 4"/>
          <p:cNvSpPr/>
          <p:nvPr/>
        </p:nvSpPr>
        <p:spPr>
          <a:xfrm>
            <a:off x="4211638" y="2565400"/>
            <a:ext cx="576262" cy="93503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/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755650" y="3573463"/>
            <a:ext cx="7993063" cy="197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FontTx/>
              <a:buAutoNum type="alphaUcPeriod"/>
            </a:pPr>
            <a:r>
              <a:rPr lang="en-GB" sz="2600" b="1" u="sng" dirty="0">
                <a:latin typeface="Constantia" pitchFamily="18" charset="0"/>
              </a:rPr>
              <a:t>Preposition </a:t>
            </a:r>
            <a:r>
              <a:rPr lang="en-GB" sz="2600" b="1" dirty="0">
                <a:latin typeface="Constantia" pitchFamily="18" charset="0"/>
              </a:rPr>
              <a:t>(+NOUN!)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GB" sz="2200" dirty="0">
                <a:solidFill>
                  <a:srgbClr val="FF0000"/>
                </a:solidFill>
                <a:latin typeface="Constantia" pitchFamily="18" charset="0"/>
              </a:rPr>
              <a:t>Because of, </a:t>
            </a:r>
            <a:r>
              <a:rPr lang="en-GB" sz="2200" dirty="0">
                <a:solidFill>
                  <a:schemeClr val="accent1"/>
                </a:solidFill>
                <a:latin typeface="Constantia" pitchFamily="18" charset="0"/>
              </a:rPr>
              <a:t>on account of, owing to, due to, thanks to, given</a:t>
            </a:r>
          </a:p>
          <a:p>
            <a:pPr marL="514350" indent="-514350" algn="ctr">
              <a:buFont typeface="Wingdings" pitchFamily="2" charset="2"/>
              <a:buChar char="ü"/>
            </a:pPr>
            <a:r>
              <a:rPr lang="en-GB" sz="2200" i="1" dirty="0">
                <a:solidFill>
                  <a:srgbClr val="000000"/>
                </a:solidFill>
                <a:latin typeface="Constantia" pitchFamily="18" charset="0"/>
              </a:rPr>
              <a:t>I come back home </a:t>
            </a:r>
            <a:r>
              <a:rPr lang="en-GB" sz="2200" i="1" u="sng" dirty="0">
                <a:solidFill>
                  <a:srgbClr val="000000"/>
                </a:solidFill>
                <a:latin typeface="Constantia" pitchFamily="18" charset="0"/>
              </a:rPr>
              <a:t>because of the rain.</a:t>
            </a:r>
          </a:p>
          <a:p>
            <a:pPr marL="514350" indent="-514350"/>
            <a:endParaRPr lang="en-GB" sz="2600" b="1" dirty="0">
              <a:latin typeface="Constantia" pitchFamily="18" charset="0"/>
            </a:endParaRPr>
          </a:p>
          <a:p>
            <a:pPr marL="514350" indent="-514350"/>
            <a:endParaRPr lang="fr-BE" sz="2600" dirty="0">
              <a:latin typeface="Constantia" pitchFamily="18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051050" y="1989138"/>
            <a:ext cx="5041900" cy="4318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BE" sz="2400" dirty="0">
                <a:solidFill>
                  <a:schemeClr val="bg2">
                    <a:lumMod val="10000"/>
                  </a:schemeClr>
                </a:solidFill>
              </a:rPr>
              <a:t>I come back home + RAIN</a:t>
            </a: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684213" y="4941888"/>
            <a:ext cx="831532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600" b="1" dirty="0">
                <a:latin typeface="Constantia" pitchFamily="18" charset="0"/>
              </a:rPr>
              <a:t>B. </a:t>
            </a:r>
            <a:r>
              <a:rPr lang="en-GB" sz="2600" b="1" u="sng" dirty="0">
                <a:latin typeface="Constantia" pitchFamily="18" charset="0"/>
              </a:rPr>
              <a:t>Subordinating conjunction </a:t>
            </a:r>
            <a:r>
              <a:rPr lang="en-GB" sz="2600" b="1" dirty="0">
                <a:latin typeface="Constantia" pitchFamily="18" charset="0"/>
              </a:rPr>
              <a:t>(</a:t>
            </a:r>
            <a:r>
              <a:rPr lang="en-US" sz="2800" dirty="0">
                <a:latin typeface="Constantia" pitchFamily="18" charset="0"/>
              </a:rPr>
              <a:t>connecting two clauses or phrases</a:t>
            </a:r>
            <a:r>
              <a:rPr lang="en-GB" sz="2600" b="1" dirty="0">
                <a:latin typeface="Constantia" pitchFamily="18" charset="0"/>
              </a:rPr>
              <a:t>)</a:t>
            </a:r>
          </a:p>
          <a:p>
            <a:pPr>
              <a:buFont typeface="Wingdings" pitchFamily="2" charset="2"/>
              <a:buChar char="ü"/>
            </a:pPr>
            <a:r>
              <a:rPr lang="en-GB" sz="2200" dirty="0">
                <a:solidFill>
                  <a:srgbClr val="FF0000"/>
                </a:solidFill>
                <a:latin typeface="Constantia" pitchFamily="18" charset="0"/>
              </a:rPr>
              <a:t>Because, as, since</a:t>
            </a:r>
            <a:r>
              <a:rPr lang="en-GB" sz="2200" dirty="0">
                <a:solidFill>
                  <a:schemeClr val="accent1"/>
                </a:solidFill>
                <a:latin typeface="Constantia" pitchFamily="18" charset="0"/>
              </a:rPr>
              <a:t>, for, given (that)</a:t>
            </a:r>
          </a:p>
          <a:p>
            <a:pPr algn="ctr">
              <a:buFont typeface="Wingdings" pitchFamily="2" charset="2"/>
              <a:buChar char="ü"/>
            </a:pPr>
            <a:r>
              <a:rPr lang="en-GB" sz="2200" i="1" u="sng" dirty="0">
                <a:solidFill>
                  <a:srgbClr val="000000"/>
                </a:solidFill>
                <a:latin typeface="Constantia" pitchFamily="18" charset="0"/>
              </a:rPr>
              <a:t>Because/as/since it’s raining, </a:t>
            </a:r>
            <a:r>
              <a:rPr lang="en-GB" sz="2200" i="1" dirty="0">
                <a:solidFill>
                  <a:srgbClr val="000000"/>
                </a:solidFill>
                <a:latin typeface="Constantia" pitchFamily="18" charset="0"/>
              </a:rPr>
              <a:t>I come back home.</a:t>
            </a:r>
          </a:p>
          <a:p>
            <a:pPr algn="ctr">
              <a:buFont typeface="Wingdings" pitchFamily="2" charset="2"/>
              <a:buChar char="ü"/>
            </a:pPr>
            <a:r>
              <a:rPr lang="en-GB" sz="2200" i="1" u="sng" dirty="0">
                <a:solidFill>
                  <a:srgbClr val="000000"/>
                </a:solidFill>
                <a:latin typeface="Constantia" pitchFamily="18" charset="0"/>
              </a:rPr>
              <a:t>As she has no car</a:t>
            </a:r>
            <a:r>
              <a:rPr lang="en-GB" sz="2200" i="1" dirty="0">
                <a:solidFill>
                  <a:srgbClr val="000000"/>
                </a:solidFill>
                <a:latin typeface="Constantia" pitchFamily="18" charset="0"/>
              </a:rPr>
              <a:t>, she can’t get there easily.</a:t>
            </a:r>
          </a:p>
          <a:p>
            <a:endParaRPr lang="fr-BE" sz="2600" b="1" u="sng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III.Purpose</a:t>
            </a:r>
            <a:endParaRPr lang="fr-BE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3933825"/>
            <a:ext cx="8229600" cy="2644775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b="1" u="sng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b="1" u="sng" dirty="0" smtClean="0"/>
              <a:t>Subordinating conjunction </a:t>
            </a:r>
            <a:r>
              <a:rPr lang="en-GB" b="1" dirty="0" smtClean="0"/>
              <a:t>(+PII)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b="1" dirty="0" smtClean="0"/>
              <a:t>+ INFINITIVE: </a:t>
            </a:r>
            <a:r>
              <a:rPr lang="en-GB" sz="2200" dirty="0" smtClean="0">
                <a:solidFill>
                  <a:srgbClr val="FF0000"/>
                </a:solidFill>
              </a:rPr>
              <a:t>so as to, to, in order to</a:t>
            </a:r>
            <a:r>
              <a:rPr lang="en-GB" sz="2200" dirty="0" smtClean="0">
                <a:solidFill>
                  <a:schemeClr val="accent1"/>
                </a:solidFill>
              </a:rPr>
              <a:t>, so as not to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GB" sz="2200" i="1" dirty="0" smtClean="0">
                <a:solidFill>
                  <a:schemeClr val="dk1"/>
                </a:solidFill>
              </a:rPr>
              <a:t>She left work early </a:t>
            </a:r>
            <a:r>
              <a:rPr lang="en-GB" sz="2200" i="1" u="sng" dirty="0" smtClean="0">
                <a:solidFill>
                  <a:schemeClr val="dk1"/>
                </a:solidFill>
              </a:rPr>
              <a:t>in order to be at home </a:t>
            </a:r>
            <a:r>
              <a:rPr lang="en-GB" sz="2200" i="1" dirty="0" smtClean="0">
                <a:solidFill>
                  <a:schemeClr val="dk1"/>
                </a:solidFill>
              </a:rPr>
              <a:t>when he arrived.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b="1" dirty="0" smtClean="0"/>
              <a:t>+VERB: </a:t>
            </a:r>
            <a:r>
              <a:rPr lang="en-GB" sz="2200" dirty="0" smtClean="0">
                <a:solidFill>
                  <a:schemeClr val="accent1"/>
                </a:solidFill>
              </a:rPr>
              <a:t>in order </a:t>
            </a:r>
            <a:r>
              <a:rPr lang="en-GB" sz="2200" b="1" dirty="0" smtClean="0">
                <a:solidFill>
                  <a:schemeClr val="accent1"/>
                </a:solidFill>
              </a:rPr>
              <a:t>that</a:t>
            </a:r>
            <a:r>
              <a:rPr lang="en-GB" sz="2200" dirty="0" smtClean="0">
                <a:solidFill>
                  <a:schemeClr val="accent1"/>
                </a:solidFill>
              </a:rPr>
              <a:t>, so </a:t>
            </a:r>
            <a:r>
              <a:rPr lang="en-GB" sz="2200" b="1" dirty="0" smtClean="0">
                <a:solidFill>
                  <a:schemeClr val="accent1"/>
                </a:solidFill>
              </a:rPr>
              <a:t>that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GB" sz="2200" i="1" dirty="0" smtClean="0">
                <a:solidFill>
                  <a:schemeClr val="dk1"/>
                </a:solidFill>
              </a:rPr>
              <a:t>She left work early </a:t>
            </a:r>
            <a:r>
              <a:rPr lang="en-GB" sz="2200" i="1" u="sng" dirty="0" smtClean="0">
                <a:solidFill>
                  <a:schemeClr val="dk1"/>
                </a:solidFill>
              </a:rPr>
              <a:t>so that she could be at home </a:t>
            </a:r>
            <a:r>
              <a:rPr lang="en-GB" sz="2200" i="1" dirty="0" smtClean="0">
                <a:solidFill>
                  <a:schemeClr val="dk1"/>
                </a:solidFill>
              </a:rPr>
              <a:t>when he arrived.</a:t>
            </a:r>
            <a:r>
              <a:rPr lang="en-GB" b="1" dirty="0" smtClean="0"/>
              <a:t>	</a:t>
            </a:r>
            <a:endParaRPr lang="fr-BE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051050" y="1989138"/>
            <a:ext cx="5761038" cy="93503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bg2">
                    <a:lumMod val="10000"/>
                  </a:schemeClr>
                </a:solidFill>
              </a:rPr>
              <a:t>She left work/ early +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bg2">
                    <a:lumMod val="10000"/>
                  </a:schemeClr>
                </a:solidFill>
              </a:rPr>
              <a:t>To be at home/ when he arrived</a:t>
            </a:r>
          </a:p>
        </p:txBody>
      </p:sp>
      <p:sp>
        <p:nvSpPr>
          <p:cNvPr id="5" name="Double flèche verticale 4"/>
          <p:cNvSpPr/>
          <p:nvPr/>
        </p:nvSpPr>
        <p:spPr>
          <a:xfrm>
            <a:off x="4356100" y="2924175"/>
            <a:ext cx="576263" cy="936625"/>
          </a:xfrm>
          <a:prstGeom prst="upDownArrow">
            <a:avLst>
              <a:gd name="adj1" fmla="val 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IV. </a:t>
            </a:r>
            <a:r>
              <a:rPr lang="en-GB" smtClean="0"/>
              <a:t>Result, consequence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127793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lvl="2" indent="-246888" fontAlgn="auto">
              <a:spcAft>
                <a:spcPts val="0"/>
              </a:spcAft>
              <a:buFont typeface="Wingdings 2"/>
              <a:buNone/>
              <a:defRPr/>
            </a:pPr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</a:rPr>
              <a:t>1. </a:t>
            </a:r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</a:rPr>
              <a:t>They/to be/ cheaper </a:t>
            </a:r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  <a:cs typeface="Calibri"/>
              </a:rPr>
              <a:t>→ </a:t>
            </a:r>
            <a:r>
              <a:rPr lang="en-GB" sz="2000" b="1" dirty="0" smtClean="0">
                <a:solidFill>
                  <a:schemeClr val="bg2">
                    <a:lumMod val="10000"/>
                  </a:schemeClr>
                </a:solidFill>
                <a:cs typeface="Calibri"/>
              </a:rPr>
              <a:t>more popular</a:t>
            </a:r>
          </a:p>
          <a:p>
            <a:pPr lvl="2" indent="-246888" fontAlgn="auto">
              <a:spcAft>
                <a:spcPts val="0"/>
              </a:spcAft>
              <a:buFont typeface="Wingdings 2"/>
              <a:buNone/>
              <a:defRPr/>
            </a:pPr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  <a:cs typeface="Calibri"/>
              </a:rPr>
              <a:t>2. When drivers wear seat belts/may feel safer → </a:t>
            </a:r>
            <a:r>
              <a:rPr lang="en-GB" sz="2000" b="1" dirty="0" smtClean="0">
                <a:solidFill>
                  <a:schemeClr val="bg2">
                    <a:lumMod val="10000"/>
                  </a:schemeClr>
                </a:solidFill>
                <a:cs typeface="Calibri"/>
              </a:rPr>
              <a:t>drive less carefully</a:t>
            </a:r>
            <a:endParaRPr lang="en-GB" sz="2000" b="1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84213" y="3573463"/>
            <a:ext cx="7991475" cy="26527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GB" sz="2400" b="1" u="sng" dirty="0">
                <a:latin typeface="+mn-lt"/>
                <a:cs typeface="+mn-cs"/>
              </a:rPr>
              <a:t>Adverbs</a:t>
            </a:r>
          </a:p>
          <a:p>
            <a:pPr marL="274320" indent="-27432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en-GB" sz="2200" dirty="0">
              <a:solidFill>
                <a:schemeClr val="accent1"/>
              </a:solidFill>
              <a:latin typeface="+mn-lt"/>
              <a:cs typeface="+mn-cs"/>
            </a:endParaRPr>
          </a:p>
          <a:p>
            <a:pPr marL="274320" indent="-27432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defRPr/>
            </a:pPr>
            <a:r>
              <a:rPr lang="en-GB" sz="2200" dirty="0">
                <a:solidFill>
                  <a:srgbClr val="FF0000"/>
                </a:solidFill>
                <a:latin typeface="+mn-lt"/>
                <a:cs typeface="+mn-cs"/>
              </a:rPr>
              <a:t>Therefore, </a:t>
            </a:r>
            <a:r>
              <a:rPr lang="en-GB" sz="2200" dirty="0">
                <a:solidFill>
                  <a:schemeClr val="accent1"/>
                </a:solidFill>
                <a:latin typeface="+mn-lt"/>
                <a:cs typeface="+mn-cs"/>
              </a:rPr>
              <a:t>consequently, </a:t>
            </a:r>
            <a:r>
              <a:rPr lang="en-GB" sz="2200" dirty="0">
                <a:solidFill>
                  <a:srgbClr val="FF0000"/>
                </a:solidFill>
                <a:latin typeface="+mn-lt"/>
                <a:cs typeface="+mn-cs"/>
              </a:rPr>
              <a:t>hence</a:t>
            </a:r>
            <a:r>
              <a:rPr lang="en-GB" sz="2200" dirty="0">
                <a:solidFill>
                  <a:schemeClr val="accent1"/>
                </a:solidFill>
                <a:latin typeface="+mn-lt"/>
                <a:cs typeface="+mn-cs"/>
              </a:rPr>
              <a:t> (form.), </a:t>
            </a:r>
            <a:r>
              <a:rPr lang="en-GB" sz="2200" dirty="0">
                <a:solidFill>
                  <a:srgbClr val="FF0000"/>
                </a:solidFill>
                <a:latin typeface="+mn-lt"/>
                <a:cs typeface="+mn-cs"/>
              </a:rPr>
              <a:t>thus</a:t>
            </a:r>
            <a:r>
              <a:rPr lang="en-GB" sz="2200" dirty="0">
                <a:solidFill>
                  <a:schemeClr val="accent1"/>
                </a:solidFill>
                <a:latin typeface="+mn-lt"/>
                <a:cs typeface="+mn-cs"/>
              </a:rPr>
              <a:t> (form.), thereby, so, as a result, that’s why</a:t>
            </a:r>
          </a:p>
          <a:p>
            <a:pPr marL="274320" indent="-27432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defRPr/>
            </a:pPr>
            <a:r>
              <a:rPr lang="en-GB" sz="2000" i="1" dirty="0">
                <a:solidFill>
                  <a:schemeClr val="dk1"/>
                </a:solidFill>
                <a:latin typeface="+mn-lt"/>
                <a:cs typeface="+mn-cs"/>
              </a:rPr>
              <a:t>They are cheaper and </a:t>
            </a:r>
            <a:r>
              <a:rPr lang="en-GB" sz="2000" i="1" u="sng" dirty="0">
                <a:solidFill>
                  <a:schemeClr val="dk1"/>
                </a:solidFill>
                <a:latin typeface="+mn-lt"/>
                <a:cs typeface="+mn-cs"/>
              </a:rPr>
              <a:t>hence more popular.</a:t>
            </a:r>
          </a:p>
          <a:p>
            <a:pPr marL="274320" indent="-27432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defRPr/>
            </a:pPr>
            <a:r>
              <a:rPr lang="en-GB" sz="2000" i="1" dirty="0">
                <a:solidFill>
                  <a:schemeClr val="dk1"/>
                </a:solidFill>
                <a:latin typeface="+mn-lt"/>
                <a:cs typeface="+mn-cs"/>
              </a:rPr>
              <a:t>When drivers wear seat belts they may feel safer, </a:t>
            </a:r>
            <a:r>
              <a:rPr lang="en-GB" sz="2000" i="1" u="sng" dirty="0">
                <a:solidFill>
                  <a:schemeClr val="dk1"/>
                </a:solidFill>
                <a:latin typeface="+mn-lt"/>
                <a:cs typeface="+mn-cs"/>
              </a:rPr>
              <a:t>hence drive less carefully.</a:t>
            </a:r>
          </a:p>
          <a:p>
            <a:pPr marL="274320" indent="-27432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fr-BE" sz="2400" b="1" u="sng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BE" dirty="0" smtClean="0"/>
              <a:t>V. Condition (I)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TYPE 1. : </a:t>
            </a:r>
            <a:r>
              <a:rPr lang="en-GB" b="1" dirty="0" smtClean="0"/>
              <a:t>Simple Pres./”will”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solidFill>
                  <a:srgbClr val="FF0000"/>
                </a:solidFill>
              </a:rPr>
              <a:t>If</a:t>
            </a:r>
            <a:r>
              <a:rPr lang="en-GB" dirty="0" smtClean="0">
                <a:solidFill>
                  <a:schemeClr val="accent1"/>
                </a:solidFill>
              </a:rPr>
              <a:t> you </a:t>
            </a:r>
            <a:r>
              <a:rPr lang="en-GB" u="sng" dirty="0" smtClean="0">
                <a:solidFill>
                  <a:schemeClr val="accent1"/>
                </a:solidFill>
              </a:rPr>
              <a:t>heat</a:t>
            </a:r>
            <a:r>
              <a:rPr lang="en-GB" dirty="0" smtClean="0">
                <a:solidFill>
                  <a:schemeClr val="accent1"/>
                </a:solidFill>
              </a:rPr>
              <a:t> water, it </a:t>
            </a:r>
            <a:r>
              <a:rPr lang="en-GB" u="sng" dirty="0" smtClean="0">
                <a:solidFill>
                  <a:schemeClr val="accent1"/>
                </a:solidFill>
              </a:rPr>
              <a:t>boils</a:t>
            </a:r>
            <a:r>
              <a:rPr lang="en-GB" dirty="0" smtClean="0">
                <a:solidFill>
                  <a:schemeClr val="accent1"/>
                </a:solidFill>
              </a:rPr>
              <a:t>.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solidFill>
                  <a:schemeClr val="accent1"/>
                </a:solidFill>
              </a:rPr>
              <a:t>If you </a:t>
            </a:r>
            <a:r>
              <a:rPr lang="en-GB" u="sng" dirty="0" smtClean="0">
                <a:solidFill>
                  <a:schemeClr val="accent1"/>
                </a:solidFill>
              </a:rPr>
              <a:t>study</a:t>
            </a:r>
            <a:r>
              <a:rPr lang="en-GB" dirty="0" smtClean="0">
                <a:solidFill>
                  <a:schemeClr val="accent1"/>
                </a:solidFill>
              </a:rPr>
              <a:t>, you </a:t>
            </a:r>
            <a:r>
              <a:rPr lang="en-GB" u="sng" dirty="0" smtClean="0">
                <a:solidFill>
                  <a:schemeClr val="accent1"/>
                </a:solidFill>
              </a:rPr>
              <a:t>will succeed.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Type 2 (imaginary): </a:t>
            </a:r>
            <a:r>
              <a:rPr lang="en-GB" b="1" dirty="0" smtClean="0"/>
              <a:t>Simple Past + COND.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solidFill>
                  <a:schemeClr val="accent1"/>
                </a:solidFill>
              </a:rPr>
              <a:t>If it </a:t>
            </a:r>
            <a:r>
              <a:rPr lang="en-GB" u="sng" dirty="0" smtClean="0">
                <a:solidFill>
                  <a:schemeClr val="accent1"/>
                </a:solidFill>
              </a:rPr>
              <a:t>was</a:t>
            </a:r>
            <a:r>
              <a:rPr lang="en-GB" dirty="0" smtClean="0">
                <a:solidFill>
                  <a:schemeClr val="accent1"/>
                </a:solidFill>
              </a:rPr>
              <a:t> fine, we </a:t>
            </a:r>
            <a:r>
              <a:rPr lang="en-GB" u="sng" dirty="0" smtClean="0">
                <a:solidFill>
                  <a:schemeClr val="accent1"/>
                </a:solidFill>
              </a:rPr>
              <a:t>would go </a:t>
            </a:r>
            <a:r>
              <a:rPr lang="en-GB" dirty="0" smtClean="0">
                <a:solidFill>
                  <a:schemeClr val="accent1"/>
                </a:solidFill>
              </a:rPr>
              <a:t>on a picnic.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solidFill>
                  <a:schemeClr val="accent1"/>
                </a:solidFill>
              </a:rPr>
              <a:t>If you </a:t>
            </a:r>
            <a:r>
              <a:rPr lang="en-GB" u="sng" dirty="0" smtClean="0">
                <a:solidFill>
                  <a:schemeClr val="accent1"/>
                </a:solidFill>
              </a:rPr>
              <a:t>studied</a:t>
            </a:r>
            <a:r>
              <a:rPr lang="en-GB" dirty="0" smtClean="0">
                <a:solidFill>
                  <a:schemeClr val="accent1"/>
                </a:solidFill>
              </a:rPr>
              <a:t>, you </a:t>
            </a:r>
            <a:r>
              <a:rPr lang="en-GB" u="sng" dirty="0" smtClean="0">
                <a:solidFill>
                  <a:schemeClr val="accent1"/>
                </a:solidFill>
              </a:rPr>
              <a:t>would succeed</a:t>
            </a:r>
            <a:r>
              <a:rPr lang="en-GB" dirty="0" smtClean="0">
                <a:solidFill>
                  <a:schemeClr val="accent1"/>
                </a:solidFill>
              </a:rPr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Type 3. (unreal): </a:t>
            </a:r>
            <a:r>
              <a:rPr lang="en-GB" b="1" dirty="0" smtClean="0"/>
              <a:t>Past Perfect + P. COND.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solidFill>
                  <a:schemeClr val="accent1"/>
                </a:solidFill>
              </a:rPr>
              <a:t> If he </a:t>
            </a:r>
            <a:r>
              <a:rPr lang="en-GB" u="sng" dirty="0" smtClean="0">
                <a:solidFill>
                  <a:schemeClr val="accent1"/>
                </a:solidFill>
              </a:rPr>
              <a:t>had been </a:t>
            </a:r>
            <a:r>
              <a:rPr lang="en-GB" dirty="0" smtClean="0">
                <a:solidFill>
                  <a:schemeClr val="accent1"/>
                </a:solidFill>
              </a:rPr>
              <a:t>there, he </a:t>
            </a:r>
            <a:r>
              <a:rPr lang="en-GB" u="sng" dirty="0" smtClean="0">
                <a:solidFill>
                  <a:schemeClr val="accent1"/>
                </a:solidFill>
              </a:rPr>
              <a:t>would have told </a:t>
            </a:r>
            <a:r>
              <a:rPr lang="en-GB" dirty="0" smtClean="0">
                <a:solidFill>
                  <a:schemeClr val="accent1"/>
                </a:solidFill>
              </a:rPr>
              <a:t>you what to do.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solidFill>
                  <a:schemeClr val="accent1"/>
                </a:solidFill>
              </a:rPr>
              <a:t>If you </a:t>
            </a:r>
            <a:r>
              <a:rPr lang="en-GB" u="sng" dirty="0" smtClean="0">
                <a:solidFill>
                  <a:schemeClr val="accent1"/>
                </a:solidFill>
              </a:rPr>
              <a:t>had studied</a:t>
            </a:r>
            <a:r>
              <a:rPr lang="en-GB" dirty="0" smtClean="0">
                <a:solidFill>
                  <a:schemeClr val="accent1"/>
                </a:solidFill>
              </a:rPr>
              <a:t>, you </a:t>
            </a:r>
            <a:r>
              <a:rPr lang="en-GB" u="sng" dirty="0" smtClean="0">
                <a:solidFill>
                  <a:schemeClr val="accent1"/>
                </a:solidFill>
              </a:rPr>
              <a:t>would have succeeded</a:t>
            </a:r>
            <a:r>
              <a:rPr lang="en-GB" dirty="0" smtClean="0">
                <a:solidFill>
                  <a:schemeClr val="accent1"/>
                </a:solidFill>
              </a:rPr>
              <a:t>.</a:t>
            </a:r>
            <a:endParaRPr lang="en-GB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V. Condition (II)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23850" y="3860800"/>
            <a:ext cx="2303463" cy="406400"/>
          </a:xfrm>
          <a:prstGeom prst="rect">
            <a:avLst/>
          </a:prstGeom>
          <a:solidFill>
            <a:srgbClr val="63736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000">
                <a:latin typeface="Constantia" pitchFamily="18" charset="0"/>
              </a:rPr>
              <a:t>If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700338" y="3860800"/>
            <a:ext cx="79375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000">
                <a:latin typeface="Constantia" pitchFamily="18" charset="0"/>
              </a:rPr>
              <a:t>you 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563938" y="3860800"/>
            <a:ext cx="1223962" cy="406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000">
                <a:latin typeface="Constantia" pitchFamily="18" charset="0"/>
              </a:rPr>
              <a:t>study,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859338" y="3860800"/>
            <a:ext cx="100806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000">
                <a:latin typeface="Constantia" pitchFamily="18" charset="0"/>
              </a:rPr>
              <a:t>you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942013" y="3860800"/>
            <a:ext cx="3022600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000">
                <a:latin typeface="Constantia" pitchFamily="18" charset="0"/>
              </a:rPr>
              <a:t>will succeed.</a:t>
            </a:r>
          </a:p>
        </p:txBody>
      </p:sp>
      <p:pic>
        <p:nvPicPr>
          <p:cNvPr id="11272" name="Picture 8" descr="boystud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1989138"/>
            <a:ext cx="18319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9" descr="979674-a-young-girl-in-graduation-cap-and-gown-with-her-diplom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5463" y="1773238"/>
            <a:ext cx="1558925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4" name="Text Box 23"/>
          <p:cNvSpPr txBox="1">
            <a:spLocks noChangeArrowheads="1"/>
          </p:cNvSpPr>
          <p:nvPr/>
        </p:nvSpPr>
        <p:spPr bwMode="auto">
          <a:xfrm>
            <a:off x="323850" y="4868863"/>
            <a:ext cx="2303463" cy="406400"/>
          </a:xfrm>
          <a:prstGeom prst="rect">
            <a:avLst/>
          </a:prstGeom>
          <a:solidFill>
            <a:srgbClr val="63736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000">
                <a:latin typeface="Constantia" pitchFamily="18" charset="0"/>
              </a:rPr>
              <a:t>Provided (that)</a:t>
            </a:r>
          </a:p>
        </p:txBody>
      </p:sp>
      <p:sp>
        <p:nvSpPr>
          <p:cNvPr id="11275" name="Text Box 24"/>
          <p:cNvSpPr txBox="1">
            <a:spLocks noChangeArrowheads="1"/>
          </p:cNvSpPr>
          <p:nvPr/>
        </p:nvSpPr>
        <p:spPr bwMode="auto">
          <a:xfrm>
            <a:off x="323850" y="5373688"/>
            <a:ext cx="2303463" cy="406400"/>
          </a:xfrm>
          <a:prstGeom prst="rect">
            <a:avLst/>
          </a:prstGeom>
          <a:solidFill>
            <a:srgbClr val="63736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000">
                <a:latin typeface="Constantia" pitchFamily="18" charset="0"/>
              </a:rPr>
              <a:t>Providing (that)</a:t>
            </a:r>
          </a:p>
        </p:txBody>
      </p:sp>
      <p:sp>
        <p:nvSpPr>
          <p:cNvPr id="11276" name="Text Box 25"/>
          <p:cNvSpPr txBox="1">
            <a:spLocks noChangeArrowheads="1"/>
          </p:cNvSpPr>
          <p:nvPr/>
        </p:nvSpPr>
        <p:spPr bwMode="auto">
          <a:xfrm>
            <a:off x="323850" y="4365625"/>
            <a:ext cx="2303463" cy="406400"/>
          </a:xfrm>
          <a:prstGeom prst="rect">
            <a:avLst/>
          </a:prstGeom>
          <a:solidFill>
            <a:srgbClr val="63736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000">
                <a:latin typeface="Constantia" pitchFamily="18" charset="0"/>
              </a:rPr>
              <a:t>As long as</a:t>
            </a:r>
          </a:p>
        </p:txBody>
      </p:sp>
      <p:sp>
        <p:nvSpPr>
          <p:cNvPr id="11277" name="Text Box 26"/>
          <p:cNvSpPr txBox="1">
            <a:spLocks noChangeArrowheads="1"/>
          </p:cNvSpPr>
          <p:nvPr/>
        </p:nvSpPr>
        <p:spPr bwMode="auto">
          <a:xfrm>
            <a:off x="323850" y="5876925"/>
            <a:ext cx="2303463" cy="406400"/>
          </a:xfrm>
          <a:prstGeom prst="rect">
            <a:avLst/>
          </a:prstGeom>
          <a:solidFill>
            <a:srgbClr val="63736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000">
                <a:latin typeface="Constantia" pitchFamily="18" charset="0"/>
              </a:rPr>
              <a:t>On condition that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V. Condition (III)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84213" y="2205038"/>
            <a:ext cx="1081087" cy="400050"/>
          </a:xfrm>
          <a:prstGeom prst="rect">
            <a:avLst/>
          </a:prstGeom>
          <a:solidFill>
            <a:srgbClr val="63736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000">
                <a:latin typeface="Constantia" pitchFamily="18" charset="0"/>
              </a:rPr>
              <a:t>Unless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835150" y="2205038"/>
            <a:ext cx="79375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000">
                <a:latin typeface="Constantia" pitchFamily="18" charset="0"/>
              </a:rPr>
              <a:t>you 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700338" y="2205038"/>
            <a:ext cx="2089150" cy="406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000">
                <a:latin typeface="Constantia" pitchFamily="18" charset="0"/>
              </a:rPr>
              <a:t>study,</a:t>
            </a:r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5724525" y="2205038"/>
            <a:ext cx="3238500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000">
                <a:latin typeface="Constantia" pitchFamily="18" charset="0"/>
              </a:rPr>
              <a:t>will not / won’t succeed.</a:t>
            </a:r>
          </a:p>
        </p:txBody>
      </p:sp>
      <p:sp>
        <p:nvSpPr>
          <p:cNvPr id="12295" name="Text Box 10"/>
          <p:cNvSpPr txBox="1">
            <a:spLocks noChangeArrowheads="1"/>
          </p:cNvSpPr>
          <p:nvPr/>
        </p:nvSpPr>
        <p:spPr bwMode="auto">
          <a:xfrm>
            <a:off x="179388" y="2205038"/>
            <a:ext cx="431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000">
                <a:latin typeface="Constantia" pitchFamily="18" charset="0"/>
              </a:rPr>
              <a:t>1 </a:t>
            </a:r>
          </a:p>
        </p:txBody>
      </p:sp>
      <p:sp>
        <p:nvSpPr>
          <p:cNvPr id="12296" name="Text Box 12"/>
          <p:cNvSpPr txBox="1">
            <a:spLocks noChangeArrowheads="1"/>
          </p:cNvSpPr>
          <p:nvPr/>
        </p:nvSpPr>
        <p:spPr bwMode="auto">
          <a:xfrm>
            <a:off x="1835150" y="2781300"/>
            <a:ext cx="79375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000">
                <a:latin typeface="Constantia" pitchFamily="18" charset="0"/>
              </a:rPr>
              <a:t>you </a:t>
            </a:r>
          </a:p>
        </p:txBody>
      </p:sp>
      <p:sp>
        <p:nvSpPr>
          <p:cNvPr id="12297" name="Text Box 13"/>
          <p:cNvSpPr txBox="1">
            <a:spLocks noChangeArrowheads="1"/>
          </p:cNvSpPr>
          <p:nvPr/>
        </p:nvSpPr>
        <p:spPr bwMode="auto">
          <a:xfrm>
            <a:off x="2700338" y="2781300"/>
            <a:ext cx="2160587" cy="406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000">
                <a:latin typeface="Constantia" pitchFamily="18" charset="0"/>
              </a:rPr>
              <a:t>studied,</a:t>
            </a:r>
          </a:p>
        </p:txBody>
      </p:sp>
      <p:sp>
        <p:nvSpPr>
          <p:cNvPr id="12298" name="Text Box 15"/>
          <p:cNvSpPr txBox="1">
            <a:spLocks noChangeArrowheads="1"/>
          </p:cNvSpPr>
          <p:nvPr/>
        </p:nvSpPr>
        <p:spPr bwMode="auto">
          <a:xfrm>
            <a:off x="5724525" y="2708275"/>
            <a:ext cx="3240088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000">
                <a:latin typeface="Constantia" pitchFamily="18" charset="0"/>
              </a:rPr>
              <a:t>wouldn’t succeed.</a:t>
            </a:r>
          </a:p>
        </p:txBody>
      </p:sp>
      <p:sp>
        <p:nvSpPr>
          <p:cNvPr id="12299" name="Text Box 16"/>
          <p:cNvSpPr txBox="1">
            <a:spLocks noChangeArrowheads="1"/>
          </p:cNvSpPr>
          <p:nvPr/>
        </p:nvSpPr>
        <p:spPr bwMode="auto">
          <a:xfrm>
            <a:off x="179388" y="2781300"/>
            <a:ext cx="431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000">
                <a:latin typeface="Constantia" pitchFamily="18" charset="0"/>
              </a:rPr>
              <a:t>2</a:t>
            </a:r>
          </a:p>
        </p:txBody>
      </p:sp>
      <p:sp>
        <p:nvSpPr>
          <p:cNvPr id="12300" name="Text Box 18"/>
          <p:cNvSpPr txBox="1">
            <a:spLocks noChangeArrowheads="1"/>
          </p:cNvSpPr>
          <p:nvPr/>
        </p:nvSpPr>
        <p:spPr bwMode="auto">
          <a:xfrm>
            <a:off x="1835150" y="3284538"/>
            <a:ext cx="79375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000">
                <a:latin typeface="Constantia" pitchFamily="18" charset="0"/>
              </a:rPr>
              <a:t>you </a:t>
            </a:r>
          </a:p>
        </p:txBody>
      </p:sp>
      <p:sp>
        <p:nvSpPr>
          <p:cNvPr id="12301" name="Text Box 19"/>
          <p:cNvSpPr txBox="1">
            <a:spLocks noChangeArrowheads="1"/>
          </p:cNvSpPr>
          <p:nvPr/>
        </p:nvSpPr>
        <p:spPr bwMode="auto">
          <a:xfrm>
            <a:off x="2700338" y="3284538"/>
            <a:ext cx="2232025" cy="406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000">
                <a:latin typeface="Constantia" pitchFamily="18" charset="0"/>
              </a:rPr>
              <a:t>had studied,</a:t>
            </a:r>
          </a:p>
        </p:txBody>
      </p:sp>
      <p:sp>
        <p:nvSpPr>
          <p:cNvPr id="12302" name="Text Box 20"/>
          <p:cNvSpPr txBox="1">
            <a:spLocks noChangeArrowheads="1"/>
          </p:cNvSpPr>
          <p:nvPr/>
        </p:nvSpPr>
        <p:spPr bwMode="auto">
          <a:xfrm>
            <a:off x="5003800" y="3284538"/>
            <a:ext cx="64928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000">
                <a:latin typeface="Constantia" pitchFamily="18" charset="0"/>
              </a:rPr>
              <a:t>you</a:t>
            </a:r>
          </a:p>
        </p:txBody>
      </p:sp>
      <p:sp>
        <p:nvSpPr>
          <p:cNvPr id="12303" name="Text Box 21"/>
          <p:cNvSpPr txBox="1">
            <a:spLocks noChangeArrowheads="1"/>
          </p:cNvSpPr>
          <p:nvPr/>
        </p:nvSpPr>
        <p:spPr bwMode="auto">
          <a:xfrm>
            <a:off x="5724525" y="3284538"/>
            <a:ext cx="3168650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000">
                <a:latin typeface="Constantia" pitchFamily="18" charset="0"/>
              </a:rPr>
              <a:t>wouldn’t have succeeded.</a:t>
            </a:r>
          </a:p>
        </p:txBody>
      </p:sp>
      <p:sp>
        <p:nvSpPr>
          <p:cNvPr id="12304" name="Text Box 22"/>
          <p:cNvSpPr txBox="1">
            <a:spLocks noChangeArrowheads="1"/>
          </p:cNvSpPr>
          <p:nvPr/>
        </p:nvSpPr>
        <p:spPr bwMode="auto">
          <a:xfrm>
            <a:off x="179388" y="3284538"/>
            <a:ext cx="43497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000">
                <a:latin typeface="Constantia" pitchFamily="18" charset="0"/>
              </a:rPr>
              <a:t>3 </a:t>
            </a:r>
          </a:p>
        </p:txBody>
      </p:sp>
      <p:sp>
        <p:nvSpPr>
          <p:cNvPr id="12305" name="Text Box 23"/>
          <p:cNvSpPr txBox="1">
            <a:spLocks noChangeArrowheads="1"/>
          </p:cNvSpPr>
          <p:nvPr/>
        </p:nvSpPr>
        <p:spPr bwMode="auto">
          <a:xfrm>
            <a:off x="684213" y="2781300"/>
            <a:ext cx="1009650" cy="406400"/>
          </a:xfrm>
          <a:prstGeom prst="rect">
            <a:avLst/>
          </a:prstGeom>
          <a:solidFill>
            <a:srgbClr val="63736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000">
                <a:latin typeface="Constantia" pitchFamily="18" charset="0"/>
              </a:rPr>
              <a:t>Unless</a:t>
            </a:r>
          </a:p>
        </p:txBody>
      </p:sp>
      <p:sp>
        <p:nvSpPr>
          <p:cNvPr id="12306" name="Text Box 24"/>
          <p:cNvSpPr txBox="1">
            <a:spLocks noChangeArrowheads="1"/>
          </p:cNvSpPr>
          <p:nvPr/>
        </p:nvSpPr>
        <p:spPr bwMode="auto">
          <a:xfrm>
            <a:off x="684213" y="3284538"/>
            <a:ext cx="1009650" cy="406400"/>
          </a:xfrm>
          <a:prstGeom prst="rect">
            <a:avLst/>
          </a:prstGeom>
          <a:solidFill>
            <a:srgbClr val="63736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000">
                <a:latin typeface="Constantia" pitchFamily="18" charset="0"/>
              </a:rPr>
              <a:t>Unless</a:t>
            </a:r>
          </a:p>
        </p:txBody>
      </p:sp>
      <p:sp>
        <p:nvSpPr>
          <p:cNvPr id="12307" name="Text Box 25"/>
          <p:cNvSpPr txBox="1">
            <a:spLocks noChangeArrowheads="1"/>
          </p:cNvSpPr>
          <p:nvPr/>
        </p:nvSpPr>
        <p:spPr bwMode="auto">
          <a:xfrm>
            <a:off x="4932363" y="2781300"/>
            <a:ext cx="65087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000">
                <a:latin typeface="Constantia" pitchFamily="18" charset="0"/>
              </a:rPr>
              <a:t>you</a:t>
            </a:r>
          </a:p>
        </p:txBody>
      </p:sp>
      <p:sp>
        <p:nvSpPr>
          <p:cNvPr id="12308" name="Text Box 26"/>
          <p:cNvSpPr txBox="1">
            <a:spLocks noChangeArrowheads="1"/>
          </p:cNvSpPr>
          <p:nvPr/>
        </p:nvSpPr>
        <p:spPr bwMode="auto">
          <a:xfrm>
            <a:off x="4932363" y="2205038"/>
            <a:ext cx="649287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000">
                <a:latin typeface="Constantia" pitchFamily="18" charset="0"/>
              </a:rPr>
              <a:t>you</a:t>
            </a:r>
          </a:p>
        </p:txBody>
      </p:sp>
      <p:sp>
        <p:nvSpPr>
          <p:cNvPr id="12309" name="Text Box 27"/>
          <p:cNvSpPr txBox="1">
            <a:spLocks noChangeArrowheads="1"/>
          </p:cNvSpPr>
          <p:nvPr/>
        </p:nvSpPr>
        <p:spPr bwMode="auto">
          <a:xfrm>
            <a:off x="3492500" y="1773238"/>
            <a:ext cx="576263" cy="457200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400">
                <a:latin typeface="Constantia" pitchFamily="18" charset="0"/>
              </a:rPr>
              <a:t>+</a:t>
            </a:r>
          </a:p>
        </p:txBody>
      </p:sp>
      <p:sp>
        <p:nvSpPr>
          <p:cNvPr id="12310" name="Text Box 28"/>
          <p:cNvSpPr txBox="1">
            <a:spLocks noChangeArrowheads="1"/>
          </p:cNvSpPr>
          <p:nvPr/>
        </p:nvSpPr>
        <p:spPr bwMode="auto">
          <a:xfrm>
            <a:off x="7092950" y="1773238"/>
            <a:ext cx="576263" cy="457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2400">
                <a:latin typeface="Constantia" pitchFamily="18" charset="0"/>
              </a:rPr>
              <a:t>-</a:t>
            </a:r>
          </a:p>
        </p:txBody>
      </p:sp>
      <p:sp>
        <p:nvSpPr>
          <p:cNvPr id="12311" name="ZoneTexte 27"/>
          <p:cNvSpPr txBox="1">
            <a:spLocks noChangeArrowheads="1"/>
          </p:cNvSpPr>
          <p:nvPr/>
        </p:nvSpPr>
        <p:spPr bwMode="auto">
          <a:xfrm>
            <a:off x="1547813" y="4581525"/>
            <a:ext cx="69850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u="sng">
                <a:latin typeface="Constantia" pitchFamily="18" charset="0"/>
              </a:rPr>
              <a:t>Whether (alternative) </a:t>
            </a:r>
            <a:r>
              <a:rPr lang="en-GB" sz="2400" u="sng">
                <a:latin typeface="Constantia" pitchFamily="18" charset="0"/>
                <a:cs typeface="Calibri" pitchFamily="34" charset="0"/>
              </a:rPr>
              <a:t>≠ IF</a:t>
            </a:r>
            <a:r>
              <a:rPr lang="en-GB" sz="2400" u="sng">
                <a:latin typeface="Constantia" pitchFamily="18" charset="0"/>
              </a:rPr>
              <a:t>:</a:t>
            </a:r>
          </a:p>
          <a:p>
            <a:endParaRPr lang="en-GB" sz="2400" u="sng">
              <a:latin typeface="Constant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GB" sz="2000" i="1">
                <a:solidFill>
                  <a:srgbClr val="000000"/>
                </a:solidFill>
                <a:latin typeface="Constantia" pitchFamily="18" charset="0"/>
              </a:rPr>
              <a:t>The question is whether you want to leave the job or not.</a:t>
            </a:r>
          </a:p>
        </p:txBody>
      </p:sp>
      <p:pic>
        <p:nvPicPr>
          <p:cNvPr id="123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4005263"/>
            <a:ext cx="1057275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VI. </a:t>
            </a:r>
            <a:r>
              <a:rPr lang="en-GB" sz="4900" dirty="0" smtClean="0"/>
              <a:t>Adding something/ Enumeration</a:t>
            </a:r>
            <a:endParaRPr lang="en-GB" sz="49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b="1" dirty="0" smtClean="0"/>
              <a:t>A. </a:t>
            </a:r>
            <a:r>
              <a:rPr lang="en-GB" b="1" u="sng" dirty="0" smtClean="0"/>
              <a:t>Preposition </a:t>
            </a:r>
            <a:r>
              <a:rPr lang="en-GB" b="1" dirty="0" smtClean="0"/>
              <a:t>(+NOUN!)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GB" sz="2800" dirty="0" smtClean="0">
                <a:solidFill>
                  <a:srgbClr val="FF0000"/>
                </a:solidFill>
              </a:rPr>
              <a:t>Besides</a:t>
            </a:r>
            <a:r>
              <a:rPr lang="en-GB" sz="2800" dirty="0" smtClean="0">
                <a:solidFill>
                  <a:schemeClr val="accent1"/>
                </a:solidFill>
              </a:rPr>
              <a:t>, in addition to, as well as, together with, along with</a:t>
            </a:r>
            <a:endParaRPr lang="en-GB" sz="2800" u="sng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GB" sz="2800" i="1" dirty="0" smtClean="0"/>
              <a:t>We have no other suspects</a:t>
            </a:r>
            <a:r>
              <a:rPr lang="en-GB" sz="2800" i="1" u="sng" dirty="0" smtClean="0"/>
              <a:t> besides the butler. 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GB" sz="2800" i="1" dirty="0" smtClean="0"/>
              <a:t>My house was flooded </a:t>
            </a:r>
            <a:r>
              <a:rPr lang="en-GB" sz="2800" i="1" u="sng" dirty="0" smtClean="0"/>
              <a:t>along with hundreds of others.</a:t>
            </a:r>
            <a:endParaRPr lang="en-GB" sz="2800" u="sng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b="1" dirty="0" smtClean="0"/>
              <a:t>	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b="1" u="sng" dirty="0" smtClean="0"/>
              <a:t>B. Adverbs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GB" sz="2800" dirty="0" smtClean="0">
                <a:solidFill>
                  <a:srgbClr val="FF0000"/>
                </a:solidFill>
              </a:rPr>
              <a:t>Besides, </a:t>
            </a:r>
            <a:r>
              <a:rPr lang="en-GB" sz="2800" dirty="0" smtClean="0">
                <a:solidFill>
                  <a:schemeClr val="accent1"/>
                </a:solidFill>
              </a:rPr>
              <a:t>also, further, </a:t>
            </a:r>
            <a:r>
              <a:rPr lang="en-GB" sz="2800" dirty="0" smtClean="0">
                <a:solidFill>
                  <a:srgbClr val="FF0000"/>
                </a:solidFill>
              </a:rPr>
              <a:t>furthermore, moreover</a:t>
            </a:r>
            <a:r>
              <a:rPr lang="en-GB" sz="2800" dirty="0" smtClean="0">
                <a:solidFill>
                  <a:schemeClr val="accent1"/>
                </a:solidFill>
              </a:rPr>
              <a:t>, in addition, what’s more, incidentally, by the way, apart from that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GB" sz="2800" i="1" u="sng" dirty="0" smtClean="0"/>
              <a:t>Besides being </a:t>
            </a:r>
            <a:r>
              <a:rPr lang="en-GB" sz="2800" i="1" dirty="0" smtClean="0"/>
              <a:t>a teammate, he’s my friend.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GB" sz="2800" i="1" dirty="0" smtClean="0"/>
              <a:t>I’m not in the mood for tea, </a:t>
            </a:r>
            <a:r>
              <a:rPr lang="en-GB" sz="2800" i="1" u="sng" dirty="0" smtClean="0"/>
              <a:t>and besides</a:t>
            </a:r>
            <a:r>
              <a:rPr lang="en-GB" sz="2800" i="1" dirty="0" smtClean="0"/>
              <a:t>, it’s hot outside.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238</TotalTime>
  <Words>956</Words>
  <Application>Microsoft Office PowerPoint</Application>
  <PresentationFormat>Affichage à l'écran (4:3)</PresentationFormat>
  <Paragraphs>135</Paragraphs>
  <Slides>12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Constantia</vt:lpstr>
      <vt:lpstr>Wingdings</vt:lpstr>
      <vt:lpstr>Wingdings 2</vt:lpstr>
      <vt:lpstr>Débit</vt:lpstr>
      <vt:lpstr>Connectives: Theory</vt:lpstr>
      <vt:lpstr>I. Opposition (restriction)</vt:lpstr>
      <vt:lpstr>II. Reason/cause</vt:lpstr>
      <vt:lpstr>III.Purpose</vt:lpstr>
      <vt:lpstr>IV. Result, consequence</vt:lpstr>
      <vt:lpstr>V. Condition (I)</vt:lpstr>
      <vt:lpstr>V. Condition (II)</vt:lpstr>
      <vt:lpstr>V. Condition (III)</vt:lpstr>
      <vt:lpstr>VI. Adding something/ Enumeration</vt:lpstr>
      <vt:lpstr>VII. « Replacing »</vt:lpstr>
      <vt:lpstr>VIII. Time</vt:lpstr>
      <vt:lpstr>Exercises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Connectives: Theory</dc:title>
  <dc:creator>fanny</dc:creator>
  <cp:lastModifiedBy>Fanny Desterbecq</cp:lastModifiedBy>
  <cp:revision>17</cp:revision>
  <dcterms:created xsi:type="dcterms:W3CDTF">2011-09-27T09:09:22Z</dcterms:created>
  <dcterms:modified xsi:type="dcterms:W3CDTF">2020-03-23T16:04:12Z</dcterms:modified>
</cp:coreProperties>
</file>