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5037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smtClean="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43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smtClean="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47244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smtClean="0"/>
              <a:pPr/>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9586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05034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3736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196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smtClean="0"/>
              <a:pPr/>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518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9867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2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1000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2667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smtClean="0"/>
              <a:pPr/>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1792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11/4/2024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0282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11/4/2024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74368025"/>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20BCB6-2272-4C8B-99AE-96BF5580C6F2}"/>
              </a:ext>
            </a:extLst>
          </p:cNvPr>
          <p:cNvSpPr>
            <a:spLocks noGrp="1"/>
          </p:cNvSpPr>
          <p:nvPr>
            <p:ph type="ctrTitle"/>
          </p:nvPr>
        </p:nvSpPr>
        <p:spPr/>
        <p:txBody>
          <a:bodyPr/>
          <a:lstStyle/>
          <a:p>
            <a:r>
              <a:rPr lang="fr-BE" dirty="0"/>
              <a:t>Future </a:t>
            </a:r>
            <a:r>
              <a:rPr lang="fr-BE" dirty="0" err="1"/>
              <a:t>Tenses</a:t>
            </a:r>
            <a:endParaRPr lang="fr-BE" dirty="0"/>
          </a:p>
        </p:txBody>
      </p:sp>
      <p:sp>
        <p:nvSpPr>
          <p:cNvPr id="3" name="Sous-titre 2">
            <a:extLst>
              <a:ext uri="{FF2B5EF4-FFF2-40B4-BE49-F238E27FC236}">
                <a16:creationId xmlns:a16="http://schemas.microsoft.com/office/drawing/2014/main" id="{317AD2EB-09A5-4F11-9186-AC8DAD782D5D}"/>
              </a:ext>
            </a:extLst>
          </p:cNvPr>
          <p:cNvSpPr>
            <a:spLocks noGrp="1"/>
          </p:cNvSpPr>
          <p:nvPr>
            <p:ph type="subTitle" idx="1"/>
          </p:nvPr>
        </p:nvSpPr>
        <p:spPr/>
        <p:txBody>
          <a:bodyPr/>
          <a:lstStyle/>
          <a:p>
            <a:endParaRPr lang="fr-BE"/>
          </a:p>
        </p:txBody>
      </p:sp>
    </p:spTree>
    <p:extLst>
      <p:ext uri="{BB962C8B-B14F-4D97-AF65-F5344CB8AC3E}">
        <p14:creationId xmlns:p14="http://schemas.microsoft.com/office/powerpoint/2010/main" val="1798573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9EF036-BC96-4F01-8CF9-DD0CDB643FEA}"/>
              </a:ext>
            </a:extLst>
          </p:cNvPr>
          <p:cNvSpPr>
            <a:spLocks noGrp="1"/>
          </p:cNvSpPr>
          <p:nvPr>
            <p:ph type="title"/>
          </p:nvPr>
        </p:nvSpPr>
        <p:spPr/>
        <p:txBody>
          <a:bodyPr/>
          <a:lstStyle/>
          <a:p>
            <a:pPr algn="l"/>
            <a:r>
              <a:rPr lang="en-US" sz="2800" b="0" i="1" dirty="0"/>
              <a:t>9. You have to finish a group assignment for a class, and the deadline is next Monday. You want to reassure your teammates, as you have not finished your part yet. What do you say? </a:t>
            </a:r>
            <a:br>
              <a:rPr lang="fr-BE" sz="2800" b="0" dirty="0"/>
            </a:br>
            <a:r>
              <a:rPr lang="en-US" sz="2800" i="1" dirty="0"/>
              <a:t>I haven’t finished it yet, but I (to complete) _______________ my part by Friday, don’t worry!</a:t>
            </a:r>
            <a:br>
              <a:rPr lang="fr-BE" dirty="0"/>
            </a:br>
            <a:endParaRPr lang="fr-BE" dirty="0"/>
          </a:p>
        </p:txBody>
      </p:sp>
      <p:sp>
        <p:nvSpPr>
          <p:cNvPr id="3" name="Espace réservé du texte 2">
            <a:extLst>
              <a:ext uri="{FF2B5EF4-FFF2-40B4-BE49-F238E27FC236}">
                <a16:creationId xmlns:a16="http://schemas.microsoft.com/office/drawing/2014/main" id="{CED14159-0ED9-4E5D-8EE3-5DC290459225}"/>
              </a:ext>
            </a:extLst>
          </p:cNvPr>
          <p:cNvSpPr>
            <a:spLocks noGrp="1"/>
          </p:cNvSpPr>
          <p:nvPr>
            <p:ph type="body" idx="1"/>
          </p:nvPr>
        </p:nvSpPr>
        <p:spPr/>
        <p:txBody>
          <a:bodyPr/>
          <a:lstStyle/>
          <a:p>
            <a:r>
              <a:rPr lang="en-US" sz="2800" i="1" dirty="0"/>
              <a:t>So this form is not used to talk about an action that is finished now, but that will be finished in the future. </a:t>
            </a:r>
            <a:endParaRPr lang="fr-BE" sz="2800" dirty="0"/>
          </a:p>
          <a:p>
            <a:endParaRPr lang="fr-BE" dirty="0"/>
          </a:p>
        </p:txBody>
      </p:sp>
      <p:sp>
        <p:nvSpPr>
          <p:cNvPr id="4" name="Rectangle 3">
            <a:extLst>
              <a:ext uri="{FF2B5EF4-FFF2-40B4-BE49-F238E27FC236}">
                <a16:creationId xmlns:a16="http://schemas.microsoft.com/office/drawing/2014/main" id="{DCC07547-710B-4500-A91A-C843BB57AE0D}"/>
              </a:ext>
            </a:extLst>
          </p:cNvPr>
          <p:cNvSpPr/>
          <p:nvPr/>
        </p:nvSpPr>
        <p:spPr>
          <a:xfrm>
            <a:off x="8207137" y="2689786"/>
            <a:ext cx="3852337" cy="523220"/>
          </a:xfrm>
          <a:prstGeom prst="rect">
            <a:avLst/>
          </a:prstGeom>
        </p:spPr>
        <p:txBody>
          <a:bodyPr wrap="none">
            <a:spAutoFit/>
          </a:bodyPr>
          <a:lstStyle/>
          <a:p>
            <a:r>
              <a:rPr lang="en-US" sz="2800" b="1" i="1" dirty="0"/>
              <a:t>will have completed </a:t>
            </a:r>
            <a:endParaRPr lang="fr-BE" sz="2800" b="1" dirty="0"/>
          </a:p>
        </p:txBody>
      </p:sp>
    </p:spTree>
    <p:extLst>
      <p:ext uri="{BB962C8B-B14F-4D97-AF65-F5344CB8AC3E}">
        <p14:creationId xmlns:p14="http://schemas.microsoft.com/office/powerpoint/2010/main" val="322953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B1B7EF-8C9E-4C96-9FAD-360C32F6D85A}"/>
              </a:ext>
            </a:extLst>
          </p:cNvPr>
          <p:cNvSpPr>
            <a:spLocks noGrp="1"/>
          </p:cNvSpPr>
          <p:nvPr>
            <p:ph type="title"/>
          </p:nvPr>
        </p:nvSpPr>
        <p:spPr/>
        <p:txBody>
          <a:bodyPr/>
          <a:lstStyle/>
          <a:p>
            <a:pPr algn="l"/>
            <a:r>
              <a:rPr lang="en-US" sz="2800" b="0" dirty="0"/>
              <a:t>10. You are babysitting your little sister who is not asleep yet, but it’s almost bedtime. Your boy/girlfriend is coming over in one hour, and you send him/her a text message:</a:t>
            </a:r>
            <a:br>
              <a:rPr lang="fr-BE" sz="2800" b="0" dirty="0"/>
            </a:br>
            <a:r>
              <a:rPr lang="en-US" sz="2800" i="1" dirty="0"/>
              <a:t>Don’t ring the doorbell, my sister (to sleep) ______________ .</a:t>
            </a:r>
            <a:br>
              <a:rPr lang="fr-BE" sz="2800" dirty="0"/>
            </a:br>
            <a:r>
              <a:rPr lang="en-US" sz="2800" i="1" dirty="0"/>
              <a:t>Text me. Can’t wait xxx</a:t>
            </a:r>
            <a:br>
              <a:rPr lang="fr-BE" b="0" dirty="0"/>
            </a:br>
            <a:endParaRPr lang="fr-BE" b="0" dirty="0"/>
          </a:p>
        </p:txBody>
      </p:sp>
      <p:sp>
        <p:nvSpPr>
          <p:cNvPr id="3" name="Espace réservé du texte 2">
            <a:extLst>
              <a:ext uri="{FF2B5EF4-FFF2-40B4-BE49-F238E27FC236}">
                <a16:creationId xmlns:a16="http://schemas.microsoft.com/office/drawing/2014/main" id="{4E1A1FBD-EC46-41A2-BB61-BB19BFE5940C}"/>
              </a:ext>
            </a:extLst>
          </p:cNvPr>
          <p:cNvSpPr>
            <a:spLocks noGrp="1"/>
          </p:cNvSpPr>
          <p:nvPr>
            <p:ph type="body" idx="1"/>
          </p:nvPr>
        </p:nvSpPr>
        <p:spPr/>
        <p:txBody>
          <a:bodyPr/>
          <a:lstStyle/>
          <a:p>
            <a:r>
              <a:rPr lang="fr-BE" sz="2800" dirty="0"/>
              <a:t>This </a:t>
            </a:r>
            <a:r>
              <a:rPr lang="fr-BE" sz="2800" dirty="0" err="1"/>
              <a:t>is</a:t>
            </a:r>
            <a:r>
              <a:rPr lang="fr-BE" sz="2800" dirty="0"/>
              <a:t> a Future </a:t>
            </a:r>
            <a:r>
              <a:rPr lang="fr-BE" sz="2800" dirty="0" err="1"/>
              <a:t>Continuous</a:t>
            </a:r>
            <a:r>
              <a:rPr lang="fr-BE" sz="2800" dirty="0"/>
              <a:t>. </a:t>
            </a:r>
          </a:p>
        </p:txBody>
      </p:sp>
      <p:sp>
        <p:nvSpPr>
          <p:cNvPr id="4" name="Rectangle 3">
            <a:extLst>
              <a:ext uri="{FF2B5EF4-FFF2-40B4-BE49-F238E27FC236}">
                <a16:creationId xmlns:a16="http://schemas.microsoft.com/office/drawing/2014/main" id="{7109B348-4818-4F95-871A-703CA49D3F3A}"/>
              </a:ext>
            </a:extLst>
          </p:cNvPr>
          <p:cNvSpPr/>
          <p:nvPr/>
        </p:nvSpPr>
        <p:spPr>
          <a:xfrm>
            <a:off x="8209029" y="2720563"/>
            <a:ext cx="2494594" cy="461665"/>
          </a:xfrm>
          <a:prstGeom prst="rect">
            <a:avLst/>
          </a:prstGeom>
        </p:spPr>
        <p:txBody>
          <a:bodyPr wrap="none">
            <a:spAutoFit/>
          </a:bodyPr>
          <a:lstStyle/>
          <a:p>
            <a:r>
              <a:rPr lang="fr-BE" sz="2400" b="1" dirty="0" err="1"/>
              <a:t>will</a:t>
            </a:r>
            <a:r>
              <a:rPr lang="fr-BE" sz="2400" b="1" dirty="0"/>
              <a:t> </a:t>
            </a:r>
            <a:r>
              <a:rPr lang="fr-BE" sz="2400" b="1" dirty="0" err="1"/>
              <a:t>be</a:t>
            </a:r>
            <a:r>
              <a:rPr lang="fr-BE" sz="2400" b="1" dirty="0"/>
              <a:t> sleeping</a:t>
            </a:r>
          </a:p>
        </p:txBody>
      </p:sp>
    </p:spTree>
    <p:extLst>
      <p:ext uri="{BB962C8B-B14F-4D97-AF65-F5344CB8AC3E}">
        <p14:creationId xmlns:p14="http://schemas.microsoft.com/office/powerpoint/2010/main" val="172831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6F97DA-DDDD-4135-ACE3-3168A23DB34B}"/>
              </a:ext>
            </a:extLst>
          </p:cNvPr>
          <p:cNvSpPr>
            <a:spLocks noGrp="1"/>
          </p:cNvSpPr>
          <p:nvPr>
            <p:ph type="title"/>
          </p:nvPr>
        </p:nvSpPr>
        <p:spPr/>
        <p:txBody>
          <a:bodyPr/>
          <a:lstStyle/>
          <a:p>
            <a:pPr algn="l"/>
            <a:r>
              <a:rPr lang="en-US" sz="3600" b="0" dirty="0"/>
              <a:t>1. You don’t have plans for tonight, and you want to know if your friend has anything planned. What do you ask her/him? </a:t>
            </a:r>
            <a:br>
              <a:rPr lang="fr-BE" sz="3600" dirty="0"/>
            </a:br>
            <a:r>
              <a:rPr lang="en-US" sz="3600" i="1" dirty="0"/>
              <a:t>a. What are you doing tonight? </a:t>
            </a:r>
            <a:br>
              <a:rPr lang="fr-BE" sz="3600" dirty="0"/>
            </a:br>
            <a:r>
              <a:rPr lang="en-US" sz="3600" i="1" dirty="0"/>
              <a:t>b. What will you do tonight? </a:t>
            </a:r>
            <a:br>
              <a:rPr lang="fr-BE" sz="2400" dirty="0"/>
            </a:br>
            <a:r>
              <a:rPr lang="en-US" sz="2400" dirty="0"/>
              <a:t> </a:t>
            </a:r>
            <a:br>
              <a:rPr lang="fr-BE" sz="2400" dirty="0"/>
            </a:br>
            <a:r>
              <a:rPr lang="fr-BE" sz="3600" b="0" dirty="0" err="1"/>
              <a:t>Why</a:t>
            </a:r>
            <a:r>
              <a:rPr lang="fr-BE" sz="3600" b="0" dirty="0"/>
              <a:t>?</a:t>
            </a:r>
            <a:br>
              <a:rPr lang="fr-BE" sz="2400" dirty="0"/>
            </a:br>
            <a:endParaRPr lang="fr-BE" sz="2400" dirty="0"/>
          </a:p>
        </p:txBody>
      </p:sp>
      <p:sp>
        <p:nvSpPr>
          <p:cNvPr id="3" name="Espace réservé du texte 2">
            <a:extLst>
              <a:ext uri="{FF2B5EF4-FFF2-40B4-BE49-F238E27FC236}">
                <a16:creationId xmlns:a16="http://schemas.microsoft.com/office/drawing/2014/main" id="{BFAEB5F6-A4D1-49AD-8147-C8E563D62385}"/>
              </a:ext>
            </a:extLst>
          </p:cNvPr>
          <p:cNvSpPr>
            <a:spLocks noGrp="1"/>
          </p:cNvSpPr>
          <p:nvPr>
            <p:ph type="body" idx="1"/>
          </p:nvPr>
        </p:nvSpPr>
        <p:spPr/>
        <p:txBody>
          <a:bodyPr/>
          <a:lstStyle/>
          <a:p>
            <a:r>
              <a:rPr lang="en-US" sz="2400" i="1" dirty="0"/>
              <a:t>Because you want to know about your friend’s </a:t>
            </a:r>
            <a:r>
              <a:rPr lang="en-US" sz="2400" b="1" i="1" dirty="0"/>
              <a:t>arrangements / plans.</a:t>
            </a:r>
            <a:endParaRPr lang="fr-BE" sz="2400" b="1" dirty="0"/>
          </a:p>
        </p:txBody>
      </p:sp>
      <p:pic>
        <p:nvPicPr>
          <p:cNvPr id="4" name="Image 3">
            <a:extLst>
              <a:ext uri="{FF2B5EF4-FFF2-40B4-BE49-F238E27FC236}">
                <a16:creationId xmlns:a16="http://schemas.microsoft.com/office/drawing/2014/main" id="{280EC8C1-6E1B-462D-AE60-7DFB8A5C7968}"/>
              </a:ext>
            </a:extLst>
          </p:cNvPr>
          <p:cNvPicPr>
            <a:picLocks noChangeAspect="1"/>
          </p:cNvPicPr>
          <p:nvPr/>
        </p:nvPicPr>
        <p:blipFill>
          <a:blip r:embed="rId2"/>
          <a:stretch>
            <a:fillRect/>
          </a:stretch>
        </p:blipFill>
        <p:spPr>
          <a:xfrm>
            <a:off x="7212261" y="2613025"/>
            <a:ext cx="397579" cy="427727"/>
          </a:xfrm>
          <a:prstGeom prst="rect">
            <a:avLst/>
          </a:prstGeom>
        </p:spPr>
      </p:pic>
      <p:pic>
        <p:nvPicPr>
          <p:cNvPr id="6" name="Image 5">
            <a:extLst>
              <a:ext uri="{FF2B5EF4-FFF2-40B4-BE49-F238E27FC236}">
                <a16:creationId xmlns:a16="http://schemas.microsoft.com/office/drawing/2014/main" id="{F0317BFB-7080-4735-AD08-E50F6ADB46F2}"/>
              </a:ext>
            </a:extLst>
          </p:cNvPr>
          <p:cNvPicPr>
            <a:picLocks noChangeAspect="1"/>
          </p:cNvPicPr>
          <p:nvPr/>
        </p:nvPicPr>
        <p:blipFill>
          <a:blip r:embed="rId3"/>
          <a:stretch>
            <a:fillRect/>
          </a:stretch>
        </p:blipFill>
        <p:spPr>
          <a:xfrm>
            <a:off x="7842175" y="2090391"/>
            <a:ext cx="391508" cy="427727"/>
          </a:xfrm>
          <a:prstGeom prst="rect">
            <a:avLst/>
          </a:prstGeom>
        </p:spPr>
      </p:pic>
    </p:spTree>
    <p:extLst>
      <p:ext uri="{BB962C8B-B14F-4D97-AF65-F5344CB8AC3E}">
        <p14:creationId xmlns:p14="http://schemas.microsoft.com/office/powerpoint/2010/main" val="361397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CCDC63-4619-4202-9B01-23EF13DC48FF}"/>
              </a:ext>
            </a:extLst>
          </p:cNvPr>
          <p:cNvSpPr>
            <a:spLocks noGrp="1"/>
          </p:cNvSpPr>
          <p:nvPr>
            <p:ph type="title"/>
          </p:nvPr>
        </p:nvSpPr>
        <p:spPr>
          <a:xfrm>
            <a:off x="810000" y="4374476"/>
            <a:ext cx="10561418" cy="45719"/>
          </a:xfrm>
        </p:spPr>
        <p:txBody>
          <a:bodyPr/>
          <a:lstStyle/>
          <a:p>
            <a:pPr algn="l"/>
            <a:br>
              <a:rPr lang="en-US" sz="3200" b="0" dirty="0"/>
            </a:br>
            <a:br>
              <a:rPr lang="en-US" sz="3200" b="0" dirty="0"/>
            </a:br>
            <a:br>
              <a:rPr lang="en-US" sz="3200" b="0" dirty="0"/>
            </a:br>
            <a:br>
              <a:rPr lang="en-US" sz="3200" b="0" dirty="0"/>
            </a:br>
            <a:br>
              <a:rPr lang="en-US" sz="3200" b="0" dirty="0"/>
            </a:br>
            <a:br>
              <a:rPr lang="en-US" sz="3200" b="0" dirty="0"/>
            </a:br>
            <a:br>
              <a:rPr lang="en-US" sz="3200" b="0" dirty="0"/>
            </a:br>
            <a:br>
              <a:rPr lang="en-US" sz="3200" b="0" dirty="0"/>
            </a:br>
            <a:br>
              <a:rPr lang="en-US" sz="3200" b="0" dirty="0"/>
            </a:br>
            <a:r>
              <a:rPr lang="en-US" sz="3200" b="0" dirty="0"/>
              <a:t>2. You have been talking with your friend who has had a big argument with her/his </a:t>
            </a:r>
            <a:r>
              <a:rPr lang="en-US" sz="3200" b="0" dirty="0" err="1"/>
              <a:t>flatmate</a:t>
            </a:r>
            <a:r>
              <a:rPr lang="en-US" sz="3200" b="0" dirty="0"/>
              <a:t>. You have been talking about it for a long time, and now you want to know what (s)he intends to do when (s)he gets home tonight. What do you ask her/him? </a:t>
            </a:r>
            <a:br>
              <a:rPr lang="fr-BE" sz="3200" dirty="0"/>
            </a:br>
            <a:r>
              <a:rPr lang="en-US" sz="3200" i="1" dirty="0"/>
              <a:t>a. What are you going to do tonight? </a:t>
            </a:r>
            <a:br>
              <a:rPr lang="fr-BE" sz="3200" dirty="0"/>
            </a:br>
            <a:r>
              <a:rPr lang="en-US" sz="3200" i="1" dirty="0"/>
              <a:t>b. What will you do tonight? </a:t>
            </a:r>
            <a:br>
              <a:rPr lang="en-US" sz="3200" i="1" dirty="0"/>
            </a:br>
            <a:br>
              <a:rPr lang="en-US" sz="3200" i="1" dirty="0"/>
            </a:br>
            <a:r>
              <a:rPr lang="en-US" sz="3200" b="0" i="1" dirty="0"/>
              <a:t>W</a:t>
            </a:r>
            <a:r>
              <a:rPr lang="en-US" sz="3200" b="0" dirty="0"/>
              <a:t>hy?</a:t>
            </a:r>
            <a:endParaRPr lang="fr-BE" dirty="0"/>
          </a:p>
        </p:txBody>
      </p:sp>
      <p:sp>
        <p:nvSpPr>
          <p:cNvPr id="3" name="Espace réservé du texte 2">
            <a:extLst>
              <a:ext uri="{FF2B5EF4-FFF2-40B4-BE49-F238E27FC236}">
                <a16:creationId xmlns:a16="http://schemas.microsoft.com/office/drawing/2014/main" id="{A62F71B3-7214-4A17-9C9C-707380DBB44D}"/>
              </a:ext>
            </a:extLst>
          </p:cNvPr>
          <p:cNvSpPr>
            <a:spLocks noGrp="1"/>
          </p:cNvSpPr>
          <p:nvPr>
            <p:ph type="body" idx="1"/>
          </p:nvPr>
        </p:nvSpPr>
        <p:spPr/>
        <p:txBody>
          <a:bodyPr/>
          <a:lstStyle/>
          <a:p>
            <a:r>
              <a:rPr lang="en-US" sz="2800" i="1" dirty="0"/>
              <a:t>Because you want to know your friend’s </a:t>
            </a:r>
            <a:r>
              <a:rPr lang="en-US" sz="2800" b="1" i="1" dirty="0"/>
              <a:t>intentions</a:t>
            </a:r>
            <a:r>
              <a:rPr lang="en-US" sz="2800" i="1" dirty="0"/>
              <a:t>. </a:t>
            </a:r>
            <a:endParaRPr lang="fr-BE" sz="2800" dirty="0"/>
          </a:p>
        </p:txBody>
      </p:sp>
      <p:pic>
        <p:nvPicPr>
          <p:cNvPr id="4" name="Image 3">
            <a:extLst>
              <a:ext uri="{FF2B5EF4-FFF2-40B4-BE49-F238E27FC236}">
                <a16:creationId xmlns:a16="http://schemas.microsoft.com/office/drawing/2014/main" id="{5D6D767F-B719-423F-9871-F5CC71A7D883}"/>
              </a:ext>
            </a:extLst>
          </p:cNvPr>
          <p:cNvPicPr>
            <a:picLocks noChangeAspect="1"/>
          </p:cNvPicPr>
          <p:nvPr/>
        </p:nvPicPr>
        <p:blipFill>
          <a:blip r:embed="rId2"/>
          <a:stretch>
            <a:fillRect/>
          </a:stretch>
        </p:blipFill>
        <p:spPr>
          <a:xfrm>
            <a:off x="8248575" y="2483524"/>
            <a:ext cx="391508" cy="427727"/>
          </a:xfrm>
          <a:prstGeom prst="rect">
            <a:avLst/>
          </a:prstGeom>
        </p:spPr>
      </p:pic>
      <p:pic>
        <p:nvPicPr>
          <p:cNvPr id="5" name="Image 4">
            <a:extLst>
              <a:ext uri="{FF2B5EF4-FFF2-40B4-BE49-F238E27FC236}">
                <a16:creationId xmlns:a16="http://schemas.microsoft.com/office/drawing/2014/main" id="{1088F587-F799-4851-8B6C-299ED040909E}"/>
              </a:ext>
            </a:extLst>
          </p:cNvPr>
          <p:cNvPicPr>
            <a:picLocks noChangeAspect="1"/>
          </p:cNvPicPr>
          <p:nvPr/>
        </p:nvPicPr>
        <p:blipFill>
          <a:blip r:embed="rId3"/>
          <a:stretch>
            <a:fillRect/>
          </a:stretch>
        </p:blipFill>
        <p:spPr>
          <a:xfrm>
            <a:off x="6562021" y="3001273"/>
            <a:ext cx="397579" cy="427727"/>
          </a:xfrm>
          <a:prstGeom prst="rect">
            <a:avLst/>
          </a:prstGeom>
        </p:spPr>
      </p:pic>
    </p:spTree>
    <p:extLst>
      <p:ext uri="{BB962C8B-B14F-4D97-AF65-F5344CB8AC3E}">
        <p14:creationId xmlns:p14="http://schemas.microsoft.com/office/powerpoint/2010/main" val="270610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09B4F8-DF2F-4E95-BEA9-2E9737D6D531}"/>
              </a:ext>
            </a:extLst>
          </p:cNvPr>
          <p:cNvSpPr>
            <a:spLocks noGrp="1"/>
          </p:cNvSpPr>
          <p:nvPr>
            <p:ph type="title"/>
          </p:nvPr>
        </p:nvSpPr>
        <p:spPr/>
        <p:txBody>
          <a:bodyPr/>
          <a:lstStyle/>
          <a:p>
            <a:pPr algn="l"/>
            <a:r>
              <a:rPr lang="en-US" sz="2800" b="0" dirty="0"/>
              <a:t>3. You are talking about your little brother, who is only 2 but likes to play with his little piano. You imagine him when he is older. What do you say? </a:t>
            </a:r>
            <a:br>
              <a:rPr lang="en-US" sz="2800" b="0" dirty="0"/>
            </a:br>
            <a:r>
              <a:rPr lang="en-US" sz="2800" i="1" dirty="0"/>
              <a:t>a. He is becoming a great pianist one day. </a:t>
            </a:r>
            <a:br>
              <a:rPr lang="en-US" sz="2800" i="1" dirty="0"/>
            </a:br>
            <a:r>
              <a:rPr lang="en-US" sz="2800" i="1" dirty="0"/>
              <a:t>b. He will be a great pianist one day. </a:t>
            </a:r>
            <a:br>
              <a:rPr lang="en-US" sz="2800" i="1" dirty="0"/>
            </a:br>
            <a:br>
              <a:rPr lang="en-US" sz="2800" i="1" dirty="0"/>
            </a:br>
            <a:r>
              <a:rPr lang="en-US" sz="2800" b="0" dirty="0"/>
              <a:t>Why?</a:t>
            </a:r>
            <a:br>
              <a:rPr lang="en-US" sz="2800" b="0" dirty="0"/>
            </a:br>
            <a:endParaRPr lang="fr-BE" sz="2800" b="0" dirty="0"/>
          </a:p>
        </p:txBody>
      </p:sp>
      <p:sp>
        <p:nvSpPr>
          <p:cNvPr id="3" name="Espace réservé du texte 2">
            <a:extLst>
              <a:ext uri="{FF2B5EF4-FFF2-40B4-BE49-F238E27FC236}">
                <a16:creationId xmlns:a16="http://schemas.microsoft.com/office/drawing/2014/main" id="{253B5972-F1DE-44E4-93FB-C50FA9381C75}"/>
              </a:ext>
            </a:extLst>
          </p:cNvPr>
          <p:cNvSpPr>
            <a:spLocks noGrp="1"/>
          </p:cNvSpPr>
          <p:nvPr>
            <p:ph type="body" idx="1"/>
          </p:nvPr>
        </p:nvSpPr>
        <p:spPr/>
        <p:txBody>
          <a:bodyPr/>
          <a:lstStyle/>
          <a:p>
            <a:r>
              <a:rPr lang="en-US" sz="2800" i="1" dirty="0"/>
              <a:t>You can use this form for a </a:t>
            </a:r>
            <a:r>
              <a:rPr lang="en-US" sz="2800" b="1" i="1" dirty="0"/>
              <a:t>prediction</a:t>
            </a:r>
            <a:r>
              <a:rPr lang="en-US" sz="2800" i="1" dirty="0"/>
              <a:t> in the (distant) future. </a:t>
            </a:r>
            <a:endParaRPr lang="fr-BE" sz="2800" dirty="0"/>
          </a:p>
          <a:p>
            <a:endParaRPr lang="fr-BE" dirty="0"/>
          </a:p>
        </p:txBody>
      </p:sp>
      <p:pic>
        <p:nvPicPr>
          <p:cNvPr id="4" name="Image 3">
            <a:extLst>
              <a:ext uri="{FF2B5EF4-FFF2-40B4-BE49-F238E27FC236}">
                <a16:creationId xmlns:a16="http://schemas.microsoft.com/office/drawing/2014/main" id="{C0F3BA38-3214-4D1B-A1E6-68F0E920ED0F}"/>
              </a:ext>
            </a:extLst>
          </p:cNvPr>
          <p:cNvPicPr>
            <a:picLocks noChangeAspect="1"/>
          </p:cNvPicPr>
          <p:nvPr/>
        </p:nvPicPr>
        <p:blipFill>
          <a:blip r:embed="rId2"/>
          <a:stretch>
            <a:fillRect/>
          </a:stretch>
        </p:blipFill>
        <p:spPr>
          <a:xfrm>
            <a:off x="7339553" y="2690952"/>
            <a:ext cx="391508" cy="427727"/>
          </a:xfrm>
          <a:prstGeom prst="rect">
            <a:avLst/>
          </a:prstGeom>
        </p:spPr>
      </p:pic>
      <p:pic>
        <p:nvPicPr>
          <p:cNvPr id="5" name="Image 4">
            <a:extLst>
              <a:ext uri="{FF2B5EF4-FFF2-40B4-BE49-F238E27FC236}">
                <a16:creationId xmlns:a16="http://schemas.microsoft.com/office/drawing/2014/main" id="{79E90F2D-32A8-4537-B78B-1A737FE45096}"/>
              </a:ext>
            </a:extLst>
          </p:cNvPr>
          <p:cNvPicPr>
            <a:picLocks noChangeAspect="1"/>
          </p:cNvPicPr>
          <p:nvPr/>
        </p:nvPicPr>
        <p:blipFill>
          <a:blip r:embed="rId3"/>
          <a:stretch>
            <a:fillRect/>
          </a:stretch>
        </p:blipFill>
        <p:spPr>
          <a:xfrm>
            <a:off x="8309541" y="2179584"/>
            <a:ext cx="397579" cy="427727"/>
          </a:xfrm>
          <a:prstGeom prst="rect">
            <a:avLst/>
          </a:prstGeom>
        </p:spPr>
      </p:pic>
    </p:spTree>
    <p:extLst>
      <p:ext uri="{BB962C8B-B14F-4D97-AF65-F5344CB8AC3E}">
        <p14:creationId xmlns:p14="http://schemas.microsoft.com/office/powerpoint/2010/main" val="203384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545E6-CCA1-47BE-BB17-3C9E26335956}"/>
              </a:ext>
            </a:extLst>
          </p:cNvPr>
          <p:cNvSpPr>
            <a:spLocks noGrp="1"/>
          </p:cNvSpPr>
          <p:nvPr>
            <p:ph type="title"/>
          </p:nvPr>
        </p:nvSpPr>
        <p:spPr/>
        <p:txBody>
          <a:bodyPr/>
          <a:lstStyle/>
          <a:p>
            <a:pPr algn="l"/>
            <a:r>
              <a:rPr lang="en-US" sz="2800" b="0" dirty="0"/>
              <a:t>4. You are at your flat, and you and your </a:t>
            </a:r>
            <a:r>
              <a:rPr lang="en-US" sz="2800" b="0" dirty="0" err="1"/>
              <a:t>flatmates</a:t>
            </a:r>
            <a:r>
              <a:rPr lang="en-US" sz="2800" b="0" dirty="0"/>
              <a:t> are sitting on the couch, watching a movie. The doorbell rings. What do you say? </a:t>
            </a:r>
            <a:br>
              <a:rPr lang="en-US" sz="2800" dirty="0"/>
            </a:br>
            <a:r>
              <a:rPr lang="en-US" sz="2800" dirty="0"/>
              <a:t>		</a:t>
            </a:r>
            <a:r>
              <a:rPr lang="en-US" sz="2800" i="1" dirty="0"/>
              <a:t>a. Don’t get up. I’ll get it. </a:t>
            </a:r>
            <a:br>
              <a:rPr lang="en-US" sz="2800" i="1" dirty="0"/>
            </a:br>
            <a:r>
              <a:rPr lang="en-US" sz="2800" i="1" dirty="0"/>
              <a:t>		b. Don’t get up. I’m going to get it. </a:t>
            </a:r>
            <a:br>
              <a:rPr lang="en-US" sz="2800" dirty="0"/>
            </a:br>
            <a:br>
              <a:rPr lang="en-US" sz="2800" dirty="0"/>
            </a:br>
            <a:r>
              <a:rPr lang="en-US" sz="2800" b="0" dirty="0"/>
              <a:t>What rule can you deduce from this situation? </a:t>
            </a:r>
            <a:endParaRPr lang="fr-BE" sz="2800" b="0" dirty="0"/>
          </a:p>
        </p:txBody>
      </p:sp>
      <p:sp>
        <p:nvSpPr>
          <p:cNvPr id="3" name="Espace réservé du texte 2">
            <a:extLst>
              <a:ext uri="{FF2B5EF4-FFF2-40B4-BE49-F238E27FC236}">
                <a16:creationId xmlns:a16="http://schemas.microsoft.com/office/drawing/2014/main" id="{FB56A09A-9833-4832-B6A7-93CA05936177}"/>
              </a:ext>
            </a:extLst>
          </p:cNvPr>
          <p:cNvSpPr>
            <a:spLocks noGrp="1"/>
          </p:cNvSpPr>
          <p:nvPr>
            <p:ph type="body" idx="1"/>
          </p:nvPr>
        </p:nvSpPr>
        <p:spPr/>
        <p:txBody>
          <a:bodyPr/>
          <a:lstStyle/>
          <a:p>
            <a:r>
              <a:rPr lang="en-US" sz="2800" i="1" dirty="0"/>
              <a:t>We also use “will” for </a:t>
            </a:r>
            <a:r>
              <a:rPr lang="en-US" sz="2800" b="1" i="1" dirty="0"/>
              <a:t>spontaneous</a:t>
            </a:r>
            <a:r>
              <a:rPr lang="en-US" sz="2800" i="1" dirty="0"/>
              <a:t> </a:t>
            </a:r>
            <a:r>
              <a:rPr lang="en-US" sz="2800" b="1" i="1" dirty="0"/>
              <a:t>decisions/offers</a:t>
            </a:r>
            <a:endParaRPr lang="fr-BE" sz="2800" b="1" dirty="0"/>
          </a:p>
        </p:txBody>
      </p:sp>
      <p:pic>
        <p:nvPicPr>
          <p:cNvPr id="4" name="Image 3">
            <a:extLst>
              <a:ext uri="{FF2B5EF4-FFF2-40B4-BE49-F238E27FC236}">
                <a16:creationId xmlns:a16="http://schemas.microsoft.com/office/drawing/2014/main" id="{1F03532B-B7FC-4E70-A8DB-0C0C1E2A379C}"/>
              </a:ext>
            </a:extLst>
          </p:cNvPr>
          <p:cNvPicPr>
            <a:picLocks noChangeAspect="1"/>
          </p:cNvPicPr>
          <p:nvPr/>
        </p:nvPicPr>
        <p:blipFill>
          <a:blip r:embed="rId2"/>
          <a:stretch>
            <a:fillRect/>
          </a:stretch>
        </p:blipFill>
        <p:spPr>
          <a:xfrm>
            <a:off x="6175935" y="2605444"/>
            <a:ext cx="391508" cy="427727"/>
          </a:xfrm>
          <a:prstGeom prst="rect">
            <a:avLst/>
          </a:prstGeom>
        </p:spPr>
      </p:pic>
      <p:pic>
        <p:nvPicPr>
          <p:cNvPr id="5" name="Image 4">
            <a:extLst>
              <a:ext uri="{FF2B5EF4-FFF2-40B4-BE49-F238E27FC236}">
                <a16:creationId xmlns:a16="http://schemas.microsoft.com/office/drawing/2014/main" id="{77991207-71E3-4C31-9695-73B7EBD323EF}"/>
              </a:ext>
            </a:extLst>
          </p:cNvPr>
          <p:cNvPicPr>
            <a:picLocks noChangeAspect="1"/>
          </p:cNvPicPr>
          <p:nvPr/>
        </p:nvPicPr>
        <p:blipFill>
          <a:blip r:embed="rId3"/>
          <a:stretch>
            <a:fillRect/>
          </a:stretch>
        </p:blipFill>
        <p:spPr>
          <a:xfrm>
            <a:off x="7781221" y="3038167"/>
            <a:ext cx="397579" cy="427727"/>
          </a:xfrm>
          <a:prstGeom prst="rect">
            <a:avLst/>
          </a:prstGeom>
        </p:spPr>
      </p:pic>
    </p:spTree>
    <p:extLst>
      <p:ext uri="{BB962C8B-B14F-4D97-AF65-F5344CB8AC3E}">
        <p14:creationId xmlns:p14="http://schemas.microsoft.com/office/powerpoint/2010/main" val="422520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E38C2E-3455-443F-AD61-8A0A78B69E88}"/>
              </a:ext>
            </a:extLst>
          </p:cNvPr>
          <p:cNvSpPr>
            <a:spLocks noGrp="1"/>
          </p:cNvSpPr>
          <p:nvPr>
            <p:ph type="title"/>
          </p:nvPr>
        </p:nvSpPr>
        <p:spPr>
          <a:xfrm>
            <a:off x="5493760" y="1717040"/>
            <a:ext cx="10561418" cy="304800"/>
          </a:xfrm>
        </p:spPr>
        <p:txBody>
          <a:bodyPr/>
          <a:lstStyle/>
          <a:p>
            <a:pPr algn="l"/>
            <a:br>
              <a:rPr lang="en-US" sz="3200" b="0" dirty="0"/>
            </a:br>
            <a:br>
              <a:rPr lang="en-US" sz="3200" b="0" dirty="0"/>
            </a:br>
            <a:br>
              <a:rPr lang="en-US" sz="3200" b="0" dirty="0"/>
            </a:br>
            <a:br>
              <a:rPr lang="en-US" sz="3200" b="0" dirty="0"/>
            </a:br>
            <a:br>
              <a:rPr lang="en-US" sz="3200" b="0" dirty="0"/>
            </a:br>
            <a:br>
              <a:rPr lang="en-US" sz="2800" b="0" dirty="0"/>
            </a:br>
            <a:br>
              <a:rPr lang="en-US" dirty="0"/>
            </a:br>
            <a:r>
              <a:rPr lang="en-US" sz="2800" dirty="0"/>
              <a:t>grow up</a:t>
            </a:r>
            <a:endParaRPr lang="fr-BE" dirty="0"/>
          </a:p>
        </p:txBody>
      </p:sp>
      <p:sp>
        <p:nvSpPr>
          <p:cNvPr id="3" name="Espace réservé du texte 2">
            <a:extLst>
              <a:ext uri="{FF2B5EF4-FFF2-40B4-BE49-F238E27FC236}">
                <a16:creationId xmlns:a16="http://schemas.microsoft.com/office/drawing/2014/main" id="{65946FE2-50B4-4F7B-BD29-7326F550B48F}"/>
              </a:ext>
            </a:extLst>
          </p:cNvPr>
          <p:cNvSpPr>
            <a:spLocks noGrp="1"/>
          </p:cNvSpPr>
          <p:nvPr>
            <p:ph type="body" idx="1"/>
          </p:nvPr>
        </p:nvSpPr>
        <p:spPr>
          <a:xfrm>
            <a:off x="810000" y="5281201"/>
            <a:ext cx="10561418" cy="1139919"/>
          </a:xfrm>
        </p:spPr>
        <p:txBody>
          <a:bodyPr/>
          <a:lstStyle/>
          <a:p>
            <a:r>
              <a:rPr lang="fr-BE" sz="2400" dirty="0"/>
              <a:t>The </a:t>
            </a:r>
            <a:r>
              <a:rPr lang="fr-BE" sz="2400" dirty="0" err="1"/>
              <a:t>Present</a:t>
            </a:r>
            <a:r>
              <a:rPr lang="fr-BE" sz="2400" dirty="0"/>
              <a:t> Simple </a:t>
            </a:r>
            <a:r>
              <a:rPr lang="fr-BE" sz="2400" dirty="0" err="1"/>
              <a:t>is</a:t>
            </a:r>
            <a:r>
              <a:rPr lang="fr-BE" sz="2400" dirty="0"/>
              <a:t> </a:t>
            </a:r>
            <a:r>
              <a:rPr lang="fr-BE" sz="2400" dirty="0" err="1"/>
              <a:t>used</a:t>
            </a:r>
            <a:r>
              <a:rPr lang="fr-BE" sz="2400" dirty="0"/>
              <a:t> in Time Clauses </a:t>
            </a:r>
            <a:r>
              <a:rPr lang="fr-BE" sz="2400" dirty="0" err="1"/>
              <a:t>that</a:t>
            </a:r>
            <a:r>
              <a:rPr lang="fr-BE" sz="2400" dirty="0"/>
              <a:t> express a future </a:t>
            </a:r>
            <a:r>
              <a:rPr lang="fr-BE" sz="2400" dirty="0" err="1"/>
              <a:t>event</a:t>
            </a:r>
            <a:r>
              <a:rPr lang="fr-BE" sz="2400" dirty="0"/>
              <a:t> (</a:t>
            </a:r>
            <a:r>
              <a:rPr lang="fr-BE" sz="2400" dirty="0" err="1"/>
              <a:t>after</a:t>
            </a:r>
            <a:r>
              <a:rPr lang="fr-BE" sz="2400" dirty="0"/>
              <a:t> « </a:t>
            </a:r>
            <a:r>
              <a:rPr lang="fr-BE" sz="2400" dirty="0" err="1"/>
              <a:t>When</a:t>
            </a:r>
            <a:r>
              <a:rPr lang="fr-BE" sz="2400" dirty="0"/>
              <a:t>, As </a:t>
            </a:r>
            <a:r>
              <a:rPr lang="fr-BE" sz="2400" dirty="0" err="1"/>
              <a:t>soon</a:t>
            </a:r>
            <a:r>
              <a:rPr lang="fr-BE" sz="2400" dirty="0"/>
              <a:t> as, </a:t>
            </a:r>
            <a:r>
              <a:rPr lang="fr-BE" sz="2400" dirty="0" err="1"/>
              <a:t>Until</a:t>
            </a:r>
            <a:r>
              <a:rPr lang="fr-BE" sz="2400" dirty="0"/>
              <a:t> »). </a:t>
            </a:r>
          </a:p>
        </p:txBody>
      </p:sp>
      <p:sp>
        <p:nvSpPr>
          <p:cNvPr id="4" name="Rectangle 3">
            <a:extLst>
              <a:ext uri="{FF2B5EF4-FFF2-40B4-BE49-F238E27FC236}">
                <a16:creationId xmlns:a16="http://schemas.microsoft.com/office/drawing/2014/main" id="{8E5AB229-A3D5-4C8A-934A-07826F077758}"/>
              </a:ext>
            </a:extLst>
          </p:cNvPr>
          <p:cNvSpPr/>
          <p:nvPr/>
        </p:nvSpPr>
        <p:spPr>
          <a:xfrm>
            <a:off x="810000" y="959396"/>
            <a:ext cx="8564880" cy="2862322"/>
          </a:xfrm>
          <a:prstGeom prst="rect">
            <a:avLst/>
          </a:prstGeom>
        </p:spPr>
        <p:txBody>
          <a:bodyPr wrap="square">
            <a:spAutoFit/>
          </a:bodyPr>
          <a:lstStyle/>
          <a:p>
            <a:r>
              <a:rPr lang="en-US" sz="3600" dirty="0"/>
              <a:t>5. Fill in the right form:</a:t>
            </a:r>
            <a:br>
              <a:rPr lang="en-US" sz="3600" dirty="0"/>
            </a:br>
            <a:r>
              <a:rPr lang="en-US" sz="3600" dirty="0"/>
              <a:t>When I (to grow up) ________, I will be an astronaut.</a:t>
            </a:r>
            <a:br>
              <a:rPr lang="en-US" sz="3600" dirty="0"/>
            </a:br>
            <a:br>
              <a:rPr lang="en-US" sz="3600" dirty="0"/>
            </a:br>
            <a:r>
              <a:rPr lang="en-US" sz="3600" dirty="0"/>
              <a:t>What tense is this? </a:t>
            </a:r>
            <a:endParaRPr lang="fr-BE" sz="3600" dirty="0"/>
          </a:p>
        </p:txBody>
      </p:sp>
      <p:sp>
        <p:nvSpPr>
          <p:cNvPr id="5" name="Rectangle 4">
            <a:extLst>
              <a:ext uri="{FF2B5EF4-FFF2-40B4-BE49-F238E27FC236}">
                <a16:creationId xmlns:a16="http://schemas.microsoft.com/office/drawing/2014/main" id="{C5637AFD-501A-488A-A7C6-BDF2C8395EC2}"/>
              </a:ext>
            </a:extLst>
          </p:cNvPr>
          <p:cNvSpPr/>
          <p:nvPr/>
        </p:nvSpPr>
        <p:spPr>
          <a:xfrm>
            <a:off x="5210180" y="3244334"/>
            <a:ext cx="2653290" cy="523220"/>
          </a:xfrm>
          <a:prstGeom prst="rect">
            <a:avLst/>
          </a:prstGeom>
        </p:spPr>
        <p:txBody>
          <a:bodyPr wrap="none">
            <a:spAutoFit/>
          </a:bodyPr>
          <a:lstStyle/>
          <a:p>
            <a:r>
              <a:rPr lang="en-US" sz="2800" b="1" dirty="0"/>
              <a:t>Present simple</a:t>
            </a:r>
            <a:endParaRPr lang="fr-BE" sz="2800" b="1" dirty="0"/>
          </a:p>
        </p:txBody>
      </p:sp>
    </p:spTree>
    <p:extLst>
      <p:ext uri="{BB962C8B-B14F-4D97-AF65-F5344CB8AC3E}">
        <p14:creationId xmlns:p14="http://schemas.microsoft.com/office/powerpoint/2010/main" val="294015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E6A229-9309-4A39-A2EA-1ED0116637F3}"/>
              </a:ext>
            </a:extLst>
          </p:cNvPr>
          <p:cNvSpPr>
            <a:spLocks noGrp="1"/>
          </p:cNvSpPr>
          <p:nvPr>
            <p:ph type="title"/>
          </p:nvPr>
        </p:nvSpPr>
        <p:spPr/>
        <p:txBody>
          <a:bodyPr/>
          <a:lstStyle/>
          <a:p>
            <a:pPr algn="l"/>
            <a:r>
              <a:rPr lang="en-US" sz="2800" b="0" dirty="0"/>
              <a:t>6. Fill in the right form:</a:t>
            </a:r>
            <a:br>
              <a:rPr lang="en-US" sz="2800" b="0" dirty="0"/>
            </a:br>
            <a:r>
              <a:rPr lang="en-US" sz="2800" b="0" i="1" dirty="0"/>
              <a:t>It’s half past four already! I need to go, my train _____________ (to leave) at 5! </a:t>
            </a:r>
            <a:br>
              <a:rPr lang="en-US" sz="2800" b="0" dirty="0"/>
            </a:br>
            <a:br>
              <a:rPr lang="en-US" sz="2800" b="0" dirty="0"/>
            </a:br>
            <a:br>
              <a:rPr lang="en-US" sz="2800" b="0" dirty="0"/>
            </a:br>
            <a:r>
              <a:rPr lang="en-US" sz="2800" b="0" dirty="0"/>
              <a:t>What tense is this? </a:t>
            </a:r>
            <a:br>
              <a:rPr lang="en-US" sz="2800" b="0" dirty="0"/>
            </a:br>
            <a:r>
              <a:rPr lang="en-US" sz="2800" b="0" dirty="0"/>
              <a:t>When do you use this form to express the future? </a:t>
            </a:r>
            <a:endParaRPr lang="fr-BE" sz="2800" b="0" dirty="0"/>
          </a:p>
        </p:txBody>
      </p:sp>
      <p:sp>
        <p:nvSpPr>
          <p:cNvPr id="3" name="Espace réservé du texte 2">
            <a:extLst>
              <a:ext uri="{FF2B5EF4-FFF2-40B4-BE49-F238E27FC236}">
                <a16:creationId xmlns:a16="http://schemas.microsoft.com/office/drawing/2014/main" id="{D5DD18F9-3026-4BEB-B296-E51049C0E1D8}"/>
              </a:ext>
            </a:extLst>
          </p:cNvPr>
          <p:cNvSpPr>
            <a:spLocks noGrp="1"/>
          </p:cNvSpPr>
          <p:nvPr>
            <p:ph type="body" idx="1"/>
          </p:nvPr>
        </p:nvSpPr>
        <p:spPr/>
        <p:txBody>
          <a:bodyPr/>
          <a:lstStyle/>
          <a:p>
            <a:r>
              <a:rPr lang="en-US" sz="2800" dirty="0"/>
              <a:t>To talk about </a:t>
            </a:r>
            <a:r>
              <a:rPr lang="en-US" sz="2800" b="1" dirty="0"/>
              <a:t>schedules and timetables </a:t>
            </a:r>
            <a:r>
              <a:rPr lang="en-US" sz="2800" dirty="0"/>
              <a:t>( transport but also cinema, theatre, lessons…)</a:t>
            </a:r>
            <a:endParaRPr lang="fr-BE" sz="2800" dirty="0"/>
          </a:p>
        </p:txBody>
      </p:sp>
      <p:sp>
        <p:nvSpPr>
          <p:cNvPr id="4" name="Rectangle 3">
            <a:extLst>
              <a:ext uri="{FF2B5EF4-FFF2-40B4-BE49-F238E27FC236}">
                <a16:creationId xmlns:a16="http://schemas.microsoft.com/office/drawing/2014/main" id="{99D48085-2677-4A2F-9038-38B9118E96FE}"/>
              </a:ext>
            </a:extLst>
          </p:cNvPr>
          <p:cNvSpPr/>
          <p:nvPr/>
        </p:nvSpPr>
        <p:spPr>
          <a:xfrm>
            <a:off x="4214241" y="3429000"/>
            <a:ext cx="2714205" cy="523220"/>
          </a:xfrm>
          <a:prstGeom prst="rect">
            <a:avLst/>
          </a:prstGeom>
        </p:spPr>
        <p:txBody>
          <a:bodyPr wrap="none">
            <a:spAutoFit/>
          </a:bodyPr>
          <a:lstStyle/>
          <a:p>
            <a:r>
              <a:rPr lang="en-US" sz="2800" b="1" dirty="0"/>
              <a:t>present simple</a:t>
            </a:r>
            <a:endParaRPr lang="fr-BE" sz="2800" b="1" dirty="0"/>
          </a:p>
        </p:txBody>
      </p:sp>
      <p:sp>
        <p:nvSpPr>
          <p:cNvPr id="5" name="Rectangle 4">
            <a:extLst>
              <a:ext uri="{FF2B5EF4-FFF2-40B4-BE49-F238E27FC236}">
                <a16:creationId xmlns:a16="http://schemas.microsoft.com/office/drawing/2014/main" id="{75CC87AF-DB4B-460D-BF1B-FED64C5A4CB7}"/>
              </a:ext>
            </a:extLst>
          </p:cNvPr>
          <p:cNvSpPr/>
          <p:nvPr/>
        </p:nvSpPr>
        <p:spPr>
          <a:xfrm>
            <a:off x="1598509" y="2090391"/>
            <a:ext cx="1326004" cy="523220"/>
          </a:xfrm>
          <a:prstGeom prst="rect">
            <a:avLst/>
          </a:prstGeom>
        </p:spPr>
        <p:txBody>
          <a:bodyPr wrap="none">
            <a:spAutoFit/>
          </a:bodyPr>
          <a:lstStyle/>
          <a:p>
            <a:r>
              <a:rPr lang="en-US" sz="2800" b="1" i="1" dirty="0"/>
              <a:t>leaves</a:t>
            </a:r>
            <a:endParaRPr lang="fr-BE" sz="2800" b="1" dirty="0"/>
          </a:p>
        </p:txBody>
      </p:sp>
    </p:spTree>
    <p:extLst>
      <p:ext uri="{BB962C8B-B14F-4D97-AF65-F5344CB8AC3E}">
        <p14:creationId xmlns:p14="http://schemas.microsoft.com/office/powerpoint/2010/main" val="212280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18A11C-8FBE-4912-AAC9-3EBA5F419257}"/>
              </a:ext>
            </a:extLst>
          </p:cNvPr>
          <p:cNvSpPr>
            <a:spLocks noGrp="1"/>
          </p:cNvSpPr>
          <p:nvPr>
            <p:ph type="title"/>
          </p:nvPr>
        </p:nvSpPr>
        <p:spPr/>
        <p:txBody>
          <a:bodyPr/>
          <a:lstStyle/>
          <a:p>
            <a:pPr algn="l"/>
            <a:r>
              <a:rPr lang="en-US" sz="2800" b="0" dirty="0"/>
              <a:t>7. On a tour of an industrial part of town, you are standing in front of a tall building. There are cracks in the walls and the cracks are getting bigger and bigger. The tour guide tells you to move away:</a:t>
            </a:r>
            <a:br>
              <a:rPr lang="en-US" sz="2800" dirty="0"/>
            </a:br>
            <a:r>
              <a:rPr lang="en-US" sz="2800" i="1" dirty="0"/>
              <a:t>	a. It’s collapsing!</a:t>
            </a:r>
            <a:br>
              <a:rPr lang="en-US" sz="2800" i="1" dirty="0"/>
            </a:br>
            <a:r>
              <a:rPr lang="en-US" sz="2800" i="1" dirty="0"/>
              <a:t>	b. It will collapse!</a:t>
            </a:r>
            <a:br>
              <a:rPr lang="en-US" sz="2800" i="1" dirty="0"/>
            </a:br>
            <a:r>
              <a:rPr lang="en-US" sz="2800" i="1" dirty="0"/>
              <a:t>	c. It is going to collapse! </a:t>
            </a:r>
            <a:br>
              <a:rPr lang="en-US" sz="2800" dirty="0"/>
            </a:br>
            <a:endParaRPr lang="fr-BE" sz="2800" dirty="0"/>
          </a:p>
        </p:txBody>
      </p:sp>
      <p:sp>
        <p:nvSpPr>
          <p:cNvPr id="3" name="Espace réservé du texte 2">
            <a:extLst>
              <a:ext uri="{FF2B5EF4-FFF2-40B4-BE49-F238E27FC236}">
                <a16:creationId xmlns:a16="http://schemas.microsoft.com/office/drawing/2014/main" id="{A4E6EC90-92C2-4868-923E-3D5237ED0728}"/>
              </a:ext>
            </a:extLst>
          </p:cNvPr>
          <p:cNvSpPr>
            <a:spLocks noGrp="1"/>
          </p:cNvSpPr>
          <p:nvPr>
            <p:ph type="body" idx="1"/>
          </p:nvPr>
        </p:nvSpPr>
        <p:spPr/>
        <p:txBody>
          <a:bodyPr/>
          <a:lstStyle/>
          <a:p>
            <a:r>
              <a:rPr lang="en-US" sz="2400" i="1" dirty="0"/>
              <a:t>You can use this form because it is a situation where we can </a:t>
            </a:r>
            <a:r>
              <a:rPr lang="en-US" sz="2400" b="1" i="1" dirty="0"/>
              <a:t>predict the outcome, the result </a:t>
            </a:r>
            <a:r>
              <a:rPr lang="en-US" sz="2400" i="1" dirty="0"/>
              <a:t>because there are </a:t>
            </a:r>
            <a:r>
              <a:rPr lang="en-US" sz="2400" b="1" i="1" dirty="0"/>
              <a:t>visible signs</a:t>
            </a:r>
            <a:r>
              <a:rPr lang="en-US" sz="2400" i="1" dirty="0"/>
              <a:t>.</a:t>
            </a:r>
            <a:endParaRPr lang="fr-BE" sz="2400" dirty="0"/>
          </a:p>
        </p:txBody>
      </p:sp>
      <p:pic>
        <p:nvPicPr>
          <p:cNvPr id="4" name="Image 3">
            <a:extLst>
              <a:ext uri="{FF2B5EF4-FFF2-40B4-BE49-F238E27FC236}">
                <a16:creationId xmlns:a16="http://schemas.microsoft.com/office/drawing/2014/main" id="{815BDD5D-B734-465D-B2D6-C6131B249FDA}"/>
              </a:ext>
            </a:extLst>
          </p:cNvPr>
          <p:cNvPicPr>
            <a:picLocks noChangeAspect="1"/>
          </p:cNvPicPr>
          <p:nvPr/>
        </p:nvPicPr>
        <p:blipFill>
          <a:blip r:embed="rId2"/>
          <a:stretch>
            <a:fillRect/>
          </a:stretch>
        </p:blipFill>
        <p:spPr>
          <a:xfrm>
            <a:off x="5820335" y="3550324"/>
            <a:ext cx="391508" cy="427727"/>
          </a:xfrm>
          <a:prstGeom prst="rect">
            <a:avLst/>
          </a:prstGeom>
        </p:spPr>
      </p:pic>
    </p:spTree>
    <p:extLst>
      <p:ext uri="{BB962C8B-B14F-4D97-AF65-F5344CB8AC3E}">
        <p14:creationId xmlns:p14="http://schemas.microsoft.com/office/powerpoint/2010/main" val="3509992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419620-351B-4E8C-B7F2-4A82138D5C29}"/>
              </a:ext>
            </a:extLst>
          </p:cNvPr>
          <p:cNvSpPr>
            <a:spLocks noGrp="1"/>
          </p:cNvSpPr>
          <p:nvPr>
            <p:ph type="title"/>
          </p:nvPr>
        </p:nvSpPr>
        <p:spPr/>
        <p:txBody>
          <a:bodyPr/>
          <a:lstStyle/>
          <a:p>
            <a:pPr algn="l"/>
            <a:r>
              <a:rPr lang="en-US" sz="2800" b="0" dirty="0"/>
              <a:t>8. You probably know the song by Whitney Houston, from the movie Bodyguard. Complete the lyrics:</a:t>
            </a:r>
            <a:br>
              <a:rPr lang="fr-BE" sz="2800" dirty="0"/>
            </a:br>
            <a:r>
              <a:rPr lang="en-US" sz="2800" i="1" dirty="0"/>
              <a:t>	I (always – love) _______________ you. </a:t>
            </a:r>
            <a:br>
              <a:rPr lang="fr-BE" dirty="0"/>
            </a:br>
            <a:br>
              <a:rPr lang="fr-BE" dirty="0"/>
            </a:br>
            <a:endParaRPr lang="fr-BE" dirty="0"/>
          </a:p>
        </p:txBody>
      </p:sp>
      <p:sp>
        <p:nvSpPr>
          <p:cNvPr id="3" name="Espace réservé du texte 2">
            <a:extLst>
              <a:ext uri="{FF2B5EF4-FFF2-40B4-BE49-F238E27FC236}">
                <a16:creationId xmlns:a16="http://schemas.microsoft.com/office/drawing/2014/main" id="{459026BE-8EE3-47AB-B982-1CA2AB6E189D}"/>
              </a:ext>
            </a:extLst>
          </p:cNvPr>
          <p:cNvSpPr>
            <a:spLocks noGrp="1"/>
          </p:cNvSpPr>
          <p:nvPr>
            <p:ph type="body" idx="1"/>
          </p:nvPr>
        </p:nvSpPr>
        <p:spPr/>
        <p:txBody>
          <a:bodyPr/>
          <a:lstStyle/>
          <a:p>
            <a:r>
              <a:rPr lang="en-US" sz="2800" i="1" dirty="0"/>
              <a:t>It is not just talking about the future, it’s also a </a:t>
            </a:r>
            <a:r>
              <a:rPr lang="en-US" sz="2800" b="1" i="1" dirty="0"/>
              <a:t>promise</a:t>
            </a:r>
            <a:r>
              <a:rPr lang="en-US" i="1" dirty="0"/>
              <a:t>.</a:t>
            </a:r>
            <a:endParaRPr lang="fr-BE" dirty="0"/>
          </a:p>
        </p:txBody>
      </p:sp>
      <p:sp>
        <p:nvSpPr>
          <p:cNvPr id="4" name="Rectangle 3">
            <a:extLst>
              <a:ext uri="{FF2B5EF4-FFF2-40B4-BE49-F238E27FC236}">
                <a16:creationId xmlns:a16="http://schemas.microsoft.com/office/drawing/2014/main" id="{80625976-5441-4C0B-9B27-BB52A89707C5}"/>
              </a:ext>
            </a:extLst>
          </p:cNvPr>
          <p:cNvSpPr/>
          <p:nvPr/>
        </p:nvSpPr>
        <p:spPr>
          <a:xfrm>
            <a:off x="4177112" y="2428176"/>
            <a:ext cx="2893741" cy="523220"/>
          </a:xfrm>
          <a:prstGeom prst="rect">
            <a:avLst/>
          </a:prstGeom>
        </p:spPr>
        <p:txBody>
          <a:bodyPr wrap="none">
            <a:spAutoFit/>
          </a:bodyPr>
          <a:lstStyle/>
          <a:p>
            <a:r>
              <a:rPr lang="en-US" sz="2800" b="1" i="1" dirty="0"/>
              <a:t>will always love</a:t>
            </a:r>
            <a:endParaRPr lang="fr-BE" sz="2800" b="1" dirty="0"/>
          </a:p>
        </p:txBody>
      </p:sp>
    </p:spTree>
    <p:extLst>
      <p:ext uri="{BB962C8B-B14F-4D97-AF65-F5344CB8AC3E}">
        <p14:creationId xmlns:p14="http://schemas.microsoft.com/office/powerpoint/2010/main" val="106427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is">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is">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TM03457503[[fn=Concis]]</Template>
  <TotalTime>1291</TotalTime>
  <Words>780</Words>
  <Application>Microsoft Office PowerPoint</Application>
  <PresentationFormat>Grand écran</PresentationFormat>
  <Paragraphs>28</Paragraphs>
  <Slides>11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Century Gothic</vt:lpstr>
      <vt:lpstr>Wingdings 2</vt:lpstr>
      <vt:lpstr>Concis</vt:lpstr>
      <vt:lpstr>Future Tenses</vt:lpstr>
      <vt:lpstr>1. You don’t have plans for tonight, and you want to know if your friend has anything planned. What do you ask her/him?  a. What are you doing tonight?  b. What will you do tonight?    Why? </vt:lpstr>
      <vt:lpstr>         2. You have been talking with your friend who has had a big argument with her/his flatmate. You have been talking about it for a long time, and now you want to know what (s)he intends to do when (s)he gets home tonight. What do you ask her/him?  a. What are you going to do tonight?  b. What will you do tonight?   Why?</vt:lpstr>
      <vt:lpstr>3. You are talking about your little brother, who is only 2 but likes to play with his little piano. You imagine him when he is older. What do you say?  a. He is becoming a great pianist one day.  b. He will be a great pianist one day.   Why? </vt:lpstr>
      <vt:lpstr>4. You are at your flat, and you and your flatmates are sitting on the couch, watching a movie. The doorbell rings. What do you say?    a. Don’t get up. I’ll get it.    b. Don’t get up. I’m going to get it.   What rule can you deduce from this situation? </vt:lpstr>
      <vt:lpstr>       grow up</vt:lpstr>
      <vt:lpstr>6. Fill in the right form: It’s half past four already! I need to go, my train _____________ (to leave) at 5!    What tense is this?  When do you use this form to express the future? </vt:lpstr>
      <vt:lpstr>7. On a tour of an industrial part of town, you are standing in front of a tall building. There are cracks in the walls and the cracks are getting bigger and bigger. The tour guide tells you to move away:  a. It’s collapsing!  b. It will collapse!  c. It is going to collapse!  </vt:lpstr>
      <vt:lpstr>8. You probably know the song by Whitney Houston, from the movie Bodyguard. Complete the lyrics:  I (always – love) _______________ you.   </vt:lpstr>
      <vt:lpstr>9. You have to finish a group assignment for a class, and the deadline is next Monday. You want to reassure your teammates, as you have not finished your part yet. What do you say?  I haven’t finished it yet, but I (to complete) _______________ my part by Friday, don’t worry! </vt:lpstr>
      <vt:lpstr>10. You are babysitting your little sister who is not asleep yet, but it’s almost bedtime. Your boy/girlfriend is coming over in one hour, and you send him/her a text message: Don’t ring the doorbell, my sister (to sleep) ______________ . Text me. Can’t wait xxx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Tenses</dc:title>
  <dc:creator>Marielle Henriet</dc:creator>
  <cp:lastModifiedBy>Marielle Henriet</cp:lastModifiedBy>
  <cp:revision>13</cp:revision>
  <dcterms:created xsi:type="dcterms:W3CDTF">2024-10-29T16:34:50Z</dcterms:created>
  <dcterms:modified xsi:type="dcterms:W3CDTF">2024-11-04T13:02:50Z</dcterms:modified>
</cp:coreProperties>
</file>