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7" y="8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702A-F116-4F12-B564-C05B53C905C0}" type="datetimeFigureOut">
              <a:rPr lang="fr-BE" smtClean="0"/>
              <a:t>03-11-22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5D44-DFA3-4E3F-B1FE-1569EC869A7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84606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702A-F116-4F12-B564-C05B53C905C0}" type="datetimeFigureOut">
              <a:rPr lang="fr-BE" smtClean="0"/>
              <a:t>03-11-22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5D44-DFA3-4E3F-B1FE-1569EC869A7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57590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702A-F116-4F12-B564-C05B53C905C0}" type="datetimeFigureOut">
              <a:rPr lang="fr-BE" smtClean="0"/>
              <a:t>03-11-22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5D44-DFA3-4E3F-B1FE-1569EC869A7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70748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702A-F116-4F12-B564-C05B53C905C0}" type="datetimeFigureOut">
              <a:rPr lang="fr-BE" smtClean="0"/>
              <a:t>03-11-22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5D44-DFA3-4E3F-B1FE-1569EC869A7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3154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702A-F116-4F12-B564-C05B53C905C0}" type="datetimeFigureOut">
              <a:rPr lang="fr-BE" smtClean="0"/>
              <a:t>03-11-22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5D44-DFA3-4E3F-B1FE-1569EC869A7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40389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702A-F116-4F12-B564-C05B53C905C0}" type="datetimeFigureOut">
              <a:rPr lang="fr-BE" smtClean="0"/>
              <a:t>03-11-22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5D44-DFA3-4E3F-B1FE-1569EC869A7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24408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702A-F116-4F12-B564-C05B53C905C0}" type="datetimeFigureOut">
              <a:rPr lang="fr-BE" smtClean="0"/>
              <a:t>03-11-22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5D44-DFA3-4E3F-B1FE-1569EC869A7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41901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702A-F116-4F12-B564-C05B53C905C0}" type="datetimeFigureOut">
              <a:rPr lang="fr-BE" smtClean="0"/>
              <a:t>03-11-22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5D44-DFA3-4E3F-B1FE-1569EC869A7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41610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702A-F116-4F12-B564-C05B53C905C0}" type="datetimeFigureOut">
              <a:rPr lang="fr-BE" smtClean="0"/>
              <a:t>03-11-22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5D44-DFA3-4E3F-B1FE-1569EC869A7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14055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702A-F116-4F12-B564-C05B53C905C0}" type="datetimeFigureOut">
              <a:rPr lang="fr-BE" smtClean="0"/>
              <a:t>03-11-22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5D44-DFA3-4E3F-B1FE-1569EC869A7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128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702A-F116-4F12-B564-C05B53C905C0}" type="datetimeFigureOut">
              <a:rPr lang="fr-BE" smtClean="0"/>
              <a:t>03-11-22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5D44-DFA3-4E3F-B1FE-1569EC869A7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9447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E702A-F116-4F12-B564-C05B53C905C0}" type="datetimeFigureOut">
              <a:rPr lang="fr-BE" smtClean="0"/>
              <a:t>03-11-22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5D44-DFA3-4E3F-B1FE-1569EC869A7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89654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fr-BE" dirty="0"/>
              <a:t>English +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r>
              <a:rPr lang="fr-BE" sz="4800" dirty="0" err="1"/>
              <a:t>Present</a:t>
            </a:r>
            <a:r>
              <a:rPr lang="fr-BE" sz="4800" dirty="0"/>
              <a:t>, Past and </a:t>
            </a:r>
            <a:r>
              <a:rPr lang="fr-BE" sz="4800" dirty="0" err="1"/>
              <a:t>Perfect</a:t>
            </a:r>
            <a:r>
              <a:rPr lang="fr-BE" sz="4800" dirty="0"/>
              <a:t> </a:t>
            </a:r>
            <a:r>
              <a:rPr lang="fr-BE" sz="4800" dirty="0" err="1"/>
              <a:t>Tenses</a:t>
            </a:r>
            <a:endParaRPr lang="fr-BE" sz="4800" dirty="0"/>
          </a:p>
        </p:txBody>
      </p:sp>
    </p:spTree>
    <p:extLst>
      <p:ext uri="{BB962C8B-B14F-4D97-AF65-F5344CB8AC3E}">
        <p14:creationId xmlns:p14="http://schemas.microsoft.com/office/powerpoint/2010/main" val="3422299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E9B095-B2B7-4CFA-B30A-60BEE49E2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Ever since I (be) _____________ a child, I (want) _____________ to be an scientist.</a:t>
            </a:r>
            <a:br>
              <a:rPr lang="fr-BE" dirty="0"/>
            </a:br>
            <a:endParaRPr lang="fr-BE" sz="54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44B50B-6F0F-41DF-A34C-0E2C86CE2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6000" b="1" dirty="0" err="1"/>
              <a:t>Ever</a:t>
            </a:r>
            <a:r>
              <a:rPr lang="fr-BE" sz="6000" b="1" dirty="0"/>
              <a:t> </a:t>
            </a:r>
            <a:r>
              <a:rPr lang="fr-BE" sz="6000" b="1" dirty="0" err="1"/>
              <a:t>since</a:t>
            </a:r>
            <a:endParaRPr lang="fr-BE" sz="4800" b="1" dirty="0"/>
          </a:p>
          <a:p>
            <a:r>
              <a:rPr lang="fr-BE" sz="6000" b="1" dirty="0" err="1">
                <a:solidFill>
                  <a:srgbClr val="00B050"/>
                </a:solidFill>
              </a:rPr>
              <a:t>was</a:t>
            </a:r>
            <a:r>
              <a:rPr lang="fr-BE" sz="6000" b="1" dirty="0">
                <a:solidFill>
                  <a:srgbClr val="00B050"/>
                </a:solidFill>
              </a:rPr>
              <a:t> / have </a:t>
            </a:r>
            <a:r>
              <a:rPr lang="fr-BE" sz="6000" b="1" dirty="0" err="1">
                <a:solidFill>
                  <a:srgbClr val="00B050"/>
                </a:solidFill>
              </a:rPr>
              <a:t>wanted</a:t>
            </a:r>
            <a:endParaRPr lang="fr-BE" sz="4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67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3AFBFA-5355-4E47-B832-5924AC9A9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I’ve just graduated so now I (look) _____________ for a job.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19C119-EB4D-4D45-920B-E9B9486A3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5400" b="1" dirty="0" err="1"/>
              <a:t>now</a:t>
            </a:r>
            <a:endParaRPr lang="fr-BE" sz="5400" b="1" dirty="0"/>
          </a:p>
          <a:p>
            <a:r>
              <a:rPr lang="fr-BE" sz="6000" b="1" dirty="0" err="1">
                <a:solidFill>
                  <a:srgbClr val="00B050"/>
                </a:solidFill>
              </a:rPr>
              <a:t>am</a:t>
            </a:r>
            <a:r>
              <a:rPr lang="fr-BE" sz="6000" b="1" dirty="0">
                <a:solidFill>
                  <a:srgbClr val="00B050"/>
                </a:solidFill>
              </a:rPr>
              <a:t> </a:t>
            </a:r>
            <a:r>
              <a:rPr lang="fr-BE" sz="6000" b="1" dirty="0" err="1">
                <a:solidFill>
                  <a:srgbClr val="00B050"/>
                </a:solidFill>
              </a:rPr>
              <a:t>looking</a:t>
            </a:r>
            <a:endParaRPr lang="fr-BE" sz="6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45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57F068-9B82-4104-B2E3-4A51AA2CD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(you, try) ______________ the new Japanese restaurant? I hear the have great sushi. 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3A8921-DF70-4BCD-800C-D842327EA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5400" b="1" dirty="0"/>
              <a:t>?</a:t>
            </a:r>
          </a:p>
          <a:p>
            <a:r>
              <a:rPr lang="fr-BE" sz="6000" b="1" dirty="0">
                <a:solidFill>
                  <a:srgbClr val="00B050"/>
                </a:solidFill>
              </a:rPr>
              <a:t>Have </a:t>
            </a:r>
            <a:r>
              <a:rPr lang="fr-BE" sz="6000" b="1" dirty="0" err="1">
                <a:solidFill>
                  <a:srgbClr val="00B050"/>
                </a:solidFill>
              </a:rPr>
              <a:t>you</a:t>
            </a:r>
            <a:r>
              <a:rPr lang="fr-BE" sz="6000" b="1" dirty="0">
                <a:solidFill>
                  <a:srgbClr val="00B050"/>
                </a:solidFill>
              </a:rPr>
              <a:t> </a:t>
            </a:r>
            <a:r>
              <a:rPr lang="fr-BE" sz="6000" b="1" dirty="0" err="1">
                <a:solidFill>
                  <a:srgbClr val="00B050"/>
                </a:solidFill>
              </a:rPr>
              <a:t>tried</a:t>
            </a:r>
            <a:endParaRPr lang="fr-BE" sz="6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45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5400" dirty="0">
                <a:solidFill>
                  <a:schemeClr val="accent1">
                    <a:lumMod val="75000"/>
                  </a:schemeClr>
                </a:solidFill>
              </a:rPr>
              <a:t>Look at the sentences and…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4000" dirty="0"/>
              <a:t>1) </a:t>
            </a:r>
            <a:r>
              <a:rPr lang="fr-BE" sz="4000" dirty="0" err="1"/>
              <a:t>Try</a:t>
            </a:r>
            <a:r>
              <a:rPr lang="fr-BE" sz="4000" dirty="0"/>
              <a:t> to spot the </a:t>
            </a:r>
            <a:r>
              <a:rPr lang="fr-BE" sz="4000" dirty="0" err="1"/>
              <a:t>words</a:t>
            </a:r>
            <a:r>
              <a:rPr lang="fr-BE" sz="4000" dirty="0"/>
              <a:t> in the sentence </a:t>
            </a:r>
            <a:r>
              <a:rPr lang="fr-BE" sz="4000" dirty="0" err="1"/>
              <a:t>that</a:t>
            </a:r>
            <a:r>
              <a:rPr lang="fr-BE" sz="4000" dirty="0"/>
              <a:t> </a:t>
            </a:r>
            <a:r>
              <a:rPr lang="fr-BE" sz="4000" dirty="0" err="1"/>
              <a:t>will</a:t>
            </a:r>
            <a:r>
              <a:rPr lang="fr-BE" sz="4000" dirty="0"/>
              <a:t> </a:t>
            </a:r>
            <a:r>
              <a:rPr lang="fr-BE" sz="4000" dirty="0" err="1"/>
              <a:t>give</a:t>
            </a:r>
            <a:r>
              <a:rPr lang="fr-BE" sz="4000" dirty="0"/>
              <a:t> </a:t>
            </a:r>
            <a:r>
              <a:rPr lang="fr-BE" sz="4000" dirty="0" err="1"/>
              <a:t>you</a:t>
            </a:r>
            <a:r>
              <a:rPr lang="fr-BE" sz="4000" dirty="0"/>
              <a:t> a </a:t>
            </a:r>
            <a:r>
              <a:rPr lang="fr-BE" sz="4000" b="1" dirty="0" err="1"/>
              <a:t>hint</a:t>
            </a:r>
            <a:r>
              <a:rPr lang="fr-BE" sz="4000" dirty="0"/>
              <a:t> as to </a:t>
            </a:r>
            <a:r>
              <a:rPr lang="fr-BE" sz="4000" dirty="0" err="1"/>
              <a:t>which</a:t>
            </a:r>
            <a:r>
              <a:rPr lang="fr-BE" sz="4000" dirty="0"/>
              <a:t> </a:t>
            </a:r>
            <a:r>
              <a:rPr lang="fr-BE" sz="4000" dirty="0" err="1"/>
              <a:t>tense</a:t>
            </a:r>
            <a:r>
              <a:rPr lang="fr-BE" sz="4000" dirty="0"/>
              <a:t>/</a:t>
            </a:r>
            <a:r>
              <a:rPr lang="fr-BE" sz="4000" dirty="0" err="1"/>
              <a:t>form</a:t>
            </a:r>
            <a:r>
              <a:rPr lang="fr-BE" sz="4000" dirty="0"/>
              <a:t> to use</a:t>
            </a:r>
          </a:p>
          <a:p>
            <a:r>
              <a:rPr lang="fr-BE" sz="4000" dirty="0"/>
              <a:t>2) </a:t>
            </a:r>
            <a:r>
              <a:rPr lang="fr-BE" sz="4000" dirty="0" err="1"/>
              <a:t>Give</a:t>
            </a:r>
            <a:r>
              <a:rPr lang="fr-BE" sz="4000" dirty="0"/>
              <a:t> the correct </a:t>
            </a:r>
            <a:r>
              <a:rPr lang="fr-BE" sz="4000" dirty="0" err="1"/>
              <a:t>form</a:t>
            </a:r>
            <a:r>
              <a:rPr lang="fr-BE" sz="4000" dirty="0"/>
              <a:t> of the </a:t>
            </a:r>
            <a:r>
              <a:rPr lang="fr-BE" sz="4000" dirty="0" err="1"/>
              <a:t>verb</a:t>
            </a:r>
            <a:r>
              <a:rPr lang="fr-BE" sz="4000" dirty="0"/>
              <a:t> in </a:t>
            </a:r>
            <a:r>
              <a:rPr lang="fr-BE" sz="4000" dirty="0" err="1"/>
              <a:t>brackets</a:t>
            </a:r>
            <a:endParaRPr lang="fr-BE" sz="4000" dirty="0"/>
          </a:p>
        </p:txBody>
      </p:sp>
    </p:spTree>
    <p:extLst>
      <p:ext uri="{BB962C8B-B14F-4D97-AF65-F5344CB8AC3E}">
        <p14:creationId xmlns:p14="http://schemas.microsoft.com/office/powerpoint/2010/main" val="2619576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You can borrow my umbrella. I (not need) _____________ it at the moment.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4400" b="1" dirty="0"/>
              <a:t>at the moment</a:t>
            </a:r>
          </a:p>
          <a:p>
            <a:r>
              <a:rPr lang="fr-BE" sz="4400" b="1" dirty="0"/>
              <a:t>/!\ « </a:t>
            </a:r>
            <a:r>
              <a:rPr lang="fr-BE" sz="4400" b="1" dirty="0" err="1"/>
              <a:t>need</a:t>
            </a:r>
            <a:r>
              <a:rPr lang="fr-BE" sz="4400" b="1" dirty="0"/>
              <a:t> » = non </a:t>
            </a:r>
            <a:r>
              <a:rPr lang="fr-BE" sz="4400" b="1" dirty="0" err="1"/>
              <a:t>continuous</a:t>
            </a:r>
            <a:r>
              <a:rPr lang="fr-BE" sz="4400" b="1" dirty="0"/>
              <a:t> </a:t>
            </a:r>
            <a:r>
              <a:rPr lang="fr-BE" sz="4400" b="1" dirty="0" err="1"/>
              <a:t>verb</a:t>
            </a:r>
            <a:endParaRPr lang="fr-BE" sz="4400" b="1" dirty="0"/>
          </a:p>
          <a:p>
            <a:r>
              <a:rPr lang="fr-BE" sz="4400" b="1" dirty="0" err="1">
                <a:solidFill>
                  <a:srgbClr val="00B050"/>
                </a:solidFill>
              </a:rPr>
              <a:t>don’t</a:t>
            </a:r>
            <a:r>
              <a:rPr lang="fr-BE" sz="4400" b="1" dirty="0">
                <a:solidFill>
                  <a:srgbClr val="00B050"/>
                </a:solidFill>
              </a:rPr>
              <a:t> </a:t>
            </a:r>
            <a:r>
              <a:rPr lang="fr-BE" sz="4400" b="1" dirty="0" err="1">
                <a:solidFill>
                  <a:srgbClr val="00B050"/>
                </a:solidFill>
              </a:rPr>
              <a:t>need</a:t>
            </a:r>
            <a:endParaRPr lang="fr-BE" sz="4400" dirty="0"/>
          </a:p>
          <a:p>
            <a:pPr marL="0" indent="0">
              <a:buNone/>
            </a:pPr>
            <a:endParaRPr lang="fr-BE" b="1" dirty="0"/>
          </a:p>
        </p:txBody>
      </p:sp>
    </p:spTree>
    <p:extLst>
      <p:ext uri="{BB962C8B-B14F-4D97-AF65-F5344CB8AC3E}">
        <p14:creationId xmlns:p14="http://schemas.microsoft.com/office/powerpoint/2010/main" val="193651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Last night, I (do) _____________ my homework when the light (go) _________ out.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6000" b="1" dirty="0"/>
              <a:t>Last night… </a:t>
            </a:r>
            <a:r>
              <a:rPr lang="fr-BE" sz="6000" b="1" dirty="0" err="1"/>
              <a:t>when</a:t>
            </a:r>
            <a:r>
              <a:rPr lang="fr-BE" sz="6000" b="1" dirty="0"/>
              <a:t>…</a:t>
            </a:r>
          </a:p>
          <a:p>
            <a:r>
              <a:rPr lang="fr-BE" sz="4000" b="1" dirty="0" err="1">
                <a:solidFill>
                  <a:srgbClr val="00B050"/>
                </a:solidFill>
              </a:rPr>
              <a:t>was</a:t>
            </a:r>
            <a:r>
              <a:rPr lang="fr-BE" sz="4000" b="1" dirty="0">
                <a:solidFill>
                  <a:srgbClr val="00B050"/>
                </a:solidFill>
              </a:rPr>
              <a:t> </a:t>
            </a:r>
            <a:r>
              <a:rPr lang="fr-BE" sz="4000" b="1" dirty="0" err="1">
                <a:solidFill>
                  <a:srgbClr val="00B050"/>
                </a:solidFill>
              </a:rPr>
              <a:t>doing</a:t>
            </a:r>
            <a:r>
              <a:rPr lang="fr-BE" sz="4000" b="1" dirty="0">
                <a:solidFill>
                  <a:srgbClr val="00B050"/>
                </a:solidFill>
              </a:rPr>
              <a:t> / </a:t>
            </a:r>
            <a:r>
              <a:rPr lang="fr-BE" sz="4000" b="1" dirty="0" err="1">
                <a:solidFill>
                  <a:srgbClr val="00B050"/>
                </a:solidFill>
              </a:rPr>
              <a:t>went</a:t>
            </a:r>
            <a:endParaRPr lang="fr-BE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32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- Where’s Fred?  </a:t>
            </a:r>
            <a:br>
              <a:rPr lang="fr-BE" dirty="0"/>
            </a:br>
            <a:r>
              <a:rPr lang="en-US" dirty="0"/>
              <a:t>- He (have) _____________ a drink with his friends.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6000" b="1" dirty="0"/>
              <a:t> </a:t>
            </a:r>
            <a:r>
              <a:rPr lang="fr-BE" sz="6000" b="1" i="1" dirty="0"/>
              <a:t>direct </a:t>
            </a:r>
            <a:r>
              <a:rPr lang="fr-BE" sz="6000" b="1" i="1" dirty="0" err="1"/>
              <a:t>discourse</a:t>
            </a:r>
            <a:r>
              <a:rPr lang="fr-BE" sz="6000" b="1" i="1" dirty="0"/>
              <a:t> -&gt; </a:t>
            </a:r>
            <a:r>
              <a:rPr lang="fr-BE" sz="6000" b="1" i="1" dirty="0" err="1"/>
              <a:t>Now</a:t>
            </a:r>
            <a:endParaRPr lang="fr-BE" sz="6000" b="1" i="1" dirty="0"/>
          </a:p>
          <a:p>
            <a:r>
              <a:rPr lang="fr-BE" sz="6000" b="1" dirty="0" err="1">
                <a:solidFill>
                  <a:srgbClr val="00B050"/>
                </a:solidFill>
              </a:rPr>
              <a:t>is</a:t>
            </a:r>
            <a:r>
              <a:rPr lang="fr-BE" sz="6000" b="1" dirty="0">
                <a:solidFill>
                  <a:srgbClr val="00B050"/>
                </a:solidFill>
              </a:rPr>
              <a:t> </a:t>
            </a:r>
            <a:r>
              <a:rPr lang="fr-BE" sz="6000" b="1" dirty="0" err="1">
                <a:solidFill>
                  <a:srgbClr val="00B050"/>
                </a:solidFill>
              </a:rPr>
              <a:t>having</a:t>
            </a:r>
            <a:endParaRPr lang="fr-BE" sz="6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62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When I (arrive) _____________ at the bus stop, the bus (already, leave) ______________ .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6000" b="1" dirty="0"/>
              <a:t> </a:t>
            </a:r>
            <a:r>
              <a:rPr lang="fr-BE" sz="6000" b="1" dirty="0" err="1"/>
              <a:t>When</a:t>
            </a:r>
            <a:r>
              <a:rPr lang="fr-BE" sz="6000" b="1" dirty="0"/>
              <a:t>… </a:t>
            </a:r>
          </a:p>
          <a:p>
            <a:r>
              <a:rPr lang="fr-BE" sz="6000" b="1" dirty="0"/>
              <a:t> </a:t>
            </a:r>
            <a:r>
              <a:rPr lang="fr-BE" sz="6000" b="1" dirty="0" err="1"/>
              <a:t>already</a:t>
            </a:r>
            <a:endParaRPr lang="fr-BE" sz="6000" b="1" dirty="0"/>
          </a:p>
          <a:p>
            <a:r>
              <a:rPr lang="fr-BE" sz="6000" b="1" dirty="0" err="1">
                <a:solidFill>
                  <a:srgbClr val="00B050"/>
                </a:solidFill>
              </a:rPr>
              <a:t>arrived</a:t>
            </a:r>
            <a:r>
              <a:rPr lang="fr-BE" sz="6000" b="1" dirty="0">
                <a:solidFill>
                  <a:srgbClr val="00B050"/>
                </a:solidFill>
              </a:rPr>
              <a:t> / </a:t>
            </a:r>
            <a:r>
              <a:rPr lang="fr-BE" sz="6000" b="1" dirty="0" err="1">
                <a:solidFill>
                  <a:srgbClr val="00B050"/>
                </a:solidFill>
              </a:rPr>
              <a:t>had</a:t>
            </a:r>
            <a:r>
              <a:rPr lang="fr-BE" sz="6000" b="1" dirty="0">
                <a:solidFill>
                  <a:srgbClr val="00B050"/>
                </a:solidFill>
              </a:rPr>
              <a:t> </a:t>
            </a:r>
            <a:r>
              <a:rPr lang="fr-BE" sz="6000" b="1" dirty="0" err="1">
                <a:solidFill>
                  <a:srgbClr val="00B050"/>
                </a:solidFill>
              </a:rPr>
              <a:t>already</a:t>
            </a:r>
            <a:r>
              <a:rPr lang="fr-BE" sz="6000" b="1" dirty="0">
                <a:solidFill>
                  <a:srgbClr val="00B050"/>
                </a:solidFill>
              </a:rPr>
              <a:t> </a:t>
            </a:r>
            <a:r>
              <a:rPr lang="fr-BE" sz="6000" b="1" dirty="0" err="1">
                <a:solidFill>
                  <a:srgbClr val="00B050"/>
                </a:solidFill>
              </a:rPr>
              <a:t>left</a:t>
            </a:r>
            <a:endParaRPr lang="fr-BE" sz="6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11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Helen (work) _____________ at the same university since 2010.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5400" b="1" dirty="0" err="1"/>
              <a:t>Since</a:t>
            </a:r>
            <a:r>
              <a:rPr lang="fr-BE" sz="5400" b="1" dirty="0"/>
              <a:t> 2010</a:t>
            </a:r>
            <a:endParaRPr lang="fr-BE" b="1" dirty="0"/>
          </a:p>
          <a:p>
            <a:r>
              <a:rPr lang="fr-BE" sz="5400" b="1" dirty="0">
                <a:solidFill>
                  <a:srgbClr val="00B050"/>
                </a:solidFill>
              </a:rPr>
              <a:t>has been </a:t>
            </a:r>
            <a:r>
              <a:rPr lang="fr-BE" sz="5400" b="1" dirty="0" err="1">
                <a:solidFill>
                  <a:srgbClr val="00B050"/>
                </a:solidFill>
              </a:rPr>
              <a:t>working</a:t>
            </a:r>
            <a:r>
              <a:rPr lang="fr-BE" sz="5400" b="1" dirty="0">
                <a:solidFill>
                  <a:srgbClr val="00B050"/>
                </a:solidFill>
              </a:rPr>
              <a:t> </a:t>
            </a:r>
            <a:endParaRPr lang="fr-BE" b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089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How long (you, know) _____________ her?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6000" b="1" dirty="0"/>
              <a:t>How long</a:t>
            </a:r>
          </a:p>
          <a:p>
            <a:r>
              <a:rPr lang="fr-BE" sz="6000" b="1" dirty="0"/>
              <a:t>Know = non-</a:t>
            </a:r>
            <a:r>
              <a:rPr lang="fr-BE" sz="6000" b="1" dirty="0" err="1"/>
              <a:t>continuous</a:t>
            </a:r>
            <a:r>
              <a:rPr lang="fr-BE" sz="6000" b="1" dirty="0"/>
              <a:t> </a:t>
            </a:r>
            <a:r>
              <a:rPr lang="fr-BE" sz="6000" b="1" dirty="0" err="1"/>
              <a:t>verb</a:t>
            </a:r>
            <a:endParaRPr lang="fr-BE" sz="6000" b="1" dirty="0"/>
          </a:p>
          <a:p>
            <a:r>
              <a:rPr lang="fr-BE" sz="6000" b="1" dirty="0">
                <a:solidFill>
                  <a:srgbClr val="00B050"/>
                </a:solidFill>
              </a:rPr>
              <a:t>have </a:t>
            </a:r>
            <a:r>
              <a:rPr lang="fr-BE" sz="6000" b="1" dirty="0" err="1">
                <a:solidFill>
                  <a:srgbClr val="00B050"/>
                </a:solidFill>
              </a:rPr>
              <a:t>you</a:t>
            </a:r>
            <a:r>
              <a:rPr lang="fr-BE" sz="6000" b="1" dirty="0">
                <a:solidFill>
                  <a:srgbClr val="00B050"/>
                </a:solidFill>
              </a:rPr>
              <a:t> </a:t>
            </a:r>
            <a:r>
              <a:rPr lang="fr-BE" sz="6000" b="1" dirty="0" err="1">
                <a:solidFill>
                  <a:srgbClr val="00B050"/>
                </a:solidFill>
              </a:rPr>
              <a:t>known</a:t>
            </a:r>
            <a:endParaRPr lang="fr-BE" sz="6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86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4C75EE-14A8-468B-BE61-3791E1A13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My father always (have) _____________ coffee in the morning whereas my mother (not) _______.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A64FAB-9C6E-4C2E-9669-2FC5B000D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4400" b="1" dirty="0" err="1"/>
              <a:t>always</a:t>
            </a:r>
            <a:endParaRPr lang="fr-BE" sz="4400" b="1" dirty="0"/>
          </a:p>
          <a:p>
            <a:r>
              <a:rPr lang="fr-BE" sz="6000" b="1" dirty="0">
                <a:solidFill>
                  <a:srgbClr val="00B050"/>
                </a:solidFill>
              </a:rPr>
              <a:t>has</a:t>
            </a:r>
          </a:p>
          <a:p>
            <a:r>
              <a:rPr lang="fr-BE" sz="6000" b="1" dirty="0" err="1">
                <a:solidFill>
                  <a:srgbClr val="00B050"/>
                </a:solidFill>
              </a:rPr>
              <a:t>doesn’t</a:t>
            </a:r>
            <a:endParaRPr lang="fr-BE" sz="6000" b="1" dirty="0">
              <a:solidFill>
                <a:srgbClr val="00B05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8748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286</Words>
  <Application>Microsoft Office PowerPoint</Application>
  <PresentationFormat>Grand écran</PresentationFormat>
  <Paragraphs>39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English +</vt:lpstr>
      <vt:lpstr>Look at the sentences and…</vt:lpstr>
      <vt:lpstr>You can borrow my umbrella. I (not need) _____________ it at the moment.</vt:lpstr>
      <vt:lpstr>Last night, I (do) _____________ my homework when the light (go) _________ out.</vt:lpstr>
      <vt:lpstr>- Where’s Fred?   - He (have) _____________ a drink with his friends.</vt:lpstr>
      <vt:lpstr>When I (arrive) _____________ at the bus stop, the bus (already, leave) ______________ .</vt:lpstr>
      <vt:lpstr>Helen (work) _____________ at the same university since 2010.</vt:lpstr>
      <vt:lpstr>How long (you, know) _____________ her?</vt:lpstr>
      <vt:lpstr>My father always (have) _____________ coffee in the morning whereas my mother (not) _______.</vt:lpstr>
      <vt:lpstr>Ever since I (be) _____________ a child, I (want) _____________ to be an scientist. </vt:lpstr>
      <vt:lpstr>I’ve just graduated so now I (look) _____________ for a job.</vt:lpstr>
      <vt:lpstr>(you, try) ______________ the new Japanese restaurant? I hear the have great sushi. </vt:lpstr>
    </vt:vector>
  </TitlesOfParts>
  <Company>Université Catholique de Louvain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EnglishPlus</dc:title>
  <dc:creator>Brigitte Loosen</dc:creator>
  <cp:lastModifiedBy>Marielle Henriet</cp:lastModifiedBy>
  <cp:revision>30</cp:revision>
  <dcterms:created xsi:type="dcterms:W3CDTF">2018-05-08T08:11:11Z</dcterms:created>
  <dcterms:modified xsi:type="dcterms:W3CDTF">2022-11-03T11:43:18Z</dcterms:modified>
</cp:coreProperties>
</file>