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8.xml" ContentType="application/vnd.openxmlformats-officedocument.theme+xml"/>
  <Override PartName="/ppt/slideLayouts/slideLayout10.xml" ContentType="application/vnd.openxmlformats-officedocument.presentationml.slideLayout+xml"/>
  <Override PartName="/ppt/theme/theme9.xml" ContentType="application/vnd.openxmlformats-officedocument.theme+xml"/>
  <Override PartName="/ppt/slideLayouts/slideLayout11.xml" ContentType="application/vnd.openxmlformats-officedocument.presentationml.slideLayout+xml"/>
  <Override PartName="/ppt/theme/theme10.xml" ContentType="application/vnd.openxmlformats-officedocument.theme+xml"/>
  <Override PartName="/ppt/slideLayouts/slideLayout12.xml" ContentType="application/vnd.openxmlformats-officedocument.presentationml.slideLayout+xml"/>
  <Override PartName="/ppt/theme/theme11.xml" ContentType="application/vnd.openxmlformats-officedocument.theme+xml"/>
  <Override PartName="/ppt/slideLayouts/slideLayout13.xml" ContentType="application/vnd.openxmlformats-officedocument.presentationml.slideLayout+xml"/>
  <Override PartName="/ppt/theme/theme12.xml" ContentType="application/vnd.openxmlformats-officedocument.theme+xml"/>
  <Override PartName="/ppt/slideLayouts/slideLayout14.xml" ContentType="application/vnd.openxmlformats-officedocument.presentationml.slideLayout+xml"/>
  <Override PartName="/ppt/theme/theme13.xml" ContentType="application/vnd.openxmlformats-officedocument.theme+xml"/>
  <Override PartName="/ppt/slideLayouts/slideLayout15.xml" ContentType="application/vnd.openxmlformats-officedocument.presentationml.slideLayout+xml"/>
  <Override PartName="/ppt/theme/theme14.xml" ContentType="application/vnd.openxmlformats-officedocument.theme+xml"/>
  <Override PartName="/ppt/slideLayouts/slideLayout16.xml" ContentType="application/vnd.openxmlformats-officedocument.presentationml.slideLayout+xml"/>
  <Override PartName="/ppt/theme/theme15.xml" ContentType="application/vnd.openxmlformats-officedocument.theme+xml"/>
  <Override PartName="/ppt/slideLayouts/slideLayout17.xml" ContentType="application/vnd.openxmlformats-officedocument.presentationml.slideLayout+xml"/>
  <Override PartName="/ppt/theme/theme16.xml" ContentType="application/vnd.openxmlformats-officedocument.theme+xml"/>
  <Override PartName="/ppt/slideLayouts/slideLayout18.xml" ContentType="application/vnd.openxmlformats-officedocument.presentationml.slideLayout+xml"/>
  <Override PartName="/ppt/theme/theme17.xml" ContentType="application/vnd.openxmlformats-officedocument.theme+xml"/>
  <Override PartName="/ppt/slideLayouts/slideLayout19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92" r:id="rId2"/>
    <p:sldMasterId id="2147483684" r:id="rId3"/>
    <p:sldMasterId id="2147483682" r:id="rId4"/>
    <p:sldMasterId id="2147483656" r:id="rId5"/>
    <p:sldMasterId id="2147483660" r:id="rId6"/>
    <p:sldMasterId id="2147483662" r:id="rId7"/>
    <p:sldMasterId id="2147483664" r:id="rId8"/>
    <p:sldMasterId id="2147483666" r:id="rId9"/>
    <p:sldMasterId id="2147483668" r:id="rId10"/>
    <p:sldMasterId id="2147483670" r:id="rId11"/>
    <p:sldMasterId id="2147483672" r:id="rId12"/>
    <p:sldMasterId id="2147483674" r:id="rId13"/>
    <p:sldMasterId id="2147483676" r:id="rId14"/>
    <p:sldMasterId id="2147483678" r:id="rId15"/>
    <p:sldMasterId id="2147483686" r:id="rId16"/>
    <p:sldMasterId id="2147483688" r:id="rId17"/>
    <p:sldMasterId id="2147483694" r:id="rId18"/>
  </p:sldMasterIdLst>
  <p:notesMasterIdLst>
    <p:notesMasterId r:id="rId41"/>
  </p:notesMasterIdLst>
  <p:sldIdLst>
    <p:sldId id="1532" r:id="rId19"/>
    <p:sldId id="260" r:id="rId20"/>
    <p:sldId id="288" r:id="rId21"/>
    <p:sldId id="1527" r:id="rId22"/>
    <p:sldId id="1512" r:id="rId23"/>
    <p:sldId id="1514" r:id="rId24"/>
    <p:sldId id="1528" r:id="rId25"/>
    <p:sldId id="1529" r:id="rId26"/>
    <p:sldId id="1515" r:id="rId27"/>
    <p:sldId id="1516" r:id="rId28"/>
    <p:sldId id="1517" r:id="rId29"/>
    <p:sldId id="1530" r:id="rId30"/>
    <p:sldId id="1519" r:id="rId31"/>
    <p:sldId id="1531" r:id="rId32"/>
    <p:sldId id="1520" r:id="rId33"/>
    <p:sldId id="1521" r:id="rId34"/>
    <p:sldId id="1522" r:id="rId35"/>
    <p:sldId id="1523" r:id="rId36"/>
    <p:sldId id="1524" r:id="rId37"/>
    <p:sldId id="1525" r:id="rId38"/>
    <p:sldId id="1526" r:id="rId39"/>
    <p:sldId id="257" r:id="rId4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F00"/>
    <a:srgbClr val="00C998"/>
    <a:srgbClr val="E2141D"/>
    <a:srgbClr val="5A2311"/>
    <a:srgbClr val="9B800D"/>
    <a:srgbClr val="9B005D"/>
    <a:srgbClr val="468ABD"/>
    <a:srgbClr val="008188"/>
    <a:srgbClr val="88005D"/>
    <a:srgbClr val="69AD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00"/>
    <p:restoredTop sz="86454"/>
  </p:normalViewPr>
  <p:slideViewPr>
    <p:cSldViewPr snapToGrid="0" snapToObjects="1">
      <p:cViewPr>
        <p:scale>
          <a:sx n="106" d="100"/>
          <a:sy n="106" d="100"/>
        </p:scale>
        <p:origin x="-56" y="1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20" Type="http://schemas.openxmlformats.org/officeDocument/2006/relationships/slide" Target="slides/slide2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E224E-2046-0D4F-8FAA-76DE18A2A064}" type="datetimeFigureOut">
              <a:rPr lang="fr-FR" smtClean="0"/>
              <a:t>21/09/2025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A1156-54A9-994A-82BB-BC5A9BC7BA0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718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720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86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5652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5538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64469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6816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930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025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3726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86213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649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1676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9400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8618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17876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0272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3024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1163" lvl="0" indent="-342900">
              <a:spcBef>
                <a:spcPts val="300"/>
              </a:spcBef>
              <a:buSzPct val="90000"/>
              <a:buFont typeface="Wingdings" pitchFamily="2" charset="2"/>
              <a:buChar char="§"/>
            </a:pPr>
            <a:endParaRPr lang="en-US" sz="1200" b="1" dirty="0">
              <a:solidFill>
                <a:srgbClr val="002060"/>
              </a:solidFill>
              <a:latin typeface="Arial" charset="0"/>
              <a:ea typeface="Arial" charset="0"/>
              <a:cs typeface="Arial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8A1156-54A9-994A-82BB-BC5A9BC7BA0A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709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5697392" y="6234478"/>
            <a:ext cx="566420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10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11218006" y="6234988"/>
            <a:ext cx="720460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061884" y="2068082"/>
            <a:ext cx="11130115" cy="4789918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2159563" y="4869160"/>
            <a:ext cx="6576731" cy="1548172"/>
          </a:xfrm>
          <a:prstGeom prst="rect">
            <a:avLst/>
          </a:prstGeom>
          <a:solidFill>
            <a:srgbClr val="9B800D">
              <a:alpha val="78824"/>
            </a:srgbClr>
          </a:solidFill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ln>
                  <a:noFill/>
                </a:ln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9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2256003" y="5096487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11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2256003" y="5539714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 2018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298895" y="574286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7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1298895" y="6186091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 2018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2285658" y="2878926"/>
            <a:ext cx="7332358" cy="10193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du chapitre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9"/>
          <p:cNvSpPr>
            <a:spLocks noGrp="1"/>
          </p:cNvSpPr>
          <p:nvPr>
            <p:ph type="body" sz="quarter" idx="13" hasCustomPrompt="1"/>
          </p:nvPr>
        </p:nvSpPr>
        <p:spPr>
          <a:xfrm>
            <a:off x="606865" y="348116"/>
            <a:ext cx="5761144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du slide Arial Bold 28 pts</a:t>
            </a:r>
          </a:p>
        </p:txBody>
      </p:sp>
      <p:sp>
        <p:nvSpPr>
          <p:cNvPr id="4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6979668" y="6106462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6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11120128" y="6106971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  <p:extLst>
      <p:ext uri="{BB962C8B-B14F-4D97-AF65-F5344CB8AC3E}">
        <p14:creationId xmlns:p14="http://schemas.microsoft.com/office/powerpoint/2010/main" val="2305301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9"/>
          <p:cNvSpPr>
            <a:spLocks noGrp="1"/>
          </p:cNvSpPr>
          <p:nvPr>
            <p:ph type="body" sz="quarter" idx="13" hasCustomPrompt="1"/>
          </p:nvPr>
        </p:nvSpPr>
        <p:spPr>
          <a:xfrm>
            <a:off x="606865" y="348116"/>
            <a:ext cx="5761144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du slide Arial Bold 28 pts</a:t>
            </a:r>
          </a:p>
        </p:txBody>
      </p:sp>
      <p:sp>
        <p:nvSpPr>
          <p:cNvPr id="4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6979668" y="6106462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6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11120128" y="6106971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4675380" y="6252766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4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8815840" y="6253275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  <p:sp>
        <p:nvSpPr>
          <p:cNvPr id="6" name="Espace réservé du texte 3"/>
          <p:cNvSpPr>
            <a:spLocks noGrp="1"/>
          </p:cNvSpPr>
          <p:nvPr>
            <p:ph type="body" sz="quarter" idx="12" hasCustomPrompt="1"/>
          </p:nvPr>
        </p:nvSpPr>
        <p:spPr>
          <a:xfrm>
            <a:off x="1055878" y="1753024"/>
            <a:ext cx="8435594" cy="4481089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Body Arial Regular corps 24 pts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 err="1"/>
              <a:t>Aperum</a:t>
            </a:r>
            <a:r>
              <a:rPr lang="fr-BE" dirty="0"/>
              <a:t> </a:t>
            </a:r>
            <a:r>
              <a:rPr lang="fr-BE" dirty="0" err="1"/>
              <a:t>rero</a:t>
            </a:r>
            <a:r>
              <a:rPr lang="fr-BE" dirty="0"/>
              <a:t> con </a:t>
            </a:r>
            <a:r>
              <a:rPr lang="fr-BE" dirty="0" err="1"/>
              <a:t>pedi</a:t>
            </a:r>
            <a:r>
              <a:rPr lang="fr-BE" dirty="0"/>
              <a:t> </a:t>
            </a:r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r>
              <a:rPr lang="fr-BE" dirty="0"/>
              <a:t> </a:t>
            </a:r>
            <a:r>
              <a:rPr lang="fr-BE" dirty="0" err="1"/>
              <a:t>voloren</a:t>
            </a:r>
            <a:r>
              <a:rPr lang="fr-BE" dirty="0"/>
              <a:t> </a:t>
            </a:r>
            <a:r>
              <a:rPr lang="fr-BE" dirty="0" err="1"/>
              <a:t>imaionsequi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BE" dirty="0" err="1"/>
              <a:t>Untoria</a:t>
            </a:r>
            <a:r>
              <a:rPr lang="fr-BE" dirty="0"/>
              <a:t> </a:t>
            </a:r>
            <a:r>
              <a:rPr lang="fr-BE" dirty="0" err="1"/>
              <a:t>eremquo</a:t>
            </a:r>
            <a:r>
              <a:rPr lang="fr-BE" dirty="0"/>
              <a:t> </a:t>
            </a:r>
            <a:r>
              <a:rPr lang="fr-BE" dirty="0" err="1"/>
              <a:t>ssimi</a:t>
            </a:r>
            <a:r>
              <a:rPr lang="fr-BE" dirty="0"/>
              <a:t>, </a:t>
            </a:r>
            <a:r>
              <a:rPr lang="fr-BE" dirty="0" err="1"/>
              <a:t>consequ</a:t>
            </a:r>
            <a:r>
              <a:rPr lang="fr-BE" dirty="0"/>
              <a:t> </a:t>
            </a:r>
            <a:r>
              <a:rPr lang="fr-BE" dirty="0" err="1"/>
              <a:t>aspiderum</a:t>
            </a:r>
            <a:r>
              <a:rPr lang="fr-BE" dirty="0"/>
              <a:t> </a:t>
            </a:r>
            <a:r>
              <a:rPr lang="fr-BE" dirty="0" err="1"/>
              <a:t>facipsunt</a:t>
            </a:r>
            <a:r>
              <a:rPr lang="fr-BE" dirty="0"/>
              <a:t> </a:t>
            </a:r>
            <a:r>
              <a:rPr lang="fr-BE" dirty="0" err="1"/>
              <a:t>fuga</a:t>
            </a:r>
            <a:r>
              <a:rPr lang="fr-BE" dirty="0"/>
              <a:t>. </a:t>
            </a:r>
            <a:r>
              <a:rPr lang="fr-BE" dirty="0" err="1"/>
              <a:t>Bero</a:t>
            </a:r>
            <a:r>
              <a:rPr lang="fr-BE" dirty="0"/>
              <a:t> ide </a:t>
            </a:r>
            <a:r>
              <a:rPr lang="fr-BE" dirty="0" err="1"/>
              <a:t>porepera</a:t>
            </a:r>
            <a:r>
              <a:rPr lang="fr-BE" dirty="0"/>
              <a:t> </a:t>
            </a:r>
            <a:r>
              <a:rPr lang="fr-BE" dirty="0" err="1"/>
              <a:t>quam</a:t>
            </a:r>
            <a:r>
              <a:rPr lang="fr-BE" dirty="0"/>
              <a:t> </a:t>
            </a:r>
            <a:r>
              <a:rPr lang="fr-BE" dirty="0" err="1"/>
              <a:t>doluptur</a:t>
            </a:r>
            <a:r>
              <a:rPr lang="fr-BE" dirty="0"/>
              <a:t>?</a:t>
            </a:r>
          </a:p>
          <a:p>
            <a:pPr lvl="0"/>
            <a:endParaRPr lang="fr-B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9"/>
          <p:cNvSpPr>
            <a:spLocks noGrp="1"/>
          </p:cNvSpPr>
          <p:nvPr>
            <p:ph type="body" sz="quarter" idx="10" hasCustomPrompt="1"/>
          </p:nvPr>
        </p:nvSpPr>
        <p:spPr>
          <a:xfrm>
            <a:off x="5425188" y="6088174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Titre de la présentation</a:t>
            </a:r>
          </a:p>
        </p:txBody>
      </p:sp>
      <p:sp>
        <p:nvSpPr>
          <p:cNvPr id="7" name="Espace réservé du texte 21"/>
          <p:cNvSpPr>
            <a:spLocks noGrp="1"/>
          </p:cNvSpPr>
          <p:nvPr>
            <p:ph type="body" sz="quarter" idx="11" hasCustomPrompt="1"/>
          </p:nvPr>
        </p:nvSpPr>
        <p:spPr>
          <a:xfrm>
            <a:off x="9565648" y="6088683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n°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 hasCustomPrompt="1"/>
          </p:nvPr>
        </p:nvSpPr>
        <p:spPr>
          <a:xfrm>
            <a:off x="2123744" y="1902032"/>
            <a:ext cx="3600000" cy="4402863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/>
              <a:defRPr sz="20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  <a:br>
              <a:rPr lang="fr-BE" dirty="0"/>
            </a:br>
            <a:r>
              <a:rPr lang="fr-BE" dirty="0" err="1"/>
              <a:t>Tiatusandunt</a:t>
            </a:r>
            <a:r>
              <a:rPr lang="fr-BE" dirty="0"/>
              <a:t> </a:t>
            </a:r>
            <a:r>
              <a:rPr lang="fr-BE" dirty="0" err="1"/>
              <a:t>illecta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r>
              <a:rPr lang="fr-BE" dirty="0"/>
              <a:t> </a:t>
            </a:r>
            <a:r>
              <a:rPr lang="fr-BE" dirty="0" err="1"/>
              <a:t>Quos</a:t>
            </a:r>
            <a:r>
              <a:rPr lang="fr-BE" dirty="0"/>
              <a:t> </a:t>
            </a:r>
            <a:r>
              <a:rPr lang="fr-BE" dirty="0" err="1"/>
              <a:t>sam</a:t>
            </a:r>
            <a:r>
              <a:rPr lang="fr-BE" dirty="0"/>
              <a:t> </a:t>
            </a:r>
            <a:r>
              <a:rPr lang="fr-BE" dirty="0" err="1"/>
              <a:t>aut</a:t>
            </a:r>
            <a:r>
              <a:rPr lang="fr-BE" dirty="0"/>
              <a:t> </a:t>
            </a:r>
            <a:r>
              <a:rPr lang="fr-BE" dirty="0" err="1"/>
              <a:t>quidusam</a:t>
            </a:r>
            <a:r>
              <a:rPr lang="fr-BE" dirty="0"/>
              <a:t> 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 err="1"/>
              <a:t>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  <a:br>
              <a:rPr lang="fr-BE" dirty="0"/>
            </a:br>
            <a:r>
              <a:rPr lang="fr-BE" dirty="0" err="1"/>
              <a:t>Tiatusandunt</a:t>
            </a:r>
            <a:r>
              <a:rPr lang="fr-BE" dirty="0"/>
              <a:t> </a:t>
            </a:r>
            <a:r>
              <a:rPr lang="fr-BE" dirty="0" err="1"/>
              <a:t>illecta</a:t>
            </a:r>
            <a:endParaRPr lang="fr-BE" dirty="0"/>
          </a:p>
          <a:p>
            <a:pPr lvl="0"/>
            <a:endParaRPr lang="fr-BE" dirty="0"/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6192144" y="1902032"/>
            <a:ext cx="3600000" cy="4402863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 startAt="4"/>
              <a:defRPr sz="20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Temporerita</a:t>
            </a:r>
            <a:r>
              <a:rPr lang="fr-BE" dirty="0"/>
              <a:t> </a:t>
            </a:r>
            <a:r>
              <a:rPr lang="fr-BE" dirty="0" err="1"/>
              <a:t>venimpore</a:t>
            </a:r>
            <a:r>
              <a:rPr lang="fr-BE" dirty="0"/>
              <a:t> </a:t>
            </a:r>
            <a:r>
              <a:rPr lang="fr-BE" dirty="0" err="1"/>
              <a:t>sandandit</a:t>
            </a:r>
            <a:r>
              <a:rPr lang="fr-BE" dirty="0"/>
              <a:t> </a:t>
            </a:r>
            <a:r>
              <a:rPr lang="fr-BE" dirty="0" err="1"/>
              <a:t>abo</a:t>
            </a:r>
            <a:r>
              <a:rPr lang="fr-BE" dirty="0"/>
              <a:t>. 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/>
              <a:t>Ut que </a:t>
            </a:r>
            <a:r>
              <a:rPr lang="fr-BE" dirty="0" err="1"/>
              <a:t>verrovi</a:t>
            </a:r>
            <a:r>
              <a:rPr lang="fr-BE" dirty="0"/>
              <a:t> </a:t>
            </a:r>
            <a:r>
              <a:rPr lang="fr-BE" dirty="0" err="1"/>
              <a:t>debist</a:t>
            </a:r>
            <a:r>
              <a:rPr lang="fr-BE" dirty="0"/>
              <a:t> </a:t>
            </a:r>
            <a:r>
              <a:rPr lang="fr-BE" dirty="0" err="1"/>
              <a:t>hiliquae</a:t>
            </a:r>
            <a:r>
              <a:rPr lang="fr-BE" dirty="0"/>
              <a:t> </a:t>
            </a:r>
            <a:r>
              <a:rPr lang="fr-BE" dirty="0" err="1"/>
              <a:t>conet</a:t>
            </a:r>
            <a:r>
              <a:rPr lang="fr-BE" dirty="0"/>
              <a:t> </a:t>
            </a:r>
            <a:r>
              <a:rPr lang="fr-BE" dirty="0" err="1"/>
              <a:t>essequi</a:t>
            </a:r>
            <a:r>
              <a:rPr lang="fr-BE" dirty="0"/>
              <a:t> </a:t>
            </a:r>
            <a:r>
              <a:rPr lang="fr-BE" dirty="0" err="1"/>
              <a:t>illo</a:t>
            </a:r>
            <a:r>
              <a:rPr lang="fr-BE" dirty="0"/>
              <a:t> </a:t>
            </a:r>
            <a:r>
              <a:rPr lang="fr-BE" dirty="0" err="1"/>
              <a:t>dolestem</a:t>
            </a:r>
            <a:br>
              <a:rPr lang="fr-BE" dirty="0"/>
            </a:br>
            <a:endParaRPr lang="fr-BE" dirty="0"/>
          </a:p>
          <a:p>
            <a:pPr lvl="0"/>
            <a:r>
              <a:rPr lang="fr-BE" dirty="0" err="1"/>
              <a:t>Maionsequi</a:t>
            </a:r>
            <a:r>
              <a:rPr lang="fr-BE" dirty="0"/>
              <a:t> </a:t>
            </a:r>
            <a:r>
              <a:rPr lang="fr-BE" dirty="0" err="1"/>
              <a:t>aceptae</a:t>
            </a:r>
            <a:r>
              <a:rPr lang="fr-BE" dirty="0"/>
              <a:t> nus </a:t>
            </a:r>
            <a:r>
              <a:rPr lang="fr-BE" dirty="0" err="1"/>
              <a:t>autatincti</a:t>
            </a:r>
            <a:r>
              <a:rPr lang="fr-BE" dirty="0"/>
              <a:t> to </a:t>
            </a:r>
            <a:r>
              <a:rPr lang="fr-BE" dirty="0" err="1"/>
              <a:t>velestiurit</a:t>
            </a:r>
            <a:r>
              <a:rPr lang="fr-BE" dirty="0"/>
              <a:t> que </a:t>
            </a:r>
            <a:r>
              <a:rPr lang="fr-BE" dirty="0" err="1"/>
              <a:t>eiunt</a:t>
            </a:r>
            <a:r>
              <a:rPr lang="fr-BE" dirty="0"/>
              <a:t> </a:t>
            </a:r>
            <a:r>
              <a:rPr lang="fr-BE" dirty="0" err="1"/>
              <a:t>vellabo</a:t>
            </a:r>
            <a:r>
              <a:rPr lang="fr-BE" dirty="0"/>
              <a:t>. 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10"/>
          <p:cNvSpPr>
            <a:spLocks noGrp="1"/>
          </p:cNvSpPr>
          <p:nvPr>
            <p:ph type="pic" sz="quarter" idx="10"/>
          </p:nvPr>
        </p:nvSpPr>
        <p:spPr>
          <a:xfrm>
            <a:off x="1344000" y="2048337"/>
            <a:ext cx="4608000" cy="4114863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Espace réservé pour une image  10"/>
          <p:cNvSpPr>
            <a:spLocks noGrp="1"/>
          </p:cNvSpPr>
          <p:nvPr>
            <p:ph type="pic" sz="quarter" idx="11"/>
          </p:nvPr>
        </p:nvSpPr>
        <p:spPr>
          <a:xfrm>
            <a:off x="6240016" y="2048337"/>
            <a:ext cx="4608000" cy="4114863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1"/>
          <p:cNvSpPr>
            <a:spLocks noGrp="1"/>
          </p:cNvSpPr>
          <p:nvPr>
            <p:ph type="pic" sz="quarter" idx="10"/>
          </p:nvPr>
        </p:nvSpPr>
        <p:spPr>
          <a:xfrm>
            <a:off x="1341968" y="2178242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Espace réservé pour une image  11"/>
          <p:cNvSpPr>
            <a:spLocks noGrp="1"/>
          </p:cNvSpPr>
          <p:nvPr>
            <p:ph type="pic" sz="quarter" idx="11"/>
          </p:nvPr>
        </p:nvSpPr>
        <p:spPr>
          <a:xfrm>
            <a:off x="6239189" y="2176674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Espace réservé pour une image  11"/>
          <p:cNvSpPr>
            <a:spLocks noGrp="1"/>
          </p:cNvSpPr>
          <p:nvPr>
            <p:ph type="pic" sz="quarter" idx="12"/>
          </p:nvPr>
        </p:nvSpPr>
        <p:spPr>
          <a:xfrm>
            <a:off x="1343473" y="4344497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Espace réservé pour une image  11"/>
          <p:cNvSpPr>
            <a:spLocks noGrp="1"/>
          </p:cNvSpPr>
          <p:nvPr>
            <p:ph type="pic" sz="quarter" idx="13"/>
          </p:nvPr>
        </p:nvSpPr>
        <p:spPr>
          <a:xfrm>
            <a:off x="6240017" y="4346257"/>
            <a:ext cx="4436529" cy="182380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103446" y="2048337"/>
            <a:ext cx="10473831" cy="4116967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9"/>
          <p:cNvSpPr>
            <a:spLocks noGrp="1"/>
          </p:cNvSpPr>
          <p:nvPr>
            <p:ph type="pic" sz="quarter" idx="10"/>
          </p:nvPr>
        </p:nvSpPr>
        <p:spPr>
          <a:xfrm>
            <a:off x="6192000" y="2120793"/>
            <a:ext cx="4704000" cy="4042407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Espace réservé du texte 11"/>
          <p:cNvSpPr>
            <a:spLocks noGrp="1"/>
          </p:cNvSpPr>
          <p:nvPr>
            <p:ph type="body" sz="quarter" idx="11" hasCustomPrompt="1"/>
          </p:nvPr>
        </p:nvSpPr>
        <p:spPr>
          <a:xfrm>
            <a:off x="1103446" y="3355782"/>
            <a:ext cx="4717279" cy="157242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Musdandis</a:t>
            </a:r>
            <a:r>
              <a:rPr lang="fr-BE" dirty="0"/>
              <a:t> </a:t>
            </a:r>
            <a:r>
              <a:rPr lang="fr-BE" dirty="0" err="1"/>
              <a:t>dolentia</a:t>
            </a:r>
            <a:r>
              <a:rPr lang="fr-BE" dirty="0"/>
              <a:t> qui </a:t>
            </a:r>
            <a:r>
              <a:rPr lang="fr-BE" dirty="0" err="1"/>
              <a:t>ditat</a:t>
            </a:r>
            <a:endParaRPr lang="fr-BE" dirty="0"/>
          </a:p>
          <a:p>
            <a:pPr lvl="0"/>
            <a:endParaRPr lang="fr-BE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3"/>
          <p:cNvSpPr>
            <a:spLocks noGrp="1"/>
          </p:cNvSpPr>
          <p:nvPr>
            <p:ph type="pic" sz="quarter" idx="10"/>
          </p:nvPr>
        </p:nvSpPr>
        <p:spPr>
          <a:xfrm>
            <a:off x="1670602" y="1857628"/>
            <a:ext cx="4384457" cy="2112536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Espace réservé pour une image  13"/>
          <p:cNvSpPr>
            <a:spLocks noGrp="1"/>
          </p:cNvSpPr>
          <p:nvPr>
            <p:ph type="pic" sz="quarter" idx="11"/>
          </p:nvPr>
        </p:nvSpPr>
        <p:spPr>
          <a:xfrm>
            <a:off x="6382102" y="4196056"/>
            <a:ext cx="4384457" cy="2112536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Espace réservé du texte 16"/>
          <p:cNvSpPr>
            <a:spLocks noGrp="1"/>
          </p:cNvSpPr>
          <p:nvPr>
            <p:ph type="body" sz="quarter" idx="12" hasCustomPrompt="1"/>
          </p:nvPr>
        </p:nvSpPr>
        <p:spPr>
          <a:xfrm>
            <a:off x="6382102" y="1854029"/>
            <a:ext cx="4384457" cy="2112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Dolentia</a:t>
            </a:r>
            <a:r>
              <a:rPr lang="fr-BE" dirty="0"/>
              <a:t> </a:t>
            </a:r>
            <a:r>
              <a:rPr lang="fr-BE" dirty="0" err="1"/>
              <a:t>musdandis</a:t>
            </a:r>
            <a:r>
              <a:rPr lang="fr-BE" dirty="0"/>
              <a:t> qui </a:t>
            </a:r>
            <a:r>
              <a:rPr lang="fr-BE" dirty="0" err="1"/>
              <a:t>ditat</a:t>
            </a:r>
            <a:r>
              <a:rPr lang="fr-BE" dirty="0"/>
              <a:t> </a:t>
            </a:r>
            <a:r>
              <a:rPr lang="fr-BE" dirty="0" err="1"/>
              <a:t>orrores</a:t>
            </a:r>
            <a:r>
              <a:rPr lang="fr-BE" dirty="0"/>
              <a:t> </a:t>
            </a:r>
            <a:r>
              <a:rPr lang="fr-BE" dirty="0" err="1"/>
              <a:t>tiatur</a:t>
            </a:r>
            <a:r>
              <a:rPr lang="fr-BE" dirty="0"/>
              <a:t> </a:t>
            </a:r>
            <a:r>
              <a:rPr lang="fr-BE" dirty="0" err="1"/>
              <a:t>rectem</a:t>
            </a:r>
            <a:r>
              <a:rPr lang="fr-BE" dirty="0"/>
              <a:t> </a:t>
            </a:r>
            <a:r>
              <a:rPr lang="fr-BE" dirty="0" err="1"/>
              <a:t>laborunt</a:t>
            </a:r>
            <a:r>
              <a:rPr lang="fr-BE" dirty="0"/>
              <a:t> </a:t>
            </a:r>
            <a:r>
              <a:rPr lang="fr-BE" dirty="0" err="1"/>
              <a:t>exeaque</a:t>
            </a:r>
            <a:r>
              <a:rPr lang="fr-BE" dirty="0"/>
              <a:t> </a:t>
            </a:r>
            <a:r>
              <a:rPr lang="fr-BE" dirty="0" err="1"/>
              <a:t>eos</a:t>
            </a:r>
            <a:r>
              <a:rPr lang="fr-BE" dirty="0"/>
              <a:t> </a:t>
            </a:r>
            <a:r>
              <a:rPr lang="fr-BE" dirty="0" err="1"/>
              <a:t>ius</a:t>
            </a:r>
            <a:r>
              <a:rPr lang="fr-BE" dirty="0"/>
              <a:t>, con </a:t>
            </a:r>
            <a:r>
              <a:rPr lang="fr-BE" dirty="0" err="1"/>
              <a:t>nihillaboria</a:t>
            </a:r>
            <a:endParaRPr lang="fr-BE" dirty="0"/>
          </a:p>
          <a:p>
            <a:pPr lvl="0"/>
            <a:endParaRPr lang="fr-BE" dirty="0"/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3" hasCustomPrompt="1"/>
          </p:nvPr>
        </p:nvSpPr>
        <p:spPr>
          <a:xfrm>
            <a:off x="1669990" y="4194313"/>
            <a:ext cx="4384457" cy="211204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1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 err="1"/>
              <a:t>Dolentia</a:t>
            </a:r>
            <a:r>
              <a:rPr lang="fr-BE" dirty="0"/>
              <a:t> </a:t>
            </a:r>
            <a:r>
              <a:rPr lang="fr-BE" dirty="0" err="1"/>
              <a:t>musdandis</a:t>
            </a:r>
            <a:r>
              <a:rPr lang="fr-BE" dirty="0"/>
              <a:t> qui </a:t>
            </a:r>
            <a:r>
              <a:rPr lang="fr-BE" dirty="0" err="1"/>
              <a:t>ditat</a:t>
            </a:r>
            <a:r>
              <a:rPr lang="fr-BE" dirty="0"/>
              <a:t> </a:t>
            </a:r>
            <a:r>
              <a:rPr lang="fr-BE" dirty="0" err="1"/>
              <a:t>orrores</a:t>
            </a:r>
            <a:r>
              <a:rPr lang="fr-BE" dirty="0"/>
              <a:t> </a:t>
            </a:r>
            <a:r>
              <a:rPr lang="fr-BE" dirty="0" err="1"/>
              <a:t>tiatur</a:t>
            </a:r>
            <a:r>
              <a:rPr lang="fr-BE" dirty="0"/>
              <a:t> rectem </a:t>
            </a:r>
            <a:r>
              <a:rPr lang="fr-BE" dirty="0" err="1"/>
              <a:t>laborunt</a:t>
            </a:r>
            <a:r>
              <a:rPr lang="fr-BE" dirty="0"/>
              <a:t> </a:t>
            </a:r>
            <a:r>
              <a:rPr lang="fr-BE" dirty="0" err="1"/>
              <a:t>exeaque</a:t>
            </a:r>
            <a:r>
              <a:rPr lang="fr-BE" dirty="0"/>
              <a:t> </a:t>
            </a:r>
            <a:r>
              <a:rPr lang="fr-BE" dirty="0" err="1"/>
              <a:t>eos</a:t>
            </a:r>
            <a:r>
              <a:rPr lang="fr-BE" dirty="0"/>
              <a:t> </a:t>
            </a:r>
            <a:r>
              <a:rPr lang="fr-BE" dirty="0" err="1"/>
              <a:t>ius</a:t>
            </a:r>
            <a:r>
              <a:rPr lang="fr-BE" dirty="0"/>
              <a:t>, con </a:t>
            </a:r>
            <a:r>
              <a:rPr lang="fr-BE" dirty="0" err="1"/>
              <a:t>nihillaboria</a:t>
            </a:r>
            <a:endParaRPr lang="fr-BE" dirty="0"/>
          </a:p>
          <a:p>
            <a:pPr lvl="0"/>
            <a:endParaRPr lang="fr-BE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365048" y="2988654"/>
            <a:ext cx="9776477" cy="9338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Merci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6851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9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0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1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2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3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4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5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6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7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8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1487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749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7196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624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4602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678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1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5347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96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3696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1010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4893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869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6634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477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4738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314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7148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7832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hyperlink" Target="http://www.zapier.com/" TargetMode="External"/><Relationship Id="rId4" Type="http://schemas.openxmlformats.org/officeDocument/2006/relationships/hyperlink" Target="http://www.gmail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Your.email@uclouvain.be" TargetMode="Externa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space réservé pour une image  18">
            <a:extLst>
              <a:ext uri="{FF2B5EF4-FFF2-40B4-BE49-F238E27FC236}">
                <a16:creationId xmlns:a16="http://schemas.microsoft.com/office/drawing/2014/main" id="{474404F0-A235-BBD7-1CAC-342D1B83F6B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75000"/>
          </a:blip>
          <a:srcRect t="17726" b="17726"/>
          <a:stretch>
            <a:fillRect/>
          </a:stretch>
        </p:blipFill>
        <p:spPr/>
      </p:pic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6096000" y="4981528"/>
            <a:ext cx="5811297" cy="1548172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6095999" y="5115060"/>
            <a:ext cx="5650523" cy="1414640"/>
          </a:xfrm>
        </p:spPr>
        <p:txBody>
          <a:bodyPr/>
          <a:lstStyle/>
          <a:p>
            <a:r>
              <a:rPr lang="fr-FR" sz="1800" dirty="0"/>
              <a:t>LLSMF2903 – Digital Transformation Management &amp; Digital Business </a:t>
            </a:r>
            <a:r>
              <a:rPr lang="en-US" sz="1800" dirty="0"/>
              <a:t>Systems</a:t>
            </a:r>
          </a:p>
          <a:p>
            <a:pPr algn="ctr"/>
            <a:r>
              <a:rPr lang="fr-FR" sz="2400" dirty="0" err="1">
                <a:solidFill>
                  <a:srgbClr val="FFFF00"/>
                </a:solidFill>
              </a:rPr>
              <a:t>Zapier</a:t>
            </a:r>
            <a:r>
              <a:rPr lang="fr-FR" sz="2400" dirty="0">
                <a:solidFill>
                  <a:srgbClr val="FFFF00"/>
                </a:solidFill>
              </a:rPr>
              <a:t> Setup</a:t>
            </a:r>
          </a:p>
        </p:txBody>
      </p:sp>
    </p:spTree>
    <p:extLst>
      <p:ext uri="{BB962C8B-B14F-4D97-AF65-F5344CB8AC3E}">
        <p14:creationId xmlns:p14="http://schemas.microsoft.com/office/powerpoint/2010/main" val="445491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1218508" y="2497246"/>
            <a:ext cx="4691706" cy="431800"/>
          </a:xfrm>
        </p:spPr>
        <p:txBody>
          <a:bodyPr/>
          <a:lstStyle/>
          <a:p>
            <a:r>
              <a:rPr lang="fr-FR" sz="3600" dirty="0"/>
              <a:t>OUTLINE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>
          <a:xfrm>
            <a:off x="1298895" y="3429000"/>
            <a:ext cx="8859988" cy="2425348"/>
          </a:xfrm>
        </p:spPr>
        <p:txBody>
          <a:bodyPr/>
          <a:lstStyle/>
          <a:p>
            <a:pPr marL="457200" indent="-457200">
              <a:buClr>
                <a:schemeClr val="bg1">
                  <a:lumMod val="85000"/>
                </a:schemeClr>
              </a:buClr>
              <a:buFont typeface="+mj-lt"/>
              <a:buAutoNum type="arabicPeriod"/>
            </a:pPr>
            <a:r>
              <a:rPr lang="en-US" sz="2800" dirty="0"/>
              <a:t>Zapier Setup</a:t>
            </a:r>
          </a:p>
        </p:txBody>
      </p:sp>
    </p:spTree>
    <p:extLst>
      <p:ext uri="{BB962C8B-B14F-4D97-AF65-F5344CB8AC3E}">
        <p14:creationId xmlns:p14="http://schemas.microsoft.com/office/powerpoint/2010/main" val="2030300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2285658" y="2617667"/>
            <a:ext cx="7332358" cy="2014621"/>
          </a:xfrm>
        </p:spPr>
        <p:txBody>
          <a:bodyPr/>
          <a:lstStyle/>
          <a:p>
            <a:pPr algn="ctr"/>
            <a:r>
              <a:rPr lang="en-US" dirty="0"/>
              <a:t>Let’s Setup a Zap Together</a:t>
            </a:r>
          </a:p>
        </p:txBody>
      </p:sp>
    </p:spTree>
    <p:extLst>
      <p:ext uri="{BB962C8B-B14F-4D97-AF65-F5344CB8AC3E}">
        <p14:creationId xmlns:p14="http://schemas.microsoft.com/office/powerpoint/2010/main" val="1484059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Odoo Lead Creation to Google Sheets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4</a:t>
            </a:fld>
            <a:endParaRPr lang="fr-FR" dirty="0"/>
          </a:p>
        </p:txBody>
      </p:sp>
      <p:pic>
        <p:nvPicPr>
          <p:cNvPr id="2052" name="Picture 4" descr="Zapier — Xero App Store US">
            <a:extLst>
              <a:ext uri="{FF2B5EF4-FFF2-40B4-BE49-F238E27FC236}">
                <a16:creationId xmlns:a16="http://schemas.microsoft.com/office/drawing/2014/main" id="{6AB2A0E3-D6A7-4CCC-848C-0D2A46D5E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601" y="1611947"/>
            <a:ext cx="1524797" cy="80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Odoo Philippines - Posts | Facebook">
            <a:extLst>
              <a:ext uri="{FF2B5EF4-FFF2-40B4-BE49-F238E27FC236}">
                <a16:creationId xmlns:a16="http://schemas.microsoft.com/office/drawing/2014/main" id="{2959F523-1580-DD15-1258-611171AA5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539" y="1904202"/>
            <a:ext cx="1524797" cy="1524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Curved Connector 20">
            <a:extLst>
              <a:ext uri="{FF2B5EF4-FFF2-40B4-BE49-F238E27FC236}">
                <a16:creationId xmlns:a16="http://schemas.microsoft.com/office/drawing/2014/main" id="{26E65ED6-1401-9028-953F-4A661E535F26}"/>
              </a:ext>
            </a:extLst>
          </p:cNvPr>
          <p:cNvCxnSpPr>
            <a:stCxn id="2052" idx="3"/>
          </p:cNvCxnSpPr>
          <p:nvPr/>
        </p:nvCxnSpPr>
        <p:spPr>
          <a:xfrm>
            <a:off x="6858398" y="2012821"/>
            <a:ext cx="1090854" cy="700999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>
            <a:extLst>
              <a:ext uri="{FF2B5EF4-FFF2-40B4-BE49-F238E27FC236}">
                <a16:creationId xmlns:a16="http://schemas.microsoft.com/office/drawing/2014/main" id="{DAEB138A-305C-9595-C156-D0F6C3C4EE44}"/>
              </a:ext>
            </a:extLst>
          </p:cNvPr>
          <p:cNvCxnSpPr>
            <a:stCxn id="2052" idx="1"/>
            <a:endCxn id="5" idx="3"/>
          </p:cNvCxnSpPr>
          <p:nvPr/>
        </p:nvCxnSpPr>
        <p:spPr>
          <a:xfrm rot="10800000" flipV="1">
            <a:off x="3934337" y="2012821"/>
            <a:ext cx="1399265" cy="65378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7A679C9C-C93F-7F24-8CEE-5D86058AA0A5}"/>
              </a:ext>
            </a:extLst>
          </p:cNvPr>
          <p:cNvSpPr txBox="1"/>
          <p:nvPr/>
        </p:nvSpPr>
        <p:spPr>
          <a:xfrm>
            <a:off x="2146161" y="4144181"/>
            <a:ext cx="81381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objective of this small project is to show you how automation SaaS can be very useful to run a multitude of tasks automatically.</a:t>
            </a:r>
          </a:p>
          <a:p>
            <a:endParaRPr lang="en-GB" dirty="0"/>
          </a:p>
          <a:p>
            <a:r>
              <a:rPr lang="en-GB" dirty="0"/>
              <a:t>In this example, we will setup a Zapier Zap to send CRM information from Odoo to Excel the moment one is generated.</a:t>
            </a:r>
          </a:p>
        </p:txBody>
      </p:sp>
      <p:pic>
        <p:nvPicPr>
          <p:cNvPr id="1026" name="Picture 2" descr="How to replicate Google Sheets to your ...">
            <a:extLst>
              <a:ext uri="{FF2B5EF4-FFF2-40B4-BE49-F238E27FC236}">
                <a16:creationId xmlns:a16="http://schemas.microsoft.com/office/drawing/2014/main" id="{91C979F6-383B-D812-3F0B-70443C9A5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9252" y="1949401"/>
            <a:ext cx="2548060" cy="152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9775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Odoo Lead Creation to Google Sheets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5</a:t>
            </a:fld>
            <a:endParaRPr lang="fr-FR" dirty="0"/>
          </a:p>
        </p:txBody>
      </p:sp>
      <p:pic>
        <p:nvPicPr>
          <p:cNvPr id="2052" name="Picture 4" descr="Zapier — Xero App Store US">
            <a:extLst>
              <a:ext uri="{FF2B5EF4-FFF2-40B4-BE49-F238E27FC236}">
                <a16:creationId xmlns:a16="http://schemas.microsoft.com/office/drawing/2014/main" id="{6AB2A0E3-D6A7-4CCC-848C-0D2A46D5E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705" y="5423353"/>
            <a:ext cx="1300133" cy="68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999DB5-A318-ECF1-4191-073B23976886}"/>
              </a:ext>
            </a:extLst>
          </p:cNvPr>
          <p:cNvSpPr txBox="1"/>
          <p:nvPr/>
        </p:nvSpPr>
        <p:spPr>
          <a:xfrm>
            <a:off x="2473265" y="1521913"/>
            <a:ext cx="864686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b="1" dirty="0"/>
              <a:t>Source</a:t>
            </a:r>
            <a:r>
              <a:rPr lang="en-GB" dirty="0"/>
              <a:t> of data: Odoo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dirty="0"/>
              <a:t>Open your Odoo application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GB" dirty="0"/>
              <a:t>If not yet done: create an Odoo account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dirty="0"/>
              <a:t>Activate the Odoo CRM module</a:t>
            </a:r>
          </a:p>
          <a:p>
            <a:pPr lvl="1"/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Target </a:t>
            </a:r>
            <a:r>
              <a:rPr lang="en-GB" dirty="0"/>
              <a:t>of data: Google Sheets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dirty="0"/>
              <a:t>Open / Create a Gmail account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GB" dirty="0"/>
              <a:t>Go to </a:t>
            </a:r>
            <a:r>
              <a:rPr lang="en-GB" dirty="0">
                <a:hlinkClick r:id="rId4"/>
              </a:rPr>
              <a:t>www.gmail.com</a:t>
            </a:r>
            <a:r>
              <a:rPr lang="en-GB" dirty="0"/>
              <a:t> and login or create a free Gmail account (no credit card needed)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dirty="0"/>
              <a:t>Open your Gmail account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GB" dirty="0"/>
              <a:t>Open Google Sheets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GB" dirty="0"/>
              <a:t>Create a Sheet</a:t>
            </a:r>
          </a:p>
          <a:p>
            <a:pPr marL="1714500" lvl="3" indent="-342900">
              <a:buFont typeface="+mj-lt"/>
              <a:buAutoNum type="arabicPeriod"/>
            </a:pPr>
            <a:r>
              <a:rPr lang="en-GB" dirty="0"/>
              <a:t>Call it: Zapier Odoo Test 25 + your first &amp; last name</a:t>
            </a:r>
          </a:p>
          <a:p>
            <a:pPr marL="1257300" lvl="2" indent="-342900">
              <a:buFont typeface="+mj-lt"/>
              <a:buAutoNum type="arabicPeriod"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b="1" dirty="0"/>
              <a:t>Middleware</a:t>
            </a:r>
            <a:r>
              <a:rPr lang="en-GB" dirty="0"/>
              <a:t>: Zapier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dirty="0"/>
              <a:t>Go to </a:t>
            </a:r>
            <a:r>
              <a:rPr lang="en-GB" dirty="0">
                <a:hlinkClick r:id="rId5"/>
              </a:rPr>
              <a:t>www.zapier.com</a:t>
            </a:r>
            <a:r>
              <a:rPr lang="en-GB" dirty="0"/>
              <a:t> and create a free Zapier account, there is no need for a credit card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GB" dirty="0"/>
              <a:t>Click on “Create Zap”</a:t>
            </a:r>
          </a:p>
        </p:txBody>
      </p:sp>
      <p:pic>
        <p:nvPicPr>
          <p:cNvPr id="8" name="Picture 2" descr="Odoo Philippines - Posts | Facebook">
            <a:extLst>
              <a:ext uri="{FF2B5EF4-FFF2-40B4-BE49-F238E27FC236}">
                <a16:creationId xmlns:a16="http://schemas.microsoft.com/office/drawing/2014/main" id="{C712109C-51FB-AF48-6FE6-C4DB68F2B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05" y="1521913"/>
            <a:ext cx="1123751" cy="112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ow to replicate Google Sheets to your ...">
            <a:extLst>
              <a:ext uri="{FF2B5EF4-FFF2-40B4-BE49-F238E27FC236}">
                <a16:creationId xmlns:a16="http://schemas.microsoft.com/office/drawing/2014/main" id="{AB764144-968A-3BB5-66BC-56015F8AB6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18"/>
          <a:stretch>
            <a:fillRect/>
          </a:stretch>
        </p:blipFill>
        <p:spPr bwMode="auto">
          <a:xfrm>
            <a:off x="850705" y="3035036"/>
            <a:ext cx="774895" cy="101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23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33FAD8-4359-CBC0-B7F1-513E5AE93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29" y="1335592"/>
            <a:ext cx="7772400" cy="2997769"/>
          </a:xfrm>
          <a:prstGeom prst="rect">
            <a:avLst/>
          </a:prstGeom>
        </p:spPr>
      </p:pic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Odoo Lead Creation to Google Sheets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6</a:t>
            </a:fld>
            <a:endParaRPr lang="fr-FR" dirty="0"/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ABDC6F59-2B94-3891-DC11-3EB5AB9F495F}"/>
              </a:ext>
            </a:extLst>
          </p:cNvPr>
          <p:cNvCxnSpPr>
            <a:cxnSpLocks/>
          </p:cNvCxnSpPr>
          <p:nvPr/>
        </p:nvCxnSpPr>
        <p:spPr>
          <a:xfrm rot="16200000" flipH="1">
            <a:off x="2871992" y="3623553"/>
            <a:ext cx="1253891" cy="141961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FC6D68A-5E7F-A174-4BB3-711CEE408EC1}"/>
              </a:ext>
            </a:extLst>
          </p:cNvPr>
          <p:cNvSpPr txBox="1"/>
          <p:nvPr/>
        </p:nvSpPr>
        <p:spPr>
          <a:xfrm>
            <a:off x="8366450" y="2272937"/>
            <a:ext cx="27536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Create a lead by going to “My Pipeline”</a:t>
            </a:r>
          </a:p>
          <a:p>
            <a:endParaRPr lang="en-GB" dirty="0"/>
          </a:p>
          <a:p>
            <a:r>
              <a:rPr lang="en-GB" dirty="0"/>
              <a:t>To make your life easy, search for PROXIMUS and click on one of the suggested names.</a:t>
            </a:r>
          </a:p>
          <a:p>
            <a:endParaRPr lang="en-GB" dirty="0"/>
          </a:p>
          <a:p>
            <a:r>
              <a:rPr lang="en-GB" dirty="0"/>
              <a:t>This will open a </a:t>
            </a:r>
            <a:r>
              <a:rPr lang="en-GB" dirty="0" err="1"/>
              <a:t>PopUp</a:t>
            </a:r>
            <a:r>
              <a:rPr lang="en-GB" dirty="0"/>
              <a:t> that you can then fill in.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BD7FF2-5AD7-F258-33D1-99562E62FF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7567"/>
          <a:stretch/>
        </p:blipFill>
        <p:spPr>
          <a:xfrm>
            <a:off x="4208746" y="2733281"/>
            <a:ext cx="4075283" cy="4030133"/>
          </a:xfrm>
          <a:prstGeom prst="rect">
            <a:avLst/>
          </a:prstGeom>
        </p:spPr>
      </p:pic>
      <p:pic>
        <p:nvPicPr>
          <p:cNvPr id="5" name="Picture 2" descr="Odoo Philippines - Posts | Facebook">
            <a:extLst>
              <a:ext uri="{FF2B5EF4-FFF2-40B4-BE49-F238E27FC236}">
                <a16:creationId xmlns:a16="http://schemas.microsoft.com/office/drawing/2014/main" id="{B9A61BF6-B3BA-4A44-3EE0-E826C7ED1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96" y="5545095"/>
            <a:ext cx="1123751" cy="112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34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Odoo Lead Creation to Google Sheets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7</a:t>
            </a:fld>
            <a:endParaRPr lang="fr-F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C6D68A-5E7F-A174-4BB3-711CEE408EC1}"/>
              </a:ext>
            </a:extLst>
          </p:cNvPr>
          <p:cNvSpPr txBox="1"/>
          <p:nvPr/>
        </p:nvSpPr>
        <p:spPr>
          <a:xfrm>
            <a:off x="8366450" y="2272937"/>
            <a:ext cx="27536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Enrich your information and hit SAVE</a:t>
            </a:r>
          </a:p>
          <a:p>
            <a:endParaRPr lang="en-GB" dirty="0"/>
          </a:p>
          <a:p>
            <a:r>
              <a:rPr lang="en-GB" dirty="0"/>
              <a:t>Attention, you still need to add your lead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4B48A1-35B9-BE3D-2615-2535F26BF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50" y="1684286"/>
            <a:ext cx="7772400" cy="387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119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Odoo Lead Creation to Google Sheets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8</a:t>
            </a:fld>
            <a:endParaRPr lang="fr-F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C6D68A-5E7F-A174-4BB3-711CEE408EC1}"/>
              </a:ext>
            </a:extLst>
          </p:cNvPr>
          <p:cNvSpPr txBox="1"/>
          <p:nvPr/>
        </p:nvSpPr>
        <p:spPr>
          <a:xfrm>
            <a:off x="8366450" y="2692037"/>
            <a:ext cx="2753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Once you have saved, make sure you </a:t>
            </a:r>
            <a:r>
              <a:rPr lang="en-GB" dirty="0">
                <a:highlight>
                  <a:srgbClr val="FFFF00"/>
                </a:highlight>
              </a:rPr>
              <a:t>add your lead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F42DE2-9793-280B-7614-14FFA8A42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872" y="2492965"/>
            <a:ext cx="6946900" cy="3352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1013BD-2E60-28A4-2502-DF691D26F648}"/>
              </a:ext>
            </a:extLst>
          </p:cNvPr>
          <p:cNvSpPr txBox="1"/>
          <p:nvPr/>
        </p:nvSpPr>
        <p:spPr>
          <a:xfrm>
            <a:off x="901700" y="1562100"/>
            <a:ext cx="4458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Create an Opportunity in Odoo </a:t>
            </a:r>
            <a:r>
              <a:rPr lang="en-GB" dirty="0">
                <a:sym typeface="Wingdings" pitchFamily="2" charset="2"/>
              </a:rPr>
              <a:t> Add a Lead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9445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Odoo Lead Creation to Google Sheets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9</a:t>
            </a:fld>
            <a:endParaRPr lang="fr-F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497434-8CD5-F8A5-7BB6-9BB981654D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7562"/>
          <a:stretch>
            <a:fillRect/>
          </a:stretch>
        </p:blipFill>
        <p:spPr>
          <a:xfrm>
            <a:off x="2054358" y="2600490"/>
            <a:ext cx="7772400" cy="35064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B94B4A-1718-2D2D-8453-86CF7863105A}"/>
              </a:ext>
            </a:extLst>
          </p:cNvPr>
          <p:cNvSpPr txBox="1"/>
          <p:nvPr/>
        </p:nvSpPr>
        <p:spPr>
          <a:xfrm>
            <a:off x="723900" y="1714500"/>
            <a:ext cx="10368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In your Gmail account, open Google Sheets </a:t>
            </a:r>
            <a:r>
              <a:rPr lang="en-GB" dirty="0">
                <a:sym typeface="Wingdings" pitchFamily="2" charset="2"/>
              </a:rPr>
              <a:t> create New Sheet  name it &amp; add row titles as shown below: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01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Odoo Lead Creation to Google Sheets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10</a:t>
            </a:fld>
            <a:endParaRPr lang="fr-F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8954B9-0E58-3E9E-2015-FC4B32DB2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4358" y="1592061"/>
            <a:ext cx="7772400" cy="473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041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Odoo Lead Creation to Google Sheets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11</a:t>
            </a:fld>
            <a:endParaRPr lang="fr-F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026A2-69D2-26F2-708B-A899B0A18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2047322"/>
            <a:ext cx="7772400" cy="47174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71BAB4-AEC9-1C1E-312A-2FD7A69D2F4A}"/>
              </a:ext>
            </a:extLst>
          </p:cNvPr>
          <p:cNvSpPr txBox="1"/>
          <p:nvPr/>
        </p:nvSpPr>
        <p:spPr>
          <a:xfrm>
            <a:off x="413359" y="1406727"/>
            <a:ext cx="8112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Create a trigger to activate the Zap every time you create a new LEAD in Odoo CRM</a:t>
            </a:r>
          </a:p>
        </p:txBody>
      </p:sp>
    </p:spTree>
    <p:extLst>
      <p:ext uri="{BB962C8B-B14F-4D97-AF65-F5344CB8AC3E}">
        <p14:creationId xmlns:p14="http://schemas.microsoft.com/office/powerpoint/2010/main" val="2091143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082D6AD-8F1F-CBC3-4F7F-7F9588D114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614" b="67814"/>
          <a:stretch>
            <a:fillRect/>
          </a:stretch>
        </p:blipFill>
        <p:spPr>
          <a:xfrm>
            <a:off x="6699698" y="2163878"/>
            <a:ext cx="5178251" cy="1625950"/>
          </a:xfrm>
          <a:prstGeom prst="rect">
            <a:avLst/>
          </a:prstGeom>
        </p:spPr>
      </p:pic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Odoo Lead Creation to Google Sheets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12</a:t>
            </a:fld>
            <a:endParaRPr lang="fr-F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71BAB4-AEC9-1C1E-312A-2FD7A69D2F4A}"/>
              </a:ext>
            </a:extLst>
          </p:cNvPr>
          <p:cNvSpPr txBox="1"/>
          <p:nvPr/>
        </p:nvSpPr>
        <p:spPr>
          <a:xfrm>
            <a:off x="413359" y="1406727"/>
            <a:ext cx="8112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Create a trigger to activate the Zap every time you create a new LEAD in Odoo CRM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5970AB-8C4C-14C6-E853-BA6EE69D85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819" y="1822518"/>
            <a:ext cx="6327251" cy="4284453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43ACAB-1604-A774-A593-F310E9B13DB0}"/>
              </a:ext>
            </a:extLst>
          </p:cNvPr>
          <p:cNvCxnSpPr/>
          <p:nvPr/>
        </p:nvCxnSpPr>
        <p:spPr>
          <a:xfrm flipH="1">
            <a:off x="2554941" y="2608729"/>
            <a:ext cx="6961587" cy="1156447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A08FD2C-1290-F93C-3AB8-ABC9574B6696}"/>
              </a:ext>
            </a:extLst>
          </p:cNvPr>
          <p:cNvSpPr txBox="1"/>
          <p:nvPr/>
        </p:nvSpPr>
        <p:spPr>
          <a:xfrm>
            <a:off x="1714500" y="3765176"/>
            <a:ext cx="12186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>
                <a:highlight>
                  <a:srgbClr val="FFFF00"/>
                </a:highlight>
              </a:rPr>
              <a:t>edu</a:t>
            </a:r>
            <a:r>
              <a:rPr lang="en-GB" sz="1000" dirty="0">
                <a:highlight>
                  <a:srgbClr val="FFFF00"/>
                </a:highlight>
              </a:rPr>
              <a:t>-</a:t>
            </a:r>
            <a:r>
              <a:rPr lang="en-GB" sz="1000" dirty="0" err="1">
                <a:highlight>
                  <a:srgbClr val="FFFF00"/>
                </a:highlight>
              </a:rPr>
              <a:t>lsm</a:t>
            </a:r>
            <a:r>
              <a:rPr lang="en-GB" sz="1000" dirty="0">
                <a:highlight>
                  <a:srgbClr val="FFFF00"/>
                </a:highlight>
              </a:rPr>
              <a:t>-integration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C82EB9-B6D1-8442-72FB-9AEE2C26C321}"/>
              </a:ext>
            </a:extLst>
          </p:cNvPr>
          <p:cNvSpPr txBox="1"/>
          <p:nvPr/>
        </p:nvSpPr>
        <p:spPr>
          <a:xfrm>
            <a:off x="1473200" y="4305166"/>
            <a:ext cx="36247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highlight>
                  <a:srgbClr val="FFFF00"/>
                </a:highlight>
                <a:hlinkClick r:id="rId5"/>
              </a:rPr>
              <a:t>Your.email@uclouvain.be</a:t>
            </a:r>
            <a:r>
              <a:rPr lang="en-GB" sz="1000" dirty="0">
                <a:highlight>
                  <a:srgbClr val="FFFF00"/>
                </a:highlight>
              </a:rPr>
              <a:t> (you used to create your Odoo account)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1C86B5-B626-30AE-9414-AF9D08F3F6F8}"/>
              </a:ext>
            </a:extLst>
          </p:cNvPr>
          <p:cNvSpPr txBox="1"/>
          <p:nvPr/>
        </p:nvSpPr>
        <p:spPr>
          <a:xfrm>
            <a:off x="2234787" y="4968266"/>
            <a:ext cx="13452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highlight>
                  <a:srgbClr val="FFFF00"/>
                </a:highlight>
              </a:rPr>
              <a:t>(Your Odoo Password)</a:t>
            </a:r>
          </a:p>
        </p:txBody>
      </p:sp>
    </p:spTree>
    <p:extLst>
      <p:ext uri="{BB962C8B-B14F-4D97-AF65-F5344CB8AC3E}">
        <p14:creationId xmlns:p14="http://schemas.microsoft.com/office/powerpoint/2010/main" val="2952693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Odoo Lead Creation to Google Sheets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13</a:t>
            </a:fld>
            <a:endParaRPr lang="fr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AACA62-3231-EFC6-C7B8-966AD0AE5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2600" y="1301750"/>
            <a:ext cx="6146800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306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Odoo Lead Creation to Google Sheets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14</a:t>
            </a:fld>
            <a:endParaRPr lang="fr-F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71BAB4-AEC9-1C1E-312A-2FD7A69D2F4A}"/>
              </a:ext>
            </a:extLst>
          </p:cNvPr>
          <p:cNvSpPr txBox="1"/>
          <p:nvPr/>
        </p:nvSpPr>
        <p:spPr>
          <a:xfrm>
            <a:off x="413359" y="1406727"/>
            <a:ext cx="8112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Create a trigger to activate the Zap every time you create a new LEAD in Odoo CRM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3E2153-47C6-C07B-45C5-B4A15BC2D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865" y="2403422"/>
            <a:ext cx="5395032" cy="28730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54F37A-A496-4F4B-DB99-175719318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1635" y="2047322"/>
            <a:ext cx="3274883" cy="445457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4CD2B25-811E-C253-5188-45B8D1D9D0AF}"/>
              </a:ext>
            </a:extLst>
          </p:cNvPr>
          <p:cNvCxnSpPr>
            <a:cxnSpLocks/>
          </p:cNvCxnSpPr>
          <p:nvPr/>
        </p:nvCxnSpPr>
        <p:spPr>
          <a:xfrm flipV="1">
            <a:off x="3958542" y="3935392"/>
            <a:ext cx="3727048" cy="462988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791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Odoo Lead Creation to Google Sheets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15</a:t>
            </a:fld>
            <a:endParaRPr lang="fr-F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8A6254-CD28-564F-06BD-897C6A740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008" y="1493967"/>
            <a:ext cx="5753100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88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Odoo Lead Creation to Google Sheets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16</a:t>
            </a:fld>
            <a:endParaRPr lang="fr-F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831A64-F412-131E-090D-1C6E0E01AC23}"/>
              </a:ext>
            </a:extLst>
          </p:cNvPr>
          <p:cNvSpPr txBox="1"/>
          <p:nvPr/>
        </p:nvSpPr>
        <p:spPr>
          <a:xfrm>
            <a:off x="413359" y="1406727"/>
            <a:ext cx="4532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Create an Action once your Zap gets triggered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EC5DFB-CFC1-9D73-2B26-1B55FB425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06727"/>
            <a:ext cx="3937000" cy="5372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BEFA3E-C4A4-E3B1-DCCC-FEA4E802F0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650" y="2268892"/>
            <a:ext cx="3702337" cy="281305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1FFF35B-CC49-0629-B73E-B4C997D737CC}"/>
              </a:ext>
            </a:extLst>
          </p:cNvPr>
          <p:cNvCxnSpPr>
            <a:stCxn id="9" idx="3"/>
          </p:cNvCxnSpPr>
          <p:nvPr/>
        </p:nvCxnSpPr>
        <p:spPr>
          <a:xfrm>
            <a:off x="4584987" y="3675417"/>
            <a:ext cx="25270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3825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Odoo Lead Creation to Google Sheets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17</a:t>
            </a:fld>
            <a:endParaRPr lang="fr-FR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1E36468-FFFC-C7AD-E5E6-F96422AB7361}"/>
              </a:ext>
            </a:extLst>
          </p:cNvPr>
          <p:cNvGrpSpPr/>
          <p:nvPr/>
        </p:nvGrpSpPr>
        <p:grpSpPr>
          <a:xfrm>
            <a:off x="2359158" y="1447460"/>
            <a:ext cx="7978642" cy="5062423"/>
            <a:chOff x="4111451" y="2190750"/>
            <a:chExt cx="7162800" cy="434751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1439762-464B-D40B-73C0-3944FBB69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11451" y="2190750"/>
              <a:ext cx="7162800" cy="36322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F2E4E54-D036-1EA1-8A13-8E35683FE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4773"/>
            <a:stretch>
              <a:fillRect/>
            </a:stretch>
          </p:blipFill>
          <p:spPr>
            <a:xfrm>
              <a:off x="4111451" y="4569762"/>
              <a:ext cx="2467149" cy="1968500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8B7DC73-076B-4230-13A6-1405B55A887D}"/>
              </a:ext>
            </a:extLst>
          </p:cNvPr>
          <p:cNvSpPr txBox="1"/>
          <p:nvPr/>
        </p:nvSpPr>
        <p:spPr>
          <a:xfrm>
            <a:off x="8140700" y="5988940"/>
            <a:ext cx="15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Hit “</a:t>
            </a:r>
            <a:r>
              <a:rPr lang="en-GB" dirty="0">
                <a:highlight>
                  <a:srgbClr val="FFFF00"/>
                </a:highlight>
              </a:rPr>
              <a:t>Continue</a:t>
            </a:r>
            <a:r>
              <a:rPr lang="en-GB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4651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Odoo Lead Creation to Google Sheets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18</a:t>
            </a:fld>
            <a:endParaRPr lang="fr-F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6518D1-2EA8-0984-F034-CC406FB92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728" y="1503600"/>
            <a:ext cx="7518400" cy="46033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D364AB-939C-A0AD-A4AA-8B94A0FC0E9D}"/>
              </a:ext>
            </a:extLst>
          </p:cNvPr>
          <p:cNvSpPr txBox="1"/>
          <p:nvPr/>
        </p:nvSpPr>
        <p:spPr>
          <a:xfrm>
            <a:off x="127001" y="2136338"/>
            <a:ext cx="272542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Select the spreadsheet you created earlier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Identify “Sheet 1” as your </a:t>
            </a:r>
            <a:r>
              <a:rPr lang="en-GB" b="1" dirty="0"/>
              <a:t>Target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If you have done these steps well, the fields you entered in the row should now show up on your screen</a:t>
            </a:r>
          </a:p>
        </p:txBody>
      </p:sp>
    </p:spTree>
    <p:extLst>
      <p:ext uri="{BB962C8B-B14F-4D97-AF65-F5344CB8AC3E}">
        <p14:creationId xmlns:p14="http://schemas.microsoft.com/office/powerpoint/2010/main" val="28693443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Odoo Lead Creation to Google Sheets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19</a:t>
            </a:fld>
            <a:endParaRPr lang="fr-FR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E9C9995-9B26-45E1-31F9-DA92908F68A2}"/>
              </a:ext>
            </a:extLst>
          </p:cNvPr>
          <p:cNvCxnSpPr>
            <a:cxnSpLocks/>
          </p:cNvCxnSpPr>
          <p:nvPr/>
        </p:nvCxnSpPr>
        <p:spPr>
          <a:xfrm>
            <a:off x="5176119" y="4070350"/>
            <a:ext cx="6359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F2C91B4-D9EE-C16D-F060-6DD1DDC470F1}"/>
              </a:ext>
            </a:extLst>
          </p:cNvPr>
          <p:cNvSpPr txBox="1"/>
          <p:nvPr/>
        </p:nvSpPr>
        <p:spPr>
          <a:xfrm>
            <a:off x="5676900" y="1422400"/>
            <a:ext cx="31851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Now you can MAP your FIELDS</a:t>
            </a:r>
          </a:p>
          <a:p>
            <a:r>
              <a:rPr lang="en-GB" dirty="0"/>
              <a:t>from your </a:t>
            </a:r>
            <a:r>
              <a:rPr lang="en-GB" b="1" dirty="0"/>
              <a:t>Source</a:t>
            </a:r>
            <a:r>
              <a:rPr lang="en-GB" dirty="0"/>
              <a:t> to your </a:t>
            </a:r>
            <a:r>
              <a:rPr lang="en-GB" b="1" dirty="0"/>
              <a:t>Target</a:t>
            </a:r>
          </a:p>
          <a:p>
            <a:r>
              <a:rPr lang="en-GB" b="1" dirty="0">
                <a:sym typeface="Wingdings" pitchFamily="2" charset="2"/>
              </a:rPr>
              <a:t> Test your Step</a:t>
            </a:r>
            <a:endParaRPr lang="en-GB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E49532-A67B-3ED9-F1C6-B926BA569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65" y="1498600"/>
            <a:ext cx="4495800" cy="5359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73068D7-5485-170D-7639-440CE3D1FDE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343"/>
          <a:stretch>
            <a:fillRect/>
          </a:stretch>
        </p:blipFill>
        <p:spPr>
          <a:xfrm>
            <a:off x="5863787" y="2730500"/>
            <a:ext cx="2349500" cy="41274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C9869B-9798-C37C-3256-B17A7FF6AA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8918" y="1327150"/>
            <a:ext cx="2311400" cy="5486400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1CA5FF2-CC01-16DB-3A31-B257B8B27FD2}"/>
              </a:ext>
            </a:extLst>
          </p:cNvPr>
          <p:cNvCxnSpPr>
            <a:cxnSpLocks/>
          </p:cNvCxnSpPr>
          <p:nvPr/>
        </p:nvCxnSpPr>
        <p:spPr>
          <a:xfrm>
            <a:off x="8082960" y="4070350"/>
            <a:ext cx="6359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FC15B2BD-574D-5298-4632-B3403F9B4D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6911" y="4034254"/>
            <a:ext cx="2055983" cy="82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06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Odoo Lead Creation to Google Sheets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20</a:t>
            </a:fld>
            <a:endParaRPr lang="fr-F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30EF9C-5378-8DD4-312B-050340C26737}"/>
              </a:ext>
            </a:extLst>
          </p:cNvPr>
          <p:cNvSpPr txBox="1"/>
          <p:nvPr/>
        </p:nvSpPr>
        <p:spPr>
          <a:xfrm>
            <a:off x="508001" y="1577719"/>
            <a:ext cx="9359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/>
              <a:t>Go to your Google Sheet and verify your data got added successfully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Now, create a new lead in your Odoo CRM and test that your integration is LIVE</a:t>
            </a:r>
          </a:p>
          <a:p>
            <a:endParaRPr lang="en-GB" dirty="0"/>
          </a:p>
          <a:p>
            <a:r>
              <a:rPr lang="en-GB" dirty="0"/>
              <a:t>If you face an </a:t>
            </a:r>
            <a:r>
              <a:rPr lang="en-GB" i="1" dirty="0"/>
              <a:t>ERROR</a:t>
            </a:r>
            <a:r>
              <a:rPr lang="en-GB" dirty="0"/>
              <a:t> message on the phone number it is due to its format, Google Sheets considers that it contains a formula.</a:t>
            </a:r>
          </a:p>
          <a:p>
            <a:r>
              <a:rPr lang="en-GB" dirty="0">
                <a:sym typeface="Wingdings" pitchFamily="2" charset="2"/>
              </a:rPr>
              <a:t> </a:t>
            </a:r>
            <a:r>
              <a:rPr lang="en-GB" dirty="0"/>
              <a:t>To solve this you can simply add ‘ in front of your phone fields</a:t>
            </a:r>
          </a:p>
        </p:txBody>
      </p:sp>
    </p:spTree>
    <p:extLst>
      <p:ext uri="{BB962C8B-B14F-4D97-AF65-F5344CB8AC3E}">
        <p14:creationId xmlns:p14="http://schemas.microsoft.com/office/powerpoint/2010/main" val="1550473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3"/>
          </p:nvPr>
        </p:nvSpPr>
        <p:spPr>
          <a:xfrm>
            <a:off x="606865" y="348116"/>
            <a:ext cx="10667386" cy="787348"/>
          </a:xfrm>
        </p:spPr>
        <p:txBody>
          <a:bodyPr/>
          <a:lstStyle/>
          <a:p>
            <a:r>
              <a:rPr lang="en-US" sz="3600" dirty="0"/>
              <a:t>Odoo Lead Creation to Google Sheets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fld id="{01E818B2-1BF8-F74E-8CA2-1FCFAD8022E5}" type="slidenum">
              <a:rPr lang="fr-FR" smtClean="0"/>
              <a:t>21</a:t>
            </a:fld>
            <a:endParaRPr lang="fr-F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83D98E-0E9D-507F-CA89-8EEBDB069F58}"/>
              </a:ext>
            </a:extLst>
          </p:cNvPr>
          <p:cNvSpPr txBox="1"/>
          <p:nvPr/>
        </p:nvSpPr>
        <p:spPr>
          <a:xfrm>
            <a:off x="901874" y="1590805"/>
            <a:ext cx="76426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CONGRATULATIONS – your data is now being sent to your Target Google Sheet</a:t>
            </a:r>
          </a:p>
          <a:p>
            <a:r>
              <a:rPr lang="en-GB" b="1" dirty="0"/>
              <a:t>the moment a new lead is created in Odoo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5CEC24-5FA4-C348-BBDF-8BA781472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1022" y="2641600"/>
            <a:ext cx="8009956" cy="248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39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629838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7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9_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9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0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8156</TotalTime>
  <Words>649</Words>
  <Application>Microsoft Macintosh PowerPoint</Application>
  <PresentationFormat>Widescreen</PresentationFormat>
  <Paragraphs>112</Paragraphs>
  <Slides>22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18</vt:i4>
      </vt:variant>
      <vt:variant>
        <vt:lpstr>Slide Titles</vt:lpstr>
      </vt:variant>
      <vt:variant>
        <vt:i4>22</vt:i4>
      </vt:variant>
    </vt:vector>
  </HeadingPairs>
  <TitlesOfParts>
    <vt:vector size="43" baseType="lpstr">
      <vt:lpstr>Arial</vt:lpstr>
      <vt:lpstr>Calibri</vt:lpstr>
      <vt:lpstr>Wingdings</vt:lpstr>
      <vt:lpstr>1_Thème Office</vt:lpstr>
      <vt:lpstr>1_Conception personnalisée</vt:lpstr>
      <vt:lpstr>3_Thème Office</vt:lpstr>
      <vt:lpstr>2_Conception personnalisée</vt:lpstr>
      <vt:lpstr>4_Thème Office</vt:lpstr>
      <vt:lpstr>6_Thème Office</vt:lpstr>
      <vt:lpstr>7_Thème Office</vt:lpstr>
      <vt:lpstr>8_Thème Office</vt:lpstr>
      <vt:lpstr>9_Thème Office</vt:lpstr>
      <vt:lpstr>8_Conception personnalisée</vt:lpstr>
      <vt:lpstr>9_Conception personnalisée</vt:lpstr>
      <vt:lpstr>11_Conception personnalisée</vt:lpstr>
      <vt:lpstr>10_Conception personnalisée</vt:lpstr>
      <vt:lpstr>12_Conception personnalisée</vt:lpstr>
      <vt:lpstr>13_Conception personnalisée</vt:lpstr>
      <vt:lpstr>14_Conception personnalisée</vt:lpstr>
      <vt:lpstr>15_Conception personnalisée</vt:lpstr>
      <vt:lpstr>16_Conception personnalisée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Laurence Ippersiel</dc:creator>
  <cp:lastModifiedBy>Jerome Coenraets</cp:lastModifiedBy>
  <cp:revision>144</cp:revision>
  <dcterms:created xsi:type="dcterms:W3CDTF">2018-08-01T08:47:37Z</dcterms:created>
  <dcterms:modified xsi:type="dcterms:W3CDTF">2025-09-21T12:49:02Z</dcterms:modified>
</cp:coreProperties>
</file>