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embeddedFontLst>
    <p:embeddedFont>
      <p:font typeface="Helvetica Neue" panose="02000503000000020004" pitchFamily="2" charset="0"/>
      <p:regular r:id="rId22"/>
      <p:bold r:id="rId23"/>
      <p:italic r:id="rId24"/>
      <p:boldItalic r:id="rId25"/>
    </p:embeddedFont>
    <p:embeddedFont>
      <p:font typeface="Trebuchet MS" panose="020B0703020202090204" pitchFamily="34" charset="0"/>
      <p:regular r:id="rId26"/>
      <p:bold r:id="rId27"/>
      <p: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NMQwsX8/PANtl6iWap+SvktMG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78362D-CCC0-46DE-9601-09D3A33ADF2D}">
  <a:tblStyle styleId="{9778362D-CCC0-46DE-9601-09D3A33ADF2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6"/>
  </p:normalViewPr>
  <p:slideViewPr>
    <p:cSldViewPr snapToGrid="0">
      <p:cViewPr varScale="1">
        <p:scale>
          <a:sx n="106" d="100"/>
          <a:sy n="106" d="100"/>
        </p:scale>
        <p:origin x="13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Hans</a:t>
            </a:r>
            <a:endParaRPr/>
          </a:p>
        </p:txBody>
      </p:sp>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70e46c87a_0_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Renate</a:t>
            </a:r>
            <a:endParaRPr/>
          </a:p>
        </p:txBody>
      </p:sp>
      <p:sp>
        <p:nvSpPr>
          <p:cNvPr id="174" name="Google Shape;174;g1e70e46c87a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Renate</a:t>
            </a:r>
            <a:endParaRPr/>
          </a:p>
        </p:txBody>
      </p:sp>
      <p:sp>
        <p:nvSpPr>
          <p:cNvPr id="185" name="Google Shape;1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ffd5a10c4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Renate</a:t>
            </a:r>
            <a:endParaRPr/>
          </a:p>
        </p:txBody>
      </p:sp>
      <p:sp>
        <p:nvSpPr>
          <p:cNvPr id="197" name="Google Shape;197;g2ffd5a10c4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Frederik</a:t>
            </a:r>
            <a:endParaRPr/>
          </a:p>
        </p:txBody>
      </p:sp>
      <p:sp>
        <p:nvSpPr>
          <p:cNvPr id="208" name="Google Shape;20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7d7eb6f41c_0_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Frederik</a:t>
            </a:r>
            <a:endParaRPr/>
          </a:p>
        </p:txBody>
      </p:sp>
      <p:sp>
        <p:nvSpPr>
          <p:cNvPr id="219" name="Google Shape;219;g27d7eb6f41c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d70dbeb6f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Frederik</a:t>
            </a:r>
            <a:endParaRPr/>
          </a:p>
        </p:txBody>
      </p:sp>
      <p:sp>
        <p:nvSpPr>
          <p:cNvPr id="230" name="Google Shape;230;g27d70dbeb6f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fd8fdb275b_1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Frederik</a:t>
            </a:r>
            <a:endParaRPr/>
          </a:p>
        </p:txBody>
      </p:sp>
      <p:sp>
        <p:nvSpPr>
          <p:cNvPr id="242" name="Google Shape;242;g2fd8fdb275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fdd60944a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fdd60944a8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f1c725c4d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Hans</a:t>
            </a:r>
            <a:endParaRPr/>
          </a:p>
        </p:txBody>
      </p:sp>
      <p:sp>
        <p:nvSpPr>
          <p:cNvPr id="260" name="Google Shape;260;g27f1c725c4d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7f1c725c4d_0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Hans</a:t>
            </a:r>
            <a:endParaRPr/>
          </a:p>
        </p:txBody>
      </p:sp>
      <p:sp>
        <p:nvSpPr>
          <p:cNvPr id="275" name="Google Shape;275;g27f1c725c4d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7f1c725c4d_0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Hans</a:t>
            </a:r>
            <a:endParaRPr/>
          </a:p>
        </p:txBody>
      </p:sp>
      <p:sp>
        <p:nvSpPr>
          <p:cNvPr id="74" name="Google Shape;74;g27f1c725c4d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chemeClr val="dk1"/>
                </a:solidFill>
              </a:rPr>
              <a:t>Frederik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Frederik</a:t>
            </a:r>
            <a:endParaRPr/>
          </a:p>
        </p:txBody>
      </p:sp>
      <p:sp>
        <p:nvSpPr>
          <p:cNvPr id="100" name="Google Shape;10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e70e46c87a_0_10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Frederik</a:t>
            </a:r>
            <a:endParaRPr/>
          </a:p>
        </p:txBody>
      </p:sp>
      <p:sp>
        <p:nvSpPr>
          <p:cNvPr id="112" name="Google Shape;112;g1e70e46c87a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Frederik</a:t>
            </a:r>
            <a:endParaRPr/>
          </a:p>
        </p:txBody>
      </p:sp>
      <p:sp>
        <p:nvSpPr>
          <p:cNvPr id="123" name="Google Shape;1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d70dbeb6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Frederik</a:t>
            </a:r>
            <a:endParaRPr/>
          </a:p>
        </p:txBody>
      </p:sp>
      <p:sp>
        <p:nvSpPr>
          <p:cNvPr id="138" name="Google Shape;138;g27d70dbeb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e70e46c87a_0_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Frederik</a:t>
            </a:r>
            <a:endParaRPr/>
          </a:p>
        </p:txBody>
      </p:sp>
      <p:sp>
        <p:nvSpPr>
          <p:cNvPr id="151" name="Google Shape;151;g1e70e46c87a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7d7eb6f41c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Frederik</a:t>
            </a:r>
            <a:endParaRPr>
              <a:solidFill>
                <a:schemeClr val="dk1"/>
              </a:solidFill>
            </a:endParaRPr>
          </a:p>
          <a:p>
            <a:pPr marL="0" lvl="0" indent="0" algn="l" rtl="0">
              <a:lnSpc>
                <a:spcPct val="100000"/>
              </a:lnSpc>
              <a:spcBef>
                <a:spcPts val="0"/>
              </a:spcBef>
              <a:spcAft>
                <a:spcPts val="0"/>
              </a:spcAft>
              <a:buSzPts val="1400"/>
              <a:buNone/>
            </a:pPr>
            <a:endParaRPr/>
          </a:p>
        </p:txBody>
      </p:sp>
      <p:sp>
        <p:nvSpPr>
          <p:cNvPr id="162" name="Google Shape;162;g27d7eb6f41c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tx">
  <p:cSld name="TITLE_AND_BODY">
    <p:spTree>
      <p:nvGrpSpPr>
        <p:cNvPr id="1" name="Shape 9"/>
        <p:cNvGrpSpPr/>
        <p:nvPr/>
      </p:nvGrpSpPr>
      <p:grpSpPr>
        <a:xfrm>
          <a:off x="0" y="0"/>
          <a:ext cx="0" cy="0"/>
          <a:chOff x="0" y="0"/>
          <a:chExt cx="0" cy="0"/>
        </a:xfrm>
      </p:grpSpPr>
      <p:sp>
        <p:nvSpPr>
          <p:cNvPr id="10" name="Google Shape;10;p23"/>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1792288" y="4800600"/>
            <a:ext cx="5486401" cy="566738"/>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Arial"/>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6" name="Google Shape;46;p32"/>
          <p:cNvSpPr>
            <a:spLocks noGrp="1"/>
          </p:cNvSpPr>
          <p:nvPr>
            <p:ph type="pic" idx="2"/>
          </p:nvPr>
        </p:nvSpPr>
        <p:spPr>
          <a:xfrm>
            <a:off x="1792288" y="612775"/>
            <a:ext cx="5486401" cy="4114800"/>
          </a:xfrm>
          <a:prstGeom prst="rect">
            <a:avLst/>
          </a:prstGeom>
          <a:noFill/>
          <a:ln>
            <a:noFill/>
          </a:ln>
        </p:spPr>
      </p:sp>
      <p:sp>
        <p:nvSpPr>
          <p:cNvPr id="47" name="Google Shape;47;p32"/>
          <p:cNvSpPr txBox="1">
            <a:spLocks noGrp="1"/>
          </p:cNvSpPr>
          <p:nvPr>
            <p:ph type="body" idx="1"/>
          </p:nvPr>
        </p:nvSpPr>
        <p:spPr>
          <a:xfrm>
            <a:off x="1792288" y="5367337"/>
            <a:ext cx="5486401" cy="8048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Arial"/>
              <a:buNone/>
              <a:defRPr sz="1400"/>
            </a:lvl1pPr>
            <a:lvl2pPr marL="914400" lvl="1" indent="-228600" algn="l">
              <a:lnSpc>
                <a:spcPct val="100000"/>
              </a:lnSpc>
              <a:spcBef>
                <a:spcPts val="300"/>
              </a:spcBef>
              <a:spcAft>
                <a:spcPts val="0"/>
              </a:spcAft>
              <a:buClr>
                <a:srgbClr val="000000"/>
              </a:buClr>
              <a:buSzPts val="1400"/>
              <a:buFont typeface="Arial"/>
              <a:buNone/>
              <a:defRPr sz="1400"/>
            </a:lvl2pPr>
            <a:lvl3pPr marL="1371600" lvl="2" indent="-228600" algn="l">
              <a:lnSpc>
                <a:spcPct val="100000"/>
              </a:lnSpc>
              <a:spcBef>
                <a:spcPts val="300"/>
              </a:spcBef>
              <a:spcAft>
                <a:spcPts val="0"/>
              </a:spcAft>
              <a:buClr>
                <a:srgbClr val="000000"/>
              </a:buClr>
              <a:buSzPts val="1400"/>
              <a:buFont typeface="Arial"/>
              <a:buNone/>
              <a:defRPr sz="1400"/>
            </a:lvl3pPr>
            <a:lvl4pPr marL="1828800" lvl="3" indent="-228600" algn="l">
              <a:lnSpc>
                <a:spcPct val="100000"/>
              </a:lnSpc>
              <a:spcBef>
                <a:spcPts val="300"/>
              </a:spcBef>
              <a:spcAft>
                <a:spcPts val="0"/>
              </a:spcAft>
              <a:buClr>
                <a:srgbClr val="000000"/>
              </a:buClr>
              <a:buSzPts val="1400"/>
              <a:buFont typeface="Arial"/>
              <a:buNone/>
              <a:defRPr sz="1400"/>
            </a:lvl4pPr>
            <a:lvl5pPr marL="2286000" lvl="4" indent="-228600" algn="l">
              <a:lnSpc>
                <a:spcPct val="100000"/>
              </a:lnSpc>
              <a:spcBef>
                <a:spcPts val="300"/>
              </a:spcBef>
              <a:spcAft>
                <a:spcPts val="0"/>
              </a:spcAft>
              <a:buClr>
                <a:srgbClr val="000000"/>
              </a:buClr>
              <a:buSzPts val="1400"/>
              <a:buFont typeface="Arial"/>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8" name="Google Shape;48;p32"/>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p:cSld name="Titre et texte vertical">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1" name="Google Shape;51;p33"/>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52" name="Google Shape;52;p33"/>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p:cSld name="Titre vertical et texte">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6629400" y="274638"/>
            <a:ext cx="2057400" cy="5851526"/>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5" name="Google Shape;55;p34"/>
          <p:cNvSpPr txBox="1">
            <a:spLocks noGrp="1"/>
          </p:cNvSpPr>
          <p:nvPr>
            <p:ph type="body" idx="1"/>
          </p:nvPr>
        </p:nvSpPr>
        <p:spPr>
          <a:xfrm>
            <a:off x="457200" y="274638"/>
            <a:ext cx="6019800" cy="5851526"/>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56" name="Google Shape;56;p34"/>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iapositive de titre">
  <p:cSld name="2_Diapositive de titre">
    <p:spTree>
      <p:nvGrpSpPr>
        <p:cNvPr id="1" name="Shape 11"/>
        <p:cNvGrpSpPr/>
        <p:nvPr/>
      </p:nvGrpSpPr>
      <p:grpSpPr>
        <a:xfrm>
          <a:off x="0" y="0"/>
          <a:ext cx="0" cy="0"/>
          <a:chOff x="0" y="0"/>
          <a:chExt cx="0" cy="0"/>
        </a:xfrm>
      </p:grpSpPr>
      <p:sp>
        <p:nvSpPr>
          <p:cNvPr id="12" name="Google Shape;12;p24"/>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2E3135"/>
              </a:buClr>
              <a:buSzPts val="2000"/>
              <a:buFont typeface="Verdana"/>
              <a:buNone/>
              <a:defRPr sz="2000">
                <a:solidFill>
                  <a:srgbClr val="2E3135"/>
                </a:solidFill>
                <a:latin typeface="Verdana"/>
                <a:ea typeface="Verdana"/>
                <a:cs typeface="Verdana"/>
                <a:sym typeface="Verdana"/>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24"/>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rgbClr val="474746"/>
              </a:buClr>
              <a:buSzPts val="2700"/>
              <a:buFont typeface="Arial"/>
              <a:buNone/>
              <a:defRPr sz="2700">
                <a:solidFill>
                  <a:srgbClr val="474746"/>
                </a:solidFill>
              </a:defRPr>
            </a:lvl1pPr>
            <a:lvl2pPr marL="914400" lvl="1" indent="-400050" algn="l">
              <a:lnSpc>
                <a:spcPct val="100000"/>
              </a:lnSpc>
              <a:spcBef>
                <a:spcPts val="600"/>
              </a:spcBef>
              <a:spcAft>
                <a:spcPts val="0"/>
              </a:spcAft>
              <a:buClr>
                <a:srgbClr val="474746"/>
              </a:buClr>
              <a:buSzPts val="2700"/>
              <a:buFont typeface="Arial"/>
              <a:buChar char="•"/>
              <a:defRPr sz="2700">
                <a:solidFill>
                  <a:srgbClr val="474746"/>
                </a:solidFill>
              </a:defRPr>
            </a:lvl2pPr>
            <a:lvl3pPr marL="1371600" lvl="2" indent="-400050" algn="l">
              <a:lnSpc>
                <a:spcPct val="100000"/>
              </a:lnSpc>
              <a:spcBef>
                <a:spcPts val="600"/>
              </a:spcBef>
              <a:spcAft>
                <a:spcPts val="0"/>
              </a:spcAft>
              <a:buClr>
                <a:srgbClr val="474746"/>
              </a:buClr>
              <a:buSzPts val="2700"/>
              <a:buFont typeface="Arial"/>
              <a:buChar char="•"/>
              <a:defRPr sz="2700">
                <a:solidFill>
                  <a:srgbClr val="474746"/>
                </a:solidFill>
              </a:defRPr>
            </a:lvl3pPr>
            <a:lvl4pPr marL="1828800" lvl="3" indent="-400050" algn="l">
              <a:lnSpc>
                <a:spcPct val="100000"/>
              </a:lnSpc>
              <a:spcBef>
                <a:spcPts val="600"/>
              </a:spcBef>
              <a:spcAft>
                <a:spcPts val="0"/>
              </a:spcAft>
              <a:buClr>
                <a:srgbClr val="474746"/>
              </a:buClr>
              <a:buSzPts val="2700"/>
              <a:buFont typeface="Arial"/>
              <a:buChar char="•"/>
              <a:defRPr sz="2700">
                <a:solidFill>
                  <a:srgbClr val="474746"/>
                </a:solidFill>
              </a:defRPr>
            </a:lvl4pPr>
            <a:lvl5pPr marL="2286000" lvl="4" indent="-400050" algn="l">
              <a:lnSpc>
                <a:spcPct val="100000"/>
              </a:lnSpc>
              <a:spcBef>
                <a:spcPts val="600"/>
              </a:spcBef>
              <a:spcAft>
                <a:spcPts val="0"/>
              </a:spcAft>
              <a:buClr>
                <a:srgbClr val="474746"/>
              </a:buClr>
              <a:buSzPts val="2700"/>
              <a:buFont typeface="Arial"/>
              <a:buChar char="•"/>
              <a:defRPr sz="2700">
                <a:solidFill>
                  <a:srgbClr val="474746"/>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4" name="Google Shape;14;p24"/>
          <p:cNvSpPr txBox="1">
            <a:spLocks noGrp="1"/>
          </p:cNvSpPr>
          <p:nvPr>
            <p:ph type="sldNum" idx="12"/>
          </p:nvPr>
        </p:nvSpPr>
        <p:spPr>
          <a:xfrm>
            <a:off x="7038208" y="6349427"/>
            <a:ext cx="259530" cy="23927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05291"/>
              </a:buClr>
              <a:buSzPts val="1100"/>
              <a:buFont typeface="Arial"/>
              <a:buNone/>
              <a:defRPr sz="1100" b="0" i="0" u="none" strike="noStrike" cap="none">
                <a:solidFill>
                  <a:srgbClr val="305291"/>
                </a:solidFill>
                <a:latin typeface="Arial"/>
                <a:ea typeface="Arial"/>
                <a:cs typeface="Arial"/>
                <a:sym typeface="Arial"/>
              </a:defRPr>
            </a:lvl1pPr>
            <a:lvl2pPr marL="0" marR="0" lvl="1" indent="0" algn="r">
              <a:lnSpc>
                <a:spcPct val="100000"/>
              </a:lnSpc>
              <a:spcBef>
                <a:spcPts val="0"/>
              </a:spcBef>
              <a:spcAft>
                <a:spcPts val="0"/>
              </a:spcAft>
              <a:buClr>
                <a:srgbClr val="305291"/>
              </a:buClr>
              <a:buSzPts val="1100"/>
              <a:buFont typeface="Arial"/>
              <a:buNone/>
              <a:defRPr sz="1100" b="0" i="0" u="none" strike="noStrike" cap="none">
                <a:solidFill>
                  <a:srgbClr val="305291"/>
                </a:solidFill>
                <a:latin typeface="Arial"/>
                <a:ea typeface="Arial"/>
                <a:cs typeface="Arial"/>
                <a:sym typeface="Arial"/>
              </a:defRPr>
            </a:lvl2pPr>
            <a:lvl3pPr marL="0" marR="0" lvl="2" indent="0" algn="r">
              <a:lnSpc>
                <a:spcPct val="100000"/>
              </a:lnSpc>
              <a:spcBef>
                <a:spcPts val="0"/>
              </a:spcBef>
              <a:spcAft>
                <a:spcPts val="0"/>
              </a:spcAft>
              <a:buClr>
                <a:srgbClr val="305291"/>
              </a:buClr>
              <a:buSzPts val="1100"/>
              <a:buFont typeface="Arial"/>
              <a:buNone/>
              <a:defRPr sz="1100" b="0" i="0" u="none" strike="noStrike" cap="none">
                <a:solidFill>
                  <a:srgbClr val="305291"/>
                </a:solidFill>
                <a:latin typeface="Arial"/>
                <a:ea typeface="Arial"/>
                <a:cs typeface="Arial"/>
                <a:sym typeface="Arial"/>
              </a:defRPr>
            </a:lvl3pPr>
            <a:lvl4pPr marL="0" marR="0" lvl="3" indent="0" algn="r">
              <a:lnSpc>
                <a:spcPct val="100000"/>
              </a:lnSpc>
              <a:spcBef>
                <a:spcPts val="0"/>
              </a:spcBef>
              <a:spcAft>
                <a:spcPts val="0"/>
              </a:spcAft>
              <a:buClr>
                <a:srgbClr val="305291"/>
              </a:buClr>
              <a:buSzPts val="1100"/>
              <a:buFont typeface="Arial"/>
              <a:buNone/>
              <a:defRPr sz="1100" b="0" i="0" u="none" strike="noStrike" cap="none">
                <a:solidFill>
                  <a:srgbClr val="305291"/>
                </a:solidFill>
                <a:latin typeface="Arial"/>
                <a:ea typeface="Arial"/>
                <a:cs typeface="Arial"/>
                <a:sym typeface="Arial"/>
              </a:defRPr>
            </a:lvl4pPr>
            <a:lvl5pPr marL="0" marR="0" lvl="4" indent="0" algn="r">
              <a:lnSpc>
                <a:spcPct val="100000"/>
              </a:lnSpc>
              <a:spcBef>
                <a:spcPts val="0"/>
              </a:spcBef>
              <a:spcAft>
                <a:spcPts val="0"/>
              </a:spcAft>
              <a:buClr>
                <a:srgbClr val="305291"/>
              </a:buClr>
              <a:buSzPts val="1100"/>
              <a:buFont typeface="Arial"/>
              <a:buNone/>
              <a:defRPr sz="1100" b="0" i="0" u="none" strike="noStrike" cap="none">
                <a:solidFill>
                  <a:srgbClr val="305291"/>
                </a:solidFill>
                <a:latin typeface="Arial"/>
                <a:ea typeface="Arial"/>
                <a:cs typeface="Arial"/>
                <a:sym typeface="Arial"/>
              </a:defRPr>
            </a:lvl5pPr>
            <a:lvl6pPr marL="0" marR="0" lvl="5" indent="0" algn="r">
              <a:lnSpc>
                <a:spcPct val="100000"/>
              </a:lnSpc>
              <a:spcBef>
                <a:spcPts val="0"/>
              </a:spcBef>
              <a:spcAft>
                <a:spcPts val="0"/>
              </a:spcAft>
              <a:buClr>
                <a:srgbClr val="305291"/>
              </a:buClr>
              <a:buSzPts val="1100"/>
              <a:buFont typeface="Arial"/>
              <a:buNone/>
              <a:defRPr sz="1100" b="0" i="0" u="none" strike="noStrike" cap="none">
                <a:solidFill>
                  <a:srgbClr val="305291"/>
                </a:solidFill>
                <a:latin typeface="Arial"/>
                <a:ea typeface="Arial"/>
                <a:cs typeface="Arial"/>
                <a:sym typeface="Arial"/>
              </a:defRPr>
            </a:lvl6pPr>
            <a:lvl7pPr marL="0" marR="0" lvl="6" indent="0" algn="r">
              <a:lnSpc>
                <a:spcPct val="100000"/>
              </a:lnSpc>
              <a:spcBef>
                <a:spcPts val="0"/>
              </a:spcBef>
              <a:spcAft>
                <a:spcPts val="0"/>
              </a:spcAft>
              <a:buClr>
                <a:srgbClr val="305291"/>
              </a:buClr>
              <a:buSzPts val="1100"/>
              <a:buFont typeface="Arial"/>
              <a:buNone/>
              <a:defRPr sz="1100" b="0" i="0" u="none" strike="noStrike" cap="none">
                <a:solidFill>
                  <a:srgbClr val="305291"/>
                </a:solidFill>
                <a:latin typeface="Arial"/>
                <a:ea typeface="Arial"/>
                <a:cs typeface="Arial"/>
                <a:sym typeface="Arial"/>
              </a:defRPr>
            </a:lvl7pPr>
            <a:lvl8pPr marL="0" marR="0" lvl="7" indent="0" algn="r">
              <a:lnSpc>
                <a:spcPct val="100000"/>
              </a:lnSpc>
              <a:spcBef>
                <a:spcPts val="0"/>
              </a:spcBef>
              <a:spcAft>
                <a:spcPts val="0"/>
              </a:spcAft>
              <a:buClr>
                <a:srgbClr val="305291"/>
              </a:buClr>
              <a:buSzPts val="1100"/>
              <a:buFont typeface="Arial"/>
              <a:buNone/>
              <a:defRPr sz="1100" b="0" i="0" u="none" strike="noStrike" cap="none">
                <a:solidFill>
                  <a:srgbClr val="305291"/>
                </a:solidFill>
                <a:latin typeface="Arial"/>
                <a:ea typeface="Arial"/>
                <a:cs typeface="Arial"/>
                <a:sym typeface="Arial"/>
              </a:defRPr>
            </a:lvl8pPr>
            <a:lvl9pPr marL="0" marR="0" lvl="8" indent="0" algn="r">
              <a:lnSpc>
                <a:spcPct val="100000"/>
              </a:lnSpc>
              <a:spcBef>
                <a:spcPts val="0"/>
              </a:spcBef>
              <a:spcAft>
                <a:spcPts val="0"/>
              </a:spcAft>
              <a:buClr>
                <a:srgbClr val="305291"/>
              </a:buClr>
              <a:buSzPts val="1100"/>
              <a:buFont typeface="Arial"/>
              <a:buNone/>
              <a:defRPr sz="1100" b="0" i="0" u="none" strike="noStrike" cap="none">
                <a:solidFill>
                  <a:srgbClr val="3052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685800" y="2130425"/>
            <a:ext cx="7772400" cy="1470025"/>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7" name="Google Shape;17;p25"/>
          <p:cNvSpPr txBox="1">
            <a:spLocks noGrp="1"/>
          </p:cNvSpPr>
          <p:nvPr>
            <p:ph type="body" idx="1"/>
          </p:nvPr>
        </p:nvSpPr>
        <p:spPr>
          <a:xfrm>
            <a:off x="1371600" y="3886200"/>
            <a:ext cx="6400800" cy="17526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000000"/>
              </a:buClr>
              <a:buSzPts val="1800"/>
              <a:buNone/>
              <a:defRPr/>
            </a:lvl1pPr>
            <a:lvl2pPr marL="914400" lvl="1" indent="-228600" algn="ctr">
              <a:lnSpc>
                <a:spcPct val="100000"/>
              </a:lnSpc>
              <a:spcBef>
                <a:spcPts val="700"/>
              </a:spcBef>
              <a:spcAft>
                <a:spcPts val="0"/>
              </a:spcAft>
              <a:buClr>
                <a:srgbClr val="000000"/>
              </a:buClr>
              <a:buSzPts val="1800"/>
              <a:buNone/>
              <a:defRPr/>
            </a:lvl2pPr>
            <a:lvl3pPr marL="1371600" lvl="2" indent="-228600" algn="ctr">
              <a:lnSpc>
                <a:spcPct val="100000"/>
              </a:lnSpc>
              <a:spcBef>
                <a:spcPts val="700"/>
              </a:spcBef>
              <a:spcAft>
                <a:spcPts val="0"/>
              </a:spcAft>
              <a:buClr>
                <a:srgbClr val="000000"/>
              </a:buClr>
              <a:buSzPts val="1800"/>
              <a:buNone/>
              <a:defRPr/>
            </a:lvl3pPr>
            <a:lvl4pPr marL="1828800" lvl="3" indent="-228600" algn="ctr">
              <a:lnSpc>
                <a:spcPct val="100000"/>
              </a:lnSpc>
              <a:spcBef>
                <a:spcPts val="700"/>
              </a:spcBef>
              <a:spcAft>
                <a:spcPts val="0"/>
              </a:spcAft>
              <a:buClr>
                <a:srgbClr val="000000"/>
              </a:buClr>
              <a:buSzPts val="1800"/>
              <a:buNone/>
              <a:defRPr/>
            </a:lvl4pPr>
            <a:lvl5pPr marL="2286000" lvl="4" indent="-228600" algn="ctr">
              <a:lnSpc>
                <a:spcPct val="100000"/>
              </a:lnSpc>
              <a:spcBef>
                <a:spcPts val="700"/>
              </a:spcBef>
              <a:spcAft>
                <a:spcPts val="0"/>
              </a:spcAft>
              <a:buClr>
                <a:srgbClr val="000000"/>
              </a:buClr>
              <a:buSzPts val="1800"/>
              <a:buNone/>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8" name="Google Shape;18;p25"/>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9"/>
        <p:cNvGrpSpPr/>
        <p:nvPr/>
      </p:nvGrpSpPr>
      <p:grpSpPr>
        <a:xfrm>
          <a:off x="0" y="0"/>
          <a:ext cx="0" cy="0"/>
          <a:chOff x="0" y="0"/>
          <a:chExt cx="0" cy="0"/>
        </a:xfrm>
      </p:grpSpPr>
      <p:sp>
        <p:nvSpPr>
          <p:cNvPr id="20" name="Google Shape;20;p26"/>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6"/>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6"/>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Arial"/>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7"/>
          <p:cNvSpPr txBox="1">
            <a:spLocks noGrp="1"/>
          </p:cNvSpPr>
          <p:nvPr>
            <p:ph type="body" idx="1"/>
          </p:nvPr>
        </p:nvSpPr>
        <p:spPr>
          <a:xfrm>
            <a:off x="722312" y="2906713"/>
            <a:ext cx="7772401" cy="1500188"/>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000000"/>
              </a:buClr>
              <a:buSzPts val="2000"/>
              <a:buFont typeface="Arial"/>
              <a:buNone/>
              <a:defRPr sz="2000"/>
            </a:lvl1pPr>
            <a:lvl2pPr marL="914400" lvl="1" indent="-228600" algn="l">
              <a:lnSpc>
                <a:spcPct val="100000"/>
              </a:lnSpc>
              <a:spcBef>
                <a:spcPts val="400"/>
              </a:spcBef>
              <a:spcAft>
                <a:spcPts val="0"/>
              </a:spcAft>
              <a:buClr>
                <a:srgbClr val="000000"/>
              </a:buClr>
              <a:buSzPts val="2000"/>
              <a:buFont typeface="Arial"/>
              <a:buNone/>
              <a:defRPr sz="2000"/>
            </a:lvl2pPr>
            <a:lvl3pPr marL="1371600" lvl="2" indent="-228600" algn="l">
              <a:lnSpc>
                <a:spcPct val="100000"/>
              </a:lnSpc>
              <a:spcBef>
                <a:spcPts val="400"/>
              </a:spcBef>
              <a:spcAft>
                <a:spcPts val="0"/>
              </a:spcAft>
              <a:buClr>
                <a:srgbClr val="000000"/>
              </a:buClr>
              <a:buSzPts val="2000"/>
              <a:buFont typeface="Arial"/>
              <a:buNone/>
              <a:defRPr sz="2000"/>
            </a:lvl3pPr>
            <a:lvl4pPr marL="1828800" lvl="3" indent="-228600" algn="l">
              <a:lnSpc>
                <a:spcPct val="100000"/>
              </a:lnSpc>
              <a:spcBef>
                <a:spcPts val="400"/>
              </a:spcBef>
              <a:spcAft>
                <a:spcPts val="0"/>
              </a:spcAft>
              <a:buClr>
                <a:srgbClr val="000000"/>
              </a:buClr>
              <a:buSzPts val="2000"/>
              <a:buFont typeface="Arial"/>
              <a:buNone/>
              <a:defRPr sz="2000"/>
            </a:lvl4pPr>
            <a:lvl5pPr marL="2286000" lvl="4" indent="-228600" algn="l">
              <a:lnSpc>
                <a:spcPct val="100000"/>
              </a:lnSpc>
              <a:spcBef>
                <a:spcPts val="400"/>
              </a:spcBef>
              <a:spcAft>
                <a:spcPts val="0"/>
              </a:spcAft>
              <a:buClr>
                <a:srgbClr val="000000"/>
              </a:buClr>
              <a:buSzPts val="2000"/>
              <a:buFont typeface="Arial"/>
              <a:buNone/>
              <a:defRPr sz="20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7"/>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8"/>
          <p:cNvSpPr txBox="1">
            <a:spLocks noGrp="1"/>
          </p:cNvSpPr>
          <p:nvPr>
            <p:ph type="body" idx="1"/>
          </p:nvPr>
        </p:nvSpPr>
        <p:spPr>
          <a:xfrm>
            <a:off x="457200" y="1600200"/>
            <a:ext cx="4038600" cy="4525963"/>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Font typeface="Arial"/>
              <a:buChar char="•"/>
              <a:defRPr sz="2800"/>
            </a:lvl1pPr>
            <a:lvl2pPr marL="914400" lvl="1" indent="-406400" algn="l">
              <a:lnSpc>
                <a:spcPct val="100000"/>
              </a:lnSpc>
              <a:spcBef>
                <a:spcPts val="600"/>
              </a:spcBef>
              <a:spcAft>
                <a:spcPts val="0"/>
              </a:spcAft>
              <a:buClr>
                <a:srgbClr val="000000"/>
              </a:buClr>
              <a:buSzPts val="2800"/>
              <a:buFont typeface="Arial"/>
              <a:buChar char="–"/>
              <a:defRPr sz="2800"/>
            </a:lvl2pPr>
            <a:lvl3pPr marL="1371600" lvl="2" indent="-406400" algn="l">
              <a:lnSpc>
                <a:spcPct val="100000"/>
              </a:lnSpc>
              <a:spcBef>
                <a:spcPts val="600"/>
              </a:spcBef>
              <a:spcAft>
                <a:spcPts val="0"/>
              </a:spcAft>
              <a:buClr>
                <a:srgbClr val="000000"/>
              </a:buClr>
              <a:buSzPts val="2800"/>
              <a:buFont typeface="Arial"/>
              <a:buChar char="•"/>
              <a:defRPr sz="2800"/>
            </a:lvl3pPr>
            <a:lvl4pPr marL="1828800" lvl="3" indent="-406400" algn="l">
              <a:lnSpc>
                <a:spcPct val="100000"/>
              </a:lnSpc>
              <a:spcBef>
                <a:spcPts val="600"/>
              </a:spcBef>
              <a:spcAft>
                <a:spcPts val="0"/>
              </a:spcAft>
              <a:buClr>
                <a:srgbClr val="000000"/>
              </a:buClr>
              <a:buSzPts val="2800"/>
              <a:buFont typeface="Arial"/>
              <a:buChar char="–"/>
              <a:defRPr sz="2800"/>
            </a:lvl4pPr>
            <a:lvl5pPr marL="2286000" lvl="4" indent="-406400" algn="l">
              <a:lnSpc>
                <a:spcPct val="100000"/>
              </a:lnSpc>
              <a:spcBef>
                <a:spcPts val="600"/>
              </a:spcBef>
              <a:spcAft>
                <a:spcPts val="0"/>
              </a:spcAft>
              <a:buClr>
                <a:srgbClr val="000000"/>
              </a:buClr>
              <a:buSzPts val="2800"/>
              <a:buFont typeface="Arial"/>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8"/>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p:cSld name="Comparaison">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3" name="Google Shape;33;p29"/>
          <p:cNvSpPr txBox="1">
            <a:spLocks noGrp="1"/>
          </p:cNvSpPr>
          <p:nvPr>
            <p:ph type="body" idx="1"/>
          </p:nvPr>
        </p:nvSpPr>
        <p:spPr>
          <a:xfrm>
            <a:off x="457200" y="1535112"/>
            <a:ext cx="4040188" cy="639763"/>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Arial"/>
              <a:buNone/>
              <a:defRPr sz="2400" b="1"/>
            </a:lvl1pPr>
            <a:lvl2pPr marL="914400" lvl="1" indent="-228600" algn="l">
              <a:lnSpc>
                <a:spcPct val="100000"/>
              </a:lnSpc>
              <a:spcBef>
                <a:spcPts val="500"/>
              </a:spcBef>
              <a:spcAft>
                <a:spcPts val="0"/>
              </a:spcAft>
              <a:buClr>
                <a:srgbClr val="000000"/>
              </a:buClr>
              <a:buSzPts val="2400"/>
              <a:buFont typeface="Arial"/>
              <a:buNone/>
              <a:defRPr sz="2400" b="1"/>
            </a:lvl2pPr>
            <a:lvl3pPr marL="1371600" lvl="2" indent="-228600" algn="l">
              <a:lnSpc>
                <a:spcPct val="100000"/>
              </a:lnSpc>
              <a:spcBef>
                <a:spcPts val="500"/>
              </a:spcBef>
              <a:spcAft>
                <a:spcPts val="0"/>
              </a:spcAft>
              <a:buClr>
                <a:srgbClr val="000000"/>
              </a:buClr>
              <a:buSzPts val="2400"/>
              <a:buFont typeface="Arial"/>
              <a:buNone/>
              <a:defRPr sz="2400" b="1"/>
            </a:lvl3pPr>
            <a:lvl4pPr marL="1828800" lvl="3" indent="-228600" algn="l">
              <a:lnSpc>
                <a:spcPct val="100000"/>
              </a:lnSpc>
              <a:spcBef>
                <a:spcPts val="500"/>
              </a:spcBef>
              <a:spcAft>
                <a:spcPts val="0"/>
              </a:spcAft>
              <a:buClr>
                <a:srgbClr val="000000"/>
              </a:buClr>
              <a:buSzPts val="2400"/>
              <a:buFont typeface="Arial"/>
              <a:buNone/>
              <a:defRPr sz="2400" b="1"/>
            </a:lvl4pPr>
            <a:lvl5pPr marL="2286000" lvl="4" indent="-228600" algn="l">
              <a:lnSpc>
                <a:spcPct val="100000"/>
              </a:lnSpc>
              <a:spcBef>
                <a:spcPts val="500"/>
              </a:spcBef>
              <a:spcAft>
                <a:spcPts val="0"/>
              </a:spcAft>
              <a:buClr>
                <a:srgbClr val="000000"/>
              </a:buClr>
              <a:buSzPts val="2400"/>
              <a:buFont typeface="Arial"/>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4" name="Google Shape;34;p29"/>
          <p:cNvSpPr txBox="1">
            <a:spLocks noGrp="1"/>
          </p:cNvSpPr>
          <p:nvPr>
            <p:ph type="body" idx="2"/>
          </p:nvPr>
        </p:nvSpPr>
        <p:spPr>
          <a:xfrm>
            <a:off x="4645025" y="1535112"/>
            <a:ext cx="4041775" cy="639763"/>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5" name="Google Shape;35;p29"/>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8" name="Google Shape;38;p30"/>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p:cSld name="Contenu avec légende">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457200" y="273050"/>
            <a:ext cx="3008314" cy="1162050"/>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Arial"/>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1" name="Google Shape;41;p31"/>
          <p:cNvSpPr txBox="1">
            <a:spLocks noGrp="1"/>
          </p:cNvSpPr>
          <p:nvPr>
            <p:ph type="body" idx="1"/>
          </p:nvPr>
        </p:nvSpPr>
        <p:spPr>
          <a:xfrm>
            <a:off x="3575050" y="273050"/>
            <a:ext cx="5111750" cy="585311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2" name="Google Shape;42;p31"/>
          <p:cNvSpPr txBox="1">
            <a:spLocks noGrp="1"/>
          </p:cNvSpPr>
          <p:nvPr>
            <p:ph type="body" idx="2"/>
          </p:nvPr>
        </p:nvSpPr>
        <p:spPr>
          <a:xfrm>
            <a:off x="457199" y="1435100"/>
            <a:ext cx="3008315" cy="469106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3" name="Google Shape;43;p31"/>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9pPr>
          </a:lstStyle>
          <a:p>
            <a:endParaRPr/>
          </a:p>
        </p:txBody>
      </p:sp>
      <p:sp>
        <p:nvSpPr>
          <p:cNvPr id="8" name="Google Shape;8;p22"/>
          <p:cNvSpPr txBox="1">
            <a:spLocks noGrp="1"/>
          </p:cNvSpPr>
          <p:nvPr>
            <p:ph type="sldNum" idx="12"/>
          </p:nvPr>
        </p:nvSpPr>
        <p:spPr>
          <a:xfrm>
            <a:off x="8384892" y="6245225"/>
            <a:ext cx="301909" cy="288824"/>
          </a:xfrm>
          <a:prstGeom prst="rect">
            <a:avLst/>
          </a:prstGeom>
          <a:noFill/>
          <a:ln>
            <a:noFill/>
          </a:ln>
        </p:spPr>
        <p:txBody>
          <a:bodyPr spcFirstLastPara="1" wrap="square" lIns="45700" tIns="45700" rIns="45700" bIns="45700" anchor="t" anchorCtr="0">
            <a:sp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uclouvain.be/prog-2024-boe2m" TargetMode="External"/><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mailto:renate.wesselingh@uclouvain.be" TargetMode="External"/><Relationship Id="rId5" Type="http://schemas.openxmlformats.org/officeDocument/2006/relationships/image" Target="../media/image3.png"/><Relationship Id="rId10" Type="http://schemas.openxmlformats.org/officeDocument/2006/relationships/hyperlink" Target="mailto:hans.vandyck@uclouvain.be" TargetMode="External"/><Relationship Id="rId4" Type="http://schemas.openxmlformats.org/officeDocument/2006/relationships/image" Target="../media/image2.png"/><Relationship Id="rId9" Type="http://schemas.openxmlformats.org/officeDocument/2006/relationships/hyperlink" Target="mailto:frederik.delaender@unamur.be" TargetMode="External"/><Relationship Id="rId1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mailto:renate.wesselingh@uclouvain.be" TargetMode="External"/><Relationship Id="rId7"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hyperlink" Target="https://uclouvain.be/prog-2024-boe2m-programm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mailto:maureen.meekers@unamur.be" TargetMode="External"/><Relationship Id="rId7"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www.sb-roscoff.fr/fr/station-biologique-de-roscoff/enseignement-ete" TargetMode="External"/><Relationship Id="rId7"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hyperlink" Target="https://eur02.safelinks.protection.outlook.com/?url=http%3A%2F%2Fwww.cefoscim.be%2F&amp;data=05%7C02%7Cfrederik.delaender%40unamur.be%7C64936cd1ec934549b1ca08dcd0a3c262%7C5f31c5b4f2e847728dd6f268037b1eca%7C0%7C0%7C638614648960337358%7CUnknown%7CTWFpbGZsb3d8eyJWIjoiMC4wLjAwMDAiLCJQIjoiV2luMzIiLCJBTiI6Ik1haWwiLCJXVCI6Mn0%3D%7C0%7C%7C%7C&amp;sdata=po75rhKfY8L5LvLVDpklv3QmcXeZfJaTyyAV4anz2cQ%3D&amp;reserved=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21.jpg"/><Relationship Id="rId5" Type="http://schemas.openxmlformats.org/officeDocument/2006/relationships/image" Target="../media/image11.jpg"/><Relationship Id="rId10" Type="http://schemas.openxmlformats.org/officeDocument/2006/relationships/image" Target="../media/image20.jpg"/><Relationship Id="rId4" Type="http://schemas.openxmlformats.org/officeDocument/2006/relationships/image" Target="../media/image10.jpg"/><Relationship Id="rId9" Type="http://schemas.openxmlformats.org/officeDocument/2006/relationships/image" Target="../media/image19.jpg"/></Relationships>
</file>

<file path=ppt/slides/_rels/slide1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mailto:andre.lejeune@uclouvain.be" TargetMode="External"/><Relationship Id="rId7"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moodle.uclouvain.be/course/view.php?id=4277"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hyperlink" Target="http://horaire.uclouvain.be/direct/"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 descr="Rheto-LLN-13"/>
          <p:cNvPicPr preferRelativeResize="0"/>
          <p:nvPr/>
        </p:nvPicPr>
        <p:blipFill rotWithShape="1">
          <a:blip r:embed="rId3">
            <a:alphaModFix/>
          </a:blip>
          <a:srcRect/>
          <a:stretch/>
        </p:blipFill>
        <p:spPr>
          <a:xfrm>
            <a:off x="3708400" y="106362"/>
            <a:ext cx="1162050" cy="1162051"/>
          </a:xfrm>
          <a:prstGeom prst="rect">
            <a:avLst/>
          </a:prstGeom>
          <a:noFill/>
          <a:ln>
            <a:noFill/>
          </a:ln>
        </p:spPr>
      </p:pic>
      <p:pic>
        <p:nvPicPr>
          <p:cNvPr id="62" name="Google Shape;62;p1" descr="EV-26-1"/>
          <p:cNvPicPr preferRelativeResize="0"/>
          <p:nvPr/>
        </p:nvPicPr>
        <p:blipFill rotWithShape="1">
          <a:blip r:embed="rId4">
            <a:alphaModFix/>
          </a:blip>
          <a:srcRect/>
          <a:stretch/>
        </p:blipFill>
        <p:spPr>
          <a:xfrm>
            <a:off x="5003800" y="106362"/>
            <a:ext cx="2190750" cy="1162051"/>
          </a:xfrm>
          <a:prstGeom prst="rect">
            <a:avLst/>
          </a:prstGeom>
          <a:noFill/>
          <a:ln>
            <a:noFill/>
          </a:ln>
        </p:spPr>
      </p:pic>
      <p:pic>
        <p:nvPicPr>
          <p:cNvPr id="63" name="Google Shape;63;p1" descr="EV-27-3"/>
          <p:cNvPicPr preferRelativeResize="0"/>
          <p:nvPr/>
        </p:nvPicPr>
        <p:blipFill rotWithShape="1">
          <a:blip r:embed="rId5">
            <a:alphaModFix/>
          </a:blip>
          <a:srcRect/>
          <a:stretch/>
        </p:blipFill>
        <p:spPr>
          <a:xfrm>
            <a:off x="7308850" y="106362"/>
            <a:ext cx="1162050" cy="1162051"/>
          </a:xfrm>
          <a:prstGeom prst="rect">
            <a:avLst/>
          </a:prstGeom>
          <a:noFill/>
          <a:ln>
            <a:noFill/>
          </a:ln>
        </p:spPr>
      </p:pic>
      <p:pic>
        <p:nvPicPr>
          <p:cNvPr id="64" name="Google Shape;64;p1" descr="RAP-49-5"/>
          <p:cNvPicPr preferRelativeResize="0"/>
          <p:nvPr/>
        </p:nvPicPr>
        <p:blipFill rotWithShape="1">
          <a:blip r:embed="rId6">
            <a:alphaModFix/>
          </a:blip>
          <a:srcRect/>
          <a:stretch/>
        </p:blipFill>
        <p:spPr>
          <a:xfrm>
            <a:off x="468312" y="106362"/>
            <a:ext cx="1162051" cy="1162051"/>
          </a:xfrm>
          <a:prstGeom prst="rect">
            <a:avLst/>
          </a:prstGeom>
          <a:noFill/>
          <a:ln>
            <a:noFill/>
          </a:ln>
        </p:spPr>
      </p:pic>
      <p:pic>
        <p:nvPicPr>
          <p:cNvPr id="65" name="Google Shape;65;p1" descr="Rheto-LLN-2"/>
          <p:cNvPicPr preferRelativeResize="0"/>
          <p:nvPr/>
        </p:nvPicPr>
        <p:blipFill rotWithShape="1">
          <a:blip r:embed="rId7">
            <a:alphaModFix/>
          </a:blip>
          <a:srcRect/>
          <a:stretch/>
        </p:blipFill>
        <p:spPr>
          <a:xfrm>
            <a:off x="1763713" y="106362"/>
            <a:ext cx="1838326" cy="1162051"/>
          </a:xfrm>
          <a:prstGeom prst="rect">
            <a:avLst/>
          </a:prstGeom>
          <a:noFill/>
          <a:ln>
            <a:noFill/>
          </a:ln>
        </p:spPr>
      </p:pic>
      <p:sp>
        <p:nvSpPr>
          <p:cNvPr id="66" name="Google Shape;66;p1"/>
          <p:cNvSpPr txBox="1"/>
          <p:nvPr/>
        </p:nvSpPr>
        <p:spPr>
          <a:xfrm>
            <a:off x="468300" y="1570300"/>
            <a:ext cx="8002500" cy="12006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990000"/>
              </a:buClr>
              <a:buSzPts val="3600"/>
              <a:buFont typeface="Trebuchet MS"/>
              <a:buNone/>
            </a:pPr>
            <a:r>
              <a:rPr lang="en-US" sz="3600" b="0" i="0" u="none" strike="noStrike" cap="none">
                <a:solidFill>
                  <a:srgbClr val="990000"/>
                </a:solidFill>
                <a:latin typeface="Trebuchet MS"/>
                <a:ea typeface="Trebuchet MS"/>
                <a:cs typeface="Trebuchet MS"/>
                <a:sym typeface="Trebuchet MS"/>
              </a:rPr>
              <a:t>Master 120 en </a:t>
            </a:r>
            <a:endParaRPr sz="3600" b="0" i="0" u="none" strike="noStrike" cap="none">
              <a:solidFill>
                <a:srgbClr val="99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990000"/>
              </a:buClr>
              <a:buSzPts val="3600"/>
              <a:buFont typeface="Trebuchet MS"/>
              <a:buNone/>
            </a:pPr>
            <a:r>
              <a:rPr lang="en-US" sz="3600" b="0" i="0" u="none" strike="noStrike" cap="none">
                <a:solidFill>
                  <a:srgbClr val="990000"/>
                </a:solidFill>
                <a:latin typeface="Trebuchet MS"/>
                <a:ea typeface="Trebuchet MS"/>
                <a:cs typeface="Trebuchet MS"/>
                <a:sym typeface="Trebuchet MS"/>
              </a:rPr>
              <a:t>Biologie des Organismes et Ecologie</a:t>
            </a:r>
            <a:endParaRPr sz="1400" b="0" i="0" u="none" strike="noStrike" cap="none">
              <a:solidFill>
                <a:srgbClr val="000000"/>
              </a:solidFill>
              <a:latin typeface="Arial"/>
              <a:ea typeface="Arial"/>
              <a:cs typeface="Arial"/>
              <a:sym typeface="Arial"/>
            </a:endParaRPr>
          </a:p>
        </p:txBody>
      </p:sp>
      <p:sp>
        <p:nvSpPr>
          <p:cNvPr id="67" name="Google Shape;67;p1"/>
          <p:cNvSpPr txBox="1"/>
          <p:nvPr/>
        </p:nvSpPr>
        <p:spPr>
          <a:xfrm>
            <a:off x="468312" y="6297050"/>
            <a:ext cx="4938300" cy="3834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9999"/>
              </a:buClr>
              <a:buSzPts val="2000"/>
              <a:buFont typeface="Trebuchet MS"/>
              <a:buNone/>
            </a:pPr>
            <a:r>
              <a:rPr lang="en-US" sz="2000" u="sng">
                <a:solidFill>
                  <a:schemeClr val="hlink"/>
                </a:solidFill>
                <a:latin typeface="Trebuchet MS"/>
                <a:ea typeface="Trebuchet MS"/>
                <a:cs typeface="Trebuchet MS"/>
                <a:sym typeface="Trebuchet MS"/>
                <a:hlinkClick r:id="rId8"/>
              </a:rPr>
              <a:t>https://uclouvain.be/prog-2024-boe2m</a:t>
            </a:r>
            <a:endParaRPr sz="1400" b="0" i="0" u="none" strike="noStrike" cap="none">
              <a:solidFill>
                <a:srgbClr val="000000"/>
              </a:solidFill>
              <a:latin typeface="Arial"/>
              <a:ea typeface="Arial"/>
              <a:cs typeface="Arial"/>
              <a:sym typeface="Arial"/>
            </a:endParaRPr>
          </a:p>
        </p:txBody>
      </p:sp>
      <p:sp>
        <p:nvSpPr>
          <p:cNvPr id="68" name="Google Shape;68;p1"/>
          <p:cNvSpPr txBox="1"/>
          <p:nvPr/>
        </p:nvSpPr>
        <p:spPr>
          <a:xfrm>
            <a:off x="468302" y="3502734"/>
            <a:ext cx="3316200" cy="2308800"/>
          </a:xfrm>
          <a:prstGeom prst="rect">
            <a:avLst/>
          </a:prstGeom>
          <a:noFill/>
          <a:ln w="9525" cap="flat" cmpd="sng">
            <a:solidFill>
              <a:srgbClr val="FFFF66"/>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990000"/>
              </a:buClr>
              <a:buSzPts val="1600"/>
              <a:buFont typeface="Trebuchet MS"/>
              <a:buNone/>
            </a:pPr>
            <a:r>
              <a:rPr lang="en-US" sz="1600" b="0" i="0" u="none" strike="noStrike" cap="none">
                <a:solidFill>
                  <a:srgbClr val="990000"/>
                </a:solidFill>
                <a:latin typeface="Trebuchet MS"/>
                <a:ea typeface="Trebuchet MS"/>
                <a:cs typeface="Trebuchet MS"/>
                <a:sym typeface="Trebuchet MS"/>
              </a:rPr>
              <a:t>Prof. Frederik De Laender</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990000"/>
              </a:buClr>
              <a:buSzPts val="1600"/>
              <a:buFont typeface="Trebuchet MS"/>
              <a:buNone/>
            </a:pPr>
            <a:r>
              <a:rPr lang="en-US" sz="1600" b="0" i="0" u="sng" strike="noStrike" cap="none">
                <a:solidFill>
                  <a:schemeClr val="hlink"/>
                </a:solidFill>
                <a:latin typeface="Trebuchet MS"/>
                <a:ea typeface="Trebuchet MS"/>
                <a:cs typeface="Trebuchet MS"/>
                <a:sym typeface="Trebuchet MS"/>
                <a:hlinkClick r:id="rId9"/>
              </a:rPr>
              <a:t>frederik.delaender@unamur.be</a:t>
            </a:r>
            <a:r>
              <a:rPr lang="en-US" sz="1600" b="0" i="0" u="none" strike="noStrike" cap="none">
                <a:solidFill>
                  <a:srgbClr val="990000"/>
                </a:solidFill>
                <a:latin typeface="Trebuchet MS"/>
                <a:ea typeface="Trebuchet MS"/>
                <a:cs typeface="Trebuchet MS"/>
                <a:sym typeface="Trebuchet MS"/>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990000"/>
              </a:buClr>
              <a:buSzPts val="1600"/>
              <a:buFont typeface="Trebuchet MS"/>
              <a:buNone/>
            </a:pPr>
            <a:endParaRPr sz="1600" b="0" i="0" u="none" strike="noStrike" cap="none">
              <a:solidFill>
                <a:srgbClr val="99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990000"/>
              </a:buClr>
              <a:buSzPts val="1600"/>
              <a:buFont typeface="Trebuchet MS"/>
              <a:buNone/>
            </a:pPr>
            <a:r>
              <a:rPr lang="en-US" sz="1600" b="0" i="0" u="none" strike="noStrike" cap="none">
                <a:solidFill>
                  <a:srgbClr val="990000"/>
                </a:solidFill>
                <a:latin typeface="Trebuchet MS"/>
                <a:ea typeface="Trebuchet MS"/>
                <a:cs typeface="Trebuchet MS"/>
                <a:sym typeface="Trebuchet MS"/>
              </a:rPr>
              <a:t>Prof. Hans Van Dyck</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990000"/>
              </a:buClr>
              <a:buSzPts val="1600"/>
              <a:buFont typeface="Trebuchet MS"/>
              <a:buNone/>
            </a:pPr>
            <a:r>
              <a:rPr lang="en-US" sz="1600" b="0" i="0" u="sng" strike="noStrike" cap="none">
                <a:solidFill>
                  <a:schemeClr val="hlink"/>
                </a:solidFill>
                <a:latin typeface="Trebuchet MS"/>
                <a:ea typeface="Trebuchet MS"/>
                <a:cs typeface="Trebuchet MS"/>
                <a:sym typeface="Trebuchet MS"/>
                <a:hlinkClick r:id="rId10"/>
              </a:rPr>
              <a:t>hans.vandyck@uclouvain.be</a:t>
            </a:r>
            <a:r>
              <a:rPr lang="en-US" sz="1600" b="0" i="0" u="none" strike="noStrike" cap="none">
                <a:solidFill>
                  <a:srgbClr val="990000"/>
                </a:solidFill>
                <a:latin typeface="Trebuchet MS"/>
                <a:ea typeface="Trebuchet MS"/>
                <a:cs typeface="Trebuchet MS"/>
                <a:sym typeface="Trebuchet MS"/>
              </a:rPr>
              <a:t>  </a:t>
            </a:r>
            <a:endParaRPr sz="1600" b="0" i="0" u="none" strike="noStrike" cap="none">
              <a:solidFill>
                <a:srgbClr val="99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990000"/>
              </a:buClr>
              <a:buSzPts val="1600"/>
              <a:buFont typeface="Trebuchet MS"/>
              <a:buNone/>
            </a:pPr>
            <a:endParaRPr sz="1600" b="0" i="0" u="none" strike="noStrike" cap="none">
              <a:solidFill>
                <a:srgbClr val="99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990000"/>
              </a:buClr>
              <a:buSzPts val="1600"/>
              <a:buFont typeface="Trebuchet MS"/>
              <a:buNone/>
            </a:pPr>
            <a:r>
              <a:rPr lang="en-US" sz="1600" b="0" i="0" u="none" strike="noStrike" cap="none">
                <a:solidFill>
                  <a:srgbClr val="990000"/>
                </a:solidFill>
                <a:latin typeface="Trebuchet MS"/>
                <a:ea typeface="Trebuchet MS"/>
                <a:cs typeface="Trebuchet MS"/>
                <a:sym typeface="Trebuchet MS"/>
              </a:rPr>
              <a:t>Prof. Renate Wesselingh</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990000"/>
              </a:buClr>
              <a:buSzPts val="1600"/>
              <a:buFont typeface="Trebuchet MS"/>
              <a:buNone/>
            </a:pPr>
            <a:r>
              <a:rPr lang="en-US" sz="1600" b="0" i="0" u="sng" strike="noStrike" cap="none">
                <a:solidFill>
                  <a:schemeClr val="hlink"/>
                </a:solidFill>
                <a:latin typeface="Trebuchet MS"/>
                <a:ea typeface="Trebuchet MS"/>
                <a:cs typeface="Trebuchet MS"/>
                <a:sym typeface="Trebuchet MS"/>
                <a:hlinkClick r:id="rId11"/>
              </a:rPr>
              <a:t>renate.wesselingh@uclouvain.be</a:t>
            </a:r>
            <a:endParaRPr sz="1600" b="0" i="0" u="none" strike="noStrike" cap="none">
              <a:solidFill>
                <a:srgbClr val="99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990000"/>
              </a:buClr>
              <a:buSzPts val="1600"/>
              <a:buFont typeface="Trebuchet MS"/>
              <a:buNone/>
            </a:pPr>
            <a:endParaRPr sz="1600" b="0" i="0" u="none" strike="noStrike" cap="none">
              <a:solidFill>
                <a:srgbClr val="990000"/>
              </a:solidFill>
              <a:latin typeface="Trebuchet MS"/>
              <a:ea typeface="Trebuchet MS"/>
              <a:cs typeface="Trebuchet MS"/>
              <a:sym typeface="Trebuchet MS"/>
            </a:endParaRPr>
          </a:p>
        </p:txBody>
      </p:sp>
      <p:pic>
        <p:nvPicPr>
          <p:cNvPr id="69" name="Google Shape;69;p1"/>
          <p:cNvPicPr preferRelativeResize="0"/>
          <p:nvPr/>
        </p:nvPicPr>
        <p:blipFill rotWithShape="1">
          <a:blip r:embed="rId12">
            <a:alphaModFix/>
          </a:blip>
          <a:srcRect/>
          <a:stretch/>
        </p:blipFill>
        <p:spPr>
          <a:xfrm>
            <a:off x="4213863" y="2890224"/>
            <a:ext cx="1249100" cy="2251899"/>
          </a:xfrm>
          <a:prstGeom prst="rect">
            <a:avLst/>
          </a:prstGeom>
          <a:noFill/>
          <a:ln>
            <a:noFill/>
          </a:ln>
        </p:spPr>
      </p:pic>
      <p:pic>
        <p:nvPicPr>
          <p:cNvPr id="70" name="Google Shape;70;p1"/>
          <p:cNvPicPr preferRelativeResize="0"/>
          <p:nvPr/>
        </p:nvPicPr>
        <p:blipFill rotWithShape="1">
          <a:blip r:embed="rId13">
            <a:alphaModFix/>
          </a:blip>
          <a:srcRect l="9960" t="-2590" r="16084" b="2590"/>
          <a:stretch/>
        </p:blipFill>
        <p:spPr>
          <a:xfrm>
            <a:off x="7585082" y="3835075"/>
            <a:ext cx="1389745" cy="2308803"/>
          </a:xfrm>
          <a:prstGeom prst="rect">
            <a:avLst/>
          </a:prstGeom>
          <a:noFill/>
          <a:ln>
            <a:noFill/>
          </a:ln>
        </p:spPr>
      </p:pic>
      <p:pic>
        <p:nvPicPr>
          <p:cNvPr id="71" name="Google Shape;71;p1"/>
          <p:cNvPicPr preferRelativeResize="0"/>
          <p:nvPr/>
        </p:nvPicPr>
        <p:blipFill rotWithShape="1">
          <a:blip r:embed="rId14">
            <a:alphaModFix/>
          </a:blip>
          <a:srcRect/>
          <a:stretch/>
        </p:blipFill>
        <p:spPr>
          <a:xfrm>
            <a:off x="5767363" y="3408875"/>
            <a:ext cx="1595415" cy="230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e70e46c87a_0_29"/>
          <p:cNvSpPr/>
          <p:nvPr/>
        </p:nvSpPr>
        <p:spPr>
          <a:xfrm>
            <a:off x="395288" y="1385975"/>
            <a:ext cx="8229600" cy="350700"/>
          </a:xfrm>
          <a:prstGeom prst="rect">
            <a:avLst/>
          </a:prstGeom>
          <a:solidFill>
            <a:srgbClr val="44953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00"/>
              </a:buClr>
              <a:buSzPts val="1800"/>
              <a:buFont typeface="Arial"/>
              <a:buNone/>
            </a:pPr>
            <a:r>
              <a:rPr lang="en-US" sz="2000" b="0" i="0" u="none" strike="noStrike" cap="none">
                <a:solidFill>
                  <a:srgbClr val="FFFF00"/>
                </a:solidFill>
                <a:latin typeface="Arial"/>
                <a:ea typeface="Arial"/>
                <a:cs typeface="Arial"/>
                <a:sym typeface="Arial"/>
              </a:rPr>
              <a:t>PAE (Programme annuel de l’étudiant)</a:t>
            </a:r>
            <a:endParaRPr sz="2000" b="0" i="0" u="none" strike="noStrike" cap="none">
              <a:solidFill>
                <a:srgbClr val="FFFF00"/>
              </a:solidFill>
              <a:latin typeface="Arial"/>
              <a:ea typeface="Arial"/>
              <a:cs typeface="Arial"/>
              <a:sym typeface="Arial"/>
            </a:endParaRPr>
          </a:p>
        </p:txBody>
      </p:sp>
      <p:sp>
        <p:nvSpPr>
          <p:cNvPr id="177" name="Google Shape;177;g1e70e46c87a_0_29"/>
          <p:cNvSpPr txBox="1"/>
          <p:nvPr/>
        </p:nvSpPr>
        <p:spPr>
          <a:xfrm>
            <a:off x="88900" y="2114550"/>
            <a:ext cx="8566200" cy="42483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Il n’est pas nécessaire d’être inscrit officiellement avant de pouvoir commencer à suivre un cours, vous avez jusqu’au 30 septembre pour encoder votre PAE de cette année-ci.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Le master est un programme de 2 ans, il n’est pas nécessaire de réussir la première année pour pouvoir continuer avec le programme du M2, les cours non-réussis s’ajoutent automatiquement au PAE de l’année suivante.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Il n’y a pas de compensation de notes : pour obtenir le diplôme du master à la fin du M2, il faut en principe avoir réussi (au moins 10/20) </a:t>
            </a:r>
            <a:r>
              <a:rPr lang="en-US" sz="1800" b="0" i="0" u="sng" strike="noStrike" cap="none">
                <a:solidFill>
                  <a:srgbClr val="000000"/>
                </a:solidFill>
                <a:latin typeface="Calibri"/>
                <a:ea typeface="Calibri"/>
                <a:cs typeface="Calibri"/>
                <a:sym typeface="Calibri"/>
              </a:rPr>
              <a:t>toutes</a:t>
            </a:r>
            <a:r>
              <a:rPr lang="en-US" sz="1800" b="0" i="0" u="none" strike="noStrike" cap="none">
                <a:solidFill>
                  <a:srgbClr val="000000"/>
                </a:solidFill>
                <a:latin typeface="Calibri"/>
                <a:ea typeface="Calibri"/>
                <a:cs typeface="Calibri"/>
                <a:sym typeface="Calibri"/>
              </a:rPr>
              <a:t> les unités d’enseignement.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Il y a un maximum officiel de 75 crédits par année. Les étudiants qui n’ont pas encore leur diplôme de bac sont limités à (60 – crédits bac restants) crédits dans leur PAE du master.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Un </a:t>
            </a:r>
            <a:r>
              <a:rPr lang="en-US" sz="1800" b="0" i="0" u="sng" strike="noStrike" cap="none">
                <a:solidFill>
                  <a:srgbClr val="000000"/>
                </a:solidFill>
                <a:latin typeface="Calibri"/>
                <a:ea typeface="Calibri"/>
                <a:cs typeface="Calibri"/>
                <a:sym typeface="Calibri"/>
              </a:rPr>
              <a:t>cours au choix</a:t>
            </a:r>
            <a:r>
              <a:rPr lang="en-US" sz="1800" b="0" i="0" u="none" strike="noStrike" cap="none">
                <a:solidFill>
                  <a:srgbClr val="000000"/>
                </a:solidFill>
                <a:latin typeface="Calibri"/>
                <a:ea typeface="Calibri"/>
                <a:cs typeface="Calibri"/>
                <a:sym typeface="Calibri"/>
              </a:rPr>
              <a:t> non-suivi et non-présenté en M1 peut être remplacé par un autre cours au choix au début du M2.</a:t>
            </a:r>
            <a:endParaRPr sz="1400" b="0" i="0" u="none" strike="noStrike" cap="none">
              <a:solidFill>
                <a:srgbClr val="000000"/>
              </a:solidFill>
              <a:latin typeface="Arial"/>
              <a:ea typeface="Arial"/>
              <a:cs typeface="Arial"/>
              <a:sym typeface="Arial"/>
            </a:endParaRPr>
          </a:p>
        </p:txBody>
      </p:sp>
      <p:pic>
        <p:nvPicPr>
          <p:cNvPr id="178" name="Google Shape;178;g1e70e46c87a_0_29" descr="vandyck.jpg"/>
          <p:cNvPicPr preferRelativeResize="0"/>
          <p:nvPr/>
        </p:nvPicPr>
        <p:blipFill rotWithShape="1">
          <a:blip r:embed="rId3">
            <a:alphaModFix/>
          </a:blip>
          <a:srcRect/>
          <a:stretch/>
        </p:blipFill>
        <p:spPr>
          <a:xfrm>
            <a:off x="-12700" y="-2"/>
            <a:ext cx="1522264" cy="1073198"/>
          </a:xfrm>
          <a:prstGeom prst="rect">
            <a:avLst/>
          </a:prstGeom>
          <a:noFill/>
          <a:ln>
            <a:noFill/>
          </a:ln>
        </p:spPr>
      </p:pic>
      <p:pic>
        <p:nvPicPr>
          <p:cNvPr id="179" name="Google Shape;179;g1e70e46c87a_0_29" descr="Mallefet.jpg"/>
          <p:cNvPicPr preferRelativeResize="0"/>
          <p:nvPr/>
        </p:nvPicPr>
        <p:blipFill rotWithShape="1">
          <a:blip r:embed="rId4">
            <a:alphaModFix/>
          </a:blip>
          <a:srcRect/>
          <a:stretch/>
        </p:blipFill>
        <p:spPr>
          <a:xfrm>
            <a:off x="7562428" y="1"/>
            <a:ext cx="1581573" cy="1082389"/>
          </a:xfrm>
          <a:prstGeom prst="rect">
            <a:avLst/>
          </a:prstGeom>
          <a:noFill/>
          <a:ln>
            <a:noFill/>
          </a:ln>
        </p:spPr>
      </p:pic>
      <p:pic>
        <p:nvPicPr>
          <p:cNvPr id="180" name="Google Shape;180;g1e70e46c87a_0_29" descr="wesselingh.jpg"/>
          <p:cNvPicPr preferRelativeResize="0"/>
          <p:nvPr/>
        </p:nvPicPr>
        <p:blipFill rotWithShape="1">
          <a:blip r:embed="rId5">
            <a:alphaModFix/>
          </a:blip>
          <a:srcRect/>
          <a:stretch/>
        </p:blipFill>
        <p:spPr>
          <a:xfrm>
            <a:off x="1974679" y="0"/>
            <a:ext cx="1349897" cy="1101672"/>
          </a:xfrm>
          <a:prstGeom prst="rect">
            <a:avLst/>
          </a:prstGeom>
          <a:noFill/>
          <a:ln>
            <a:noFill/>
          </a:ln>
        </p:spPr>
      </p:pic>
      <p:pic>
        <p:nvPicPr>
          <p:cNvPr id="181" name="Google Shape;181;g1e70e46c87a_0_29" descr="urbo.jpg"/>
          <p:cNvPicPr preferRelativeResize="0"/>
          <p:nvPr/>
        </p:nvPicPr>
        <p:blipFill rotWithShape="1">
          <a:blip r:embed="rId6">
            <a:alphaModFix/>
          </a:blip>
          <a:srcRect/>
          <a:stretch/>
        </p:blipFill>
        <p:spPr>
          <a:xfrm>
            <a:off x="3794739" y="-3200"/>
            <a:ext cx="1512169" cy="1058519"/>
          </a:xfrm>
          <a:prstGeom prst="rect">
            <a:avLst/>
          </a:prstGeom>
          <a:noFill/>
          <a:ln>
            <a:noFill/>
          </a:ln>
        </p:spPr>
      </p:pic>
      <p:pic>
        <p:nvPicPr>
          <p:cNvPr id="182" name="Google Shape;182;g1e70e46c87a_0_29" descr="ourthe_th.jpg"/>
          <p:cNvPicPr preferRelativeResize="0"/>
          <p:nvPr/>
        </p:nvPicPr>
        <p:blipFill rotWithShape="1">
          <a:blip r:embed="rId7">
            <a:alphaModFix/>
          </a:blip>
          <a:srcRect/>
          <a:stretch/>
        </p:blipFill>
        <p:spPr>
          <a:xfrm>
            <a:off x="5660488" y="0"/>
            <a:ext cx="1583062" cy="10527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p:nvPr/>
        </p:nvSpPr>
        <p:spPr>
          <a:xfrm>
            <a:off x="440059" y="2493399"/>
            <a:ext cx="8221500" cy="3694200"/>
          </a:xfrm>
          <a:prstGeom prst="rect">
            <a:avLst/>
          </a:prstGeom>
          <a:noFill/>
          <a:ln w="9525" cap="flat" cmpd="sng">
            <a:solidFill>
              <a:srgbClr val="008000"/>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Merci de remplir le fichier « BOE_PAE_Nom_202</a:t>
            </a:r>
            <a:r>
              <a:rPr lang="en-US" sz="1800">
                <a:latin typeface="Calibri"/>
                <a:ea typeface="Calibri"/>
                <a:cs typeface="Calibri"/>
                <a:sym typeface="Calibri"/>
              </a:rPr>
              <a:t>4</a:t>
            </a:r>
            <a:r>
              <a:rPr lang="en-US" sz="1800" b="0" i="0" u="none" strike="noStrike" cap="none">
                <a:solidFill>
                  <a:srgbClr val="000000"/>
                </a:solidFill>
                <a:latin typeface="Calibri"/>
                <a:ea typeface="Calibri"/>
                <a:cs typeface="Calibri"/>
                <a:sym typeface="Calibri"/>
              </a:rPr>
              <a:t>.xlsx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téléchargeable sur le site Moodle BOE2M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180473" marR="0" lvl="0" indent="-180473"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pour vous aider à programmer les 2 années de votre master avant d’encoder le PAE dans votre dossier personnel</a:t>
            </a:r>
            <a:endParaRPr sz="1400" b="0" i="0" u="none" strike="noStrike" cap="none">
              <a:solidFill>
                <a:srgbClr val="000000"/>
              </a:solidFill>
              <a:latin typeface="Arial"/>
              <a:ea typeface="Arial"/>
              <a:cs typeface="Arial"/>
              <a:sym typeface="Arial"/>
            </a:endParaRPr>
          </a:p>
          <a:p>
            <a:pPr marL="180473" marR="0" lvl="0" indent="-180473"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pour aider le jury à valider votre PAE en connaissance de ce que vous pensez prendre en M2 (modules, cours au choix)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Merci d’envoyer le fichier rempli à </a:t>
            </a:r>
            <a:r>
              <a:rPr lang="en-US" sz="1800" b="0" i="0" u="sng" strike="noStrike" cap="none">
                <a:solidFill>
                  <a:srgbClr val="00999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renate.wesselingh@uclouvain.be</a:t>
            </a:r>
            <a:r>
              <a:rPr lang="en-US" sz="1800" b="0" i="0" u="none" strike="noStrike" cap="none">
                <a:solidFill>
                  <a:srgbClr val="000000"/>
                </a:solidFill>
                <a:latin typeface="Calibri"/>
                <a:ea typeface="Calibri"/>
                <a:cs typeface="Calibri"/>
                <a:sym typeface="Calibri"/>
              </a:rPr>
              <a:t> bien avant fin septembre pour avoir un retour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180473" marR="0" lvl="0" indent="-180473"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le programme pour M2 indiqué dans le fichier n’est pas définitif, vous avez toujours la possibilité de le modifier au début du M2</a:t>
            </a:r>
            <a:endParaRPr sz="1400" b="0" i="0" u="none" strike="noStrike" cap="none">
              <a:solidFill>
                <a:srgbClr val="000000"/>
              </a:solidFill>
              <a:latin typeface="Arial"/>
              <a:ea typeface="Arial"/>
              <a:cs typeface="Arial"/>
              <a:sym typeface="Arial"/>
            </a:endParaRPr>
          </a:p>
        </p:txBody>
      </p:sp>
      <p:sp>
        <p:nvSpPr>
          <p:cNvPr id="188" name="Google Shape;188;p15"/>
          <p:cNvSpPr txBox="1"/>
          <p:nvPr/>
        </p:nvSpPr>
        <p:spPr>
          <a:xfrm>
            <a:off x="422256" y="1412775"/>
            <a:ext cx="8257200" cy="400200"/>
          </a:xfrm>
          <a:prstGeom prst="rect">
            <a:avLst/>
          </a:prstGeom>
          <a:solidFill>
            <a:srgbClr val="0080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00"/>
              </a:buClr>
              <a:buSzPts val="2000"/>
              <a:buFont typeface="Arial"/>
              <a:buNone/>
            </a:pPr>
            <a:r>
              <a:rPr lang="en-US" sz="2000" b="0" i="0" u="none" strike="noStrike" cap="none">
                <a:solidFill>
                  <a:srgbClr val="FFFF00"/>
                </a:solidFill>
                <a:latin typeface="Arial"/>
                <a:ea typeface="Arial"/>
                <a:cs typeface="Arial"/>
                <a:sym typeface="Arial"/>
              </a:rPr>
              <a:t>Comment construire son PAE ?</a:t>
            </a:r>
            <a:endParaRPr sz="1400" b="0" i="0" u="none" strike="noStrike" cap="none">
              <a:solidFill>
                <a:srgbClr val="000000"/>
              </a:solidFill>
              <a:latin typeface="Arial"/>
              <a:ea typeface="Arial"/>
              <a:cs typeface="Arial"/>
              <a:sym typeface="Arial"/>
            </a:endParaRPr>
          </a:p>
        </p:txBody>
      </p:sp>
      <p:pic>
        <p:nvPicPr>
          <p:cNvPr id="189" name="Google Shape;189;p15" descr="vandyck.jpg"/>
          <p:cNvPicPr preferRelativeResize="0"/>
          <p:nvPr/>
        </p:nvPicPr>
        <p:blipFill rotWithShape="1">
          <a:blip r:embed="rId4">
            <a:alphaModFix/>
          </a:blip>
          <a:srcRect/>
          <a:stretch/>
        </p:blipFill>
        <p:spPr>
          <a:xfrm>
            <a:off x="-12700" y="-2"/>
            <a:ext cx="1522264" cy="1073198"/>
          </a:xfrm>
          <a:prstGeom prst="rect">
            <a:avLst/>
          </a:prstGeom>
          <a:noFill/>
          <a:ln>
            <a:noFill/>
          </a:ln>
        </p:spPr>
      </p:pic>
      <p:pic>
        <p:nvPicPr>
          <p:cNvPr id="190" name="Google Shape;190;p15" descr="Mallefet.jpg"/>
          <p:cNvPicPr preferRelativeResize="0"/>
          <p:nvPr/>
        </p:nvPicPr>
        <p:blipFill rotWithShape="1">
          <a:blip r:embed="rId5">
            <a:alphaModFix/>
          </a:blip>
          <a:srcRect/>
          <a:stretch/>
        </p:blipFill>
        <p:spPr>
          <a:xfrm>
            <a:off x="7562428" y="1"/>
            <a:ext cx="1581573" cy="1082389"/>
          </a:xfrm>
          <a:prstGeom prst="rect">
            <a:avLst/>
          </a:prstGeom>
          <a:noFill/>
          <a:ln>
            <a:noFill/>
          </a:ln>
        </p:spPr>
      </p:pic>
      <p:pic>
        <p:nvPicPr>
          <p:cNvPr id="191" name="Google Shape;191;p15" descr="wesselingh.jpg"/>
          <p:cNvPicPr preferRelativeResize="0"/>
          <p:nvPr/>
        </p:nvPicPr>
        <p:blipFill rotWithShape="1">
          <a:blip r:embed="rId6">
            <a:alphaModFix/>
          </a:blip>
          <a:srcRect/>
          <a:stretch/>
        </p:blipFill>
        <p:spPr>
          <a:xfrm>
            <a:off x="1974679" y="0"/>
            <a:ext cx="1349897" cy="1101672"/>
          </a:xfrm>
          <a:prstGeom prst="rect">
            <a:avLst/>
          </a:prstGeom>
          <a:noFill/>
          <a:ln>
            <a:noFill/>
          </a:ln>
        </p:spPr>
      </p:pic>
      <p:pic>
        <p:nvPicPr>
          <p:cNvPr id="192" name="Google Shape;192;p15" descr="urbo.jpg"/>
          <p:cNvPicPr preferRelativeResize="0"/>
          <p:nvPr/>
        </p:nvPicPr>
        <p:blipFill rotWithShape="1">
          <a:blip r:embed="rId7">
            <a:alphaModFix/>
          </a:blip>
          <a:srcRect/>
          <a:stretch/>
        </p:blipFill>
        <p:spPr>
          <a:xfrm>
            <a:off x="3794739" y="-3200"/>
            <a:ext cx="1512169" cy="1058519"/>
          </a:xfrm>
          <a:prstGeom prst="rect">
            <a:avLst/>
          </a:prstGeom>
          <a:noFill/>
          <a:ln>
            <a:noFill/>
          </a:ln>
        </p:spPr>
      </p:pic>
      <p:pic>
        <p:nvPicPr>
          <p:cNvPr id="193" name="Google Shape;193;p15" descr="ourthe_th.jpg"/>
          <p:cNvPicPr preferRelativeResize="0"/>
          <p:nvPr/>
        </p:nvPicPr>
        <p:blipFill rotWithShape="1">
          <a:blip r:embed="rId8">
            <a:alphaModFix/>
          </a:blip>
          <a:srcRect/>
          <a:stretch/>
        </p:blipFill>
        <p:spPr>
          <a:xfrm>
            <a:off x="5660488" y="0"/>
            <a:ext cx="1583062" cy="1052737"/>
          </a:xfrm>
          <a:prstGeom prst="rect">
            <a:avLst/>
          </a:prstGeom>
          <a:noFill/>
          <a:ln>
            <a:noFill/>
          </a:ln>
        </p:spPr>
      </p:pic>
      <p:sp>
        <p:nvSpPr>
          <p:cNvPr id="194" name="Google Shape;194;p15"/>
          <p:cNvSpPr txBox="1"/>
          <p:nvPr/>
        </p:nvSpPr>
        <p:spPr>
          <a:xfrm>
            <a:off x="410000" y="1959249"/>
            <a:ext cx="5606700" cy="2616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9999"/>
              </a:buClr>
              <a:buSzPts val="1800"/>
              <a:buFont typeface="Trebuchet MS"/>
              <a:buNone/>
            </a:pPr>
            <a:r>
              <a:rPr lang="en-US" sz="1700" u="sng">
                <a:solidFill>
                  <a:schemeClr val="hlink"/>
                </a:solidFill>
                <a:hlinkClick r:id="rId9"/>
              </a:rPr>
              <a:t>https://uclouvain.be/prog-2024-boe2m-programme</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ffd5a10c4f_0_0"/>
          <p:cNvSpPr txBox="1"/>
          <p:nvPr/>
        </p:nvSpPr>
        <p:spPr>
          <a:xfrm>
            <a:off x="440059" y="2493399"/>
            <a:ext cx="8221500" cy="1200600"/>
          </a:xfrm>
          <a:prstGeom prst="rect">
            <a:avLst/>
          </a:prstGeom>
          <a:noFill/>
          <a:ln w="9525" cap="flat" cmpd="sng">
            <a:solidFill>
              <a:srgbClr val="008000"/>
            </a:solidFill>
            <a:prstDash val="solid"/>
            <a:miter lim="8000"/>
            <a:headEnd type="none" w="sm" len="sm"/>
            <a:tailEnd type="none" w="sm" len="sm"/>
          </a:ln>
        </p:spPr>
        <p:txBody>
          <a:bodyPr spcFirstLastPara="1" wrap="square" lIns="45700" tIns="45700" rIns="45700" bIns="45700" anchor="t" anchorCtr="0">
            <a:spAutoFit/>
          </a:bodyPr>
          <a:lstStyle/>
          <a:p>
            <a:pPr marL="180473" marR="0" lvl="0" indent="-180473" algn="l" rtl="0">
              <a:lnSpc>
                <a:spcPct val="100000"/>
              </a:lnSpc>
              <a:spcBef>
                <a:spcPts val="0"/>
              </a:spcBef>
              <a:spcAft>
                <a:spcPts val="0"/>
              </a:spcAft>
              <a:buClr>
                <a:srgbClr val="000000"/>
              </a:buClr>
              <a:buSzPts val="1800"/>
              <a:buFont typeface="Calibri"/>
              <a:buChar char="•"/>
            </a:pPr>
            <a:r>
              <a:rPr lang="en-US" sz="1800">
                <a:solidFill>
                  <a:schemeClr val="dk1"/>
                </a:solidFill>
                <a:latin typeface="Calibri"/>
                <a:ea typeface="Calibri"/>
                <a:cs typeface="Calibri"/>
                <a:sym typeface="Calibri"/>
              </a:rPr>
              <a:t>risque de conflits horaire</a:t>
            </a:r>
            <a:endParaRPr sz="1800">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a:latin typeface="Calibri"/>
                <a:ea typeface="Calibri"/>
                <a:cs typeface="Calibri"/>
                <a:sym typeface="Calibri"/>
              </a:rPr>
              <a:t>Contacter </a:t>
            </a:r>
            <a:r>
              <a:rPr lang="en-US" sz="1800" u="sng">
                <a:solidFill>
                  <a:schemeClr val="hlink"/>
                </a:solidFill>
                <a:latin typeface="Calibri"/>
                <a:ea typeface="Calibri"/>
                <a:cs typeface="Calibri"/>
                <a:sym typeface="Calibri"/>
                <a:hlinkClick r:id="rId3"/>
              </a:rPr>
              <a:t>maureen.meekers@unamur.be</a:t>
            </a:r>
            <a:r>
              <a:rPr lang="en-US" sz="1800">
                <a:latin typeface="Calibri"/>
                <a:ea typeface="Calibri"/>
                <a:cs typeface="Calibri"/>
                <a:sym typeface="Calibri"/>
              </a:rPr>
              <a:t>pour avoir l’horaire</a:t>
            </a:r>
            <a:endParaRPr sz="180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se renseigner auprès du prof. pour connaître leurs attentes (assistance à tous les cours requis?) </a:t>
            </a:r>
            <a:endParaRPr sz="1800">
              <a:latin typeface="Calibri"/>
              <a:ea typeface="Calibri"/>
              <a:cs typeface="Calibri"/>
              <a:sym typeface="Calibri"/>
            </a:endParaRPr>
          </a:p>
        </p:txBody>
      </p:sp>
      <p:sp>
        <p:nvSpPr>
          <p:cNvPr id="200" name="Google Shape;200;g2ffd5a10c4f_0_0"/>
          <p:cNvSpPr txBox="1"/>
          <p:nvPr/>
        </p:nvSpPr>
        <p:spPr>
          <a:xfrm>
            <a:off x="422256" y="1412775"/>
            <a:ext cx="8257200" cy="400200"/>
          </a:xfrm>
          <a:prstGeom prst="rect">
            <a:avLst/>
          </a:prstGeom>
          <a:solidFill>
            <a:srgbClr val="0080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00"/>
              </a:buClr>
              <a:buSzPts val="2000"/>
              <a:buFont typeface="Arial"/>
              <a:buNone/>
            </a:pPr>
            <a:r>
              <a:rPr lang="en-US" sz="2000">
                <a:solidFill>
                  <a:srgbClr val="FFFF00"/>
                </a:solidFill>
              </a:rPr>
              <a:t>Cours aux choix du masters MMM/BBMC à l’UNamur?</a:t>
            </a:r>
            <a:endParaRPr sz="1400" b="0" i="0" u="none" strike="noStrike" cap="none">
              <a:solidFill>
                <a:srgbClr val="000000"/>
              </a:solidFill>
              <a:latin typeface="Arial"/>
              <a:ea typeface="Arial"/>
              <a:cs typeface="Arial"/>
              <a:sym typeface="Arial"/>
            </a:endParaRPr>
          </a:p>
        </p:txBody>
      </p:sp>
      <p:pic>
        <p:nvPicPr>
          <p:cNvPr id="201" name="Google Shape;201;g2ffd5a10c4f_0_0" descr="vandyck.jpg"/>
          <p:cNvPicPr preferRelativeResize="0"/>
          <p:nvPr/>
        </p:nvPicPr>
        <p:blipFill rotWithShape="1">
          <a:blip r:embed="rId4">
            <a:alphaModFix/>
          </a:blip>
          <a:srcRect/>
          <a:stretch/>
        </p:blipFill>
        <p:spPr>
          <a:xfrm>
            <a:off x="-12700" y="-2"/>
            <a:ext cx="1522264" cy="1073198"/>
          </a:xfrm>
          <a:prstGeom prst="rect">
            <a:avLst/>
          </a:prstGeom>
          <a:noFill/>
          <a:ln>
            <a:noFill/>
          </a:ln>
        </p:spPr>
      </p:pic>
      <p:pic>
        <p:nvPicPr>
          <p:cNvPr id="202" name="Google Shape;202;g2ffd5a10c4f_0_0" descr="Mallefet.jpg"/>
          <p:cNvPicPr preferRelativeResize="0"/>
          <p:nvPr/>
        </p:nvPicPr>
        <p:blipFill rotWithShape="1">
          <a:blip r:embed="rId5">
            <a:alphaModFix/>
          </a:blip>
          <a:srcRect/>
          <a:stretch/>
        </p:blipFill>
        <p:spPr>
          <a:xfrm>
            <a:off x="7562428" y="1"/>
            <a:ext cx="1581573" cy="1082389"/>
          </a:xfrm>
          <a:prstGeom prst="rect">
            <a:avLst/>
          </a:prstGeom>
          <a:noFill/>
          <a:ln>
            <a:noFill/>
          </a:ln>
        </p:spPr>
      </p:pic>
      <p:pic>
        <p:nvPicPr>
          <p:cNvPr id="203" name="Google Shape;203;g2ffd5a10c4f_0_0" descr="wesselingh.jpg"/>
          <p:cNvPicPr preferRelativeResize="0"/>
          <p:nvPr/>
        </p:nvPicPr>
        <p:blipFill rotWithShape="1">
          <a:blip r:embed="rId6">
            <a:alphaModFix/>
          </a:blip>
          <a:srcRect/>
          <a:stretch/>
        </p:blipFill>
        <p:spPr>
          <a:xfrm>
            <a:off x="1974679" y="0"/>
            <a:ext cx="1349897" cy="1101672"/>
          </a:xfrm>
          <a:prstGeom prst="rect">
            <a:avLst/>
          </a:prstGeom>
          <a:noFill/>
          <a:ln>
            <a:noFill/>
          </a:ln>
        </p:spPr>
      </p:pic>
      <p:pic>
        <p:nvPicPr>
          <p:cNvPr id="204" name="Google Shape;204;g2ffd5a10c4f_0_0" descr="urbo.jpg"/>
          <p:cNvPicPr preferRelativeResize="0"/>
          <p:nvPr/>
        </p:nvPicPr>
        <p:blipFill rotWithShape="1">
          <a:blip r:embed="rId7">
            <a:alphaModFix/>
          </a:blip>
          <a:srcRect/>
          <a:stretch/>
        </p:blipFill>
        <p:spPr>
          <a:xfrm>
            <a:off x="3794739" y="-3200"/>
            <a:ext cx="1512169" cy="1058519"/>
          </a:xfrm>
          <a:prstGeom prst="rect">
            <a:avLst/>
          </a:prstGeom>
          <a:noFill/>
          <a:ln>
            <a:noFill/>
          </a:ln>
        </p:spPr>
      </p:pic>
      <p:pic>
        <p:nvPicPr>
          <p:cNvPr id="205" name="Google Shape;205;g2ffd5a10c4f_0_0" descr="ourthe_th.jpg"/>
          <p:cNvPicPr preferRelativeResize="0"/>
          <p:nvPr/>
        </p:nvPicPr>
        <p:blipFill rotWithShape="1">
          <a:blip r:embed="rId8">
            <a:alphaModFix/>
          </a:blip>
          <a:srcRect/>
          <a:stretch/>
        </p:blipFill>
        <p:spPr>
          <a:xfrm>
            <a:off x="5660488" y="0"/>
            <a:ext cx="1583062" cy="10527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p:nvPr/>
        </p:nvSpPr>
        <p:spPr>
          <a:xfrm>
            <a:off x="395288" y="1385975"/>
            <a:ext cx="8229601" cy="350663"/>
          </a:xfrm>
          <a:prstGeom prst="rect">
            <a:avLst/>
          </a:prstGeom>
          <a:solidFill>
            <a:srgbClr val="449535"/>
          </a:solid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00"/>
              </a:buClr>
              <a:buSzPts val="1800"/>
              <a:buFont typeface="Arial"/>
              <a:buNone/>
            </a:pPr>
            <a:r>
              <a:rPr lang="en-US" sz="1800" b="0" i="0" u="none" strike="noStrike" cap="none">
                <a:solidFill>
                  <a:srgbClr val="FFFF00"/>
                </a:solidFill>
                <a:latin typeface="Arial"/>
                <a:ea typeface="Arial"/>
                <a:cs typeface="Arial"/>
                <a:sym typeface="Arial"/>
              </a:rPr>
              <a:t>A noter</a:t>
            </a:r>
            <a:endParaRPr sz="1400" b="0" i="0" u="none" strike="noStrike" cap="none">
              <a:solidFill>
                <a:srgbClr val="000000"/>
              </a:solidFill>
              <a:latin typeface="Arial"/>
              <a:ea typeface="Arial"/>
              <a:cs typeface="Arial"/>
              <a:sym typeface="Arial"/>
            </a:endParaRPr>
          </a:p>
        </p:txBody>
      </p:sp>
      <p:sp>
        <p:nvSpPr>
          <p:cNvPr id="211" name="Google Shape;211;p21"/>
          <p:cNvSpPr txBox="1"/>
          <p:nvPr/>
        </p:nvSpPr>
        <p:spPr>
          <a:xfrm>
            <a:off x="88900" y="2114550"/>
            <a:ext cx="8566200" cy="42789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700" b="0" i="0" u="none" strike="noStrike" cap="none">
                <a:solidFill>
                  <a:schemeClr val="dk1"/>
                </a:solidFill>
                <a:latin typeface="Calibri"/>
                <a:ea typeface="Calibri"/>
                <a:cs typeface="Calibri"/>
                <a:sym typeface="Calibri"/>
              </a:rPr>
              <a:t>Stage de recherche </a:t>
            </a:r>
            <a:r>
              <a:rPr lang="en-US" sz="1700" b="1" i="0" u="none" strike="noStrike" cap="none">
                <a:solidFill>
                  <a:schemeClr val="dk1"/>
                </a:solidFill>
                <a:latin typeface="Calibri"/>
                <a:ea typeface="Calibri"/>
                <a:cs typeface="Calibri"/>
                <a:sym typeface="Calibri"/>
              </a:rPr>
              <a:t>LBOE2240</a:t>
            </a:r>
            <a:r>
              <a:rPr lang="en-US" sz="1700" b="0" i="0" u="none" strike="noStrike" cap="none">
                <a:solidFill>
                  <a:schemeClr val="dk1"/>
                </a:solidFill>
                <a:latin typeface="Calibri"/>
                <a:ea typeface="Calibri"/>
                <a:cs typeface="Calibri"/>
                <a:sym typeface="Calibri"/>
              </a:rPr>
              <a:t> : pas la même chose que le </a:t>
            </a:r>
            <a:r>
              <a:rPr lang="en-US" sz="1700" b="1" i="0" u="none" strike="noStrike" cap="none">
                <a:solidFill>
                  <a:srgbClr val="000000"/>
                </a:solidFill>
                <a:latin typeface="Calibri"/>
                <a:ea typeface="Calibri"/>
                <a:cs typeface="Calibri"/>
                <a:sym typeface="Calibri"/>
              </a:rPr>
              <a:t>projet professionnel LBOE2241 </a:t>
            </a:r>
            <a:r>
              <a:rPr lang="en-US" sz="1700" b="0" i="0" u="none" strike="noStrike" cap="none">
                <a:solidFill>
                  <a:srgbClr val="000000"/>
                </a:solidFill>
                <a:latin typeface="Calibri"/>
                <a:ea typeface="Calibri"/>
                <a:cs typeface="Calibri"/>
                <a:sym typeface="Calibri"/>
              </a:rPr>
              <a:t>(géré par Murielle Guillaume, UNamur)</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700" b="1" i="0" u="none" strike="noStrike" cap="none">
                <a:solidFill>
                  <a:srgbClr val="000000"/>
                </a:solidFill>
                <a:latin typeface="Calibri"/>
                <a:ea typeface="Calibri"/>
                <a:cs typeface="Calibri"/>
                <a:sym typeface="Calibri"/>
              </a:rPr>
              <a:t>LGEO1342A</a:t>
            </a:r>
            <a:r>
              <a:rPr lang="en-US" sz="1700" b="0" i="0" u="none" strike="noStrike" cap="none">
                <a:solidFill>
                  <a:srgbClr val="000000"/>
                </a:solidFill>
                <a:latin typeface="Calibri"/>
                <a:ea typeface="Calibri"/>
                <a:cs typeface="Calibri"/>
                <a:sym typeface="Calibri"/>
              </a:rPr>
              <a:t> ≠ LGEO1342 (deux sites Moodle différents !), mais vous pouvez suivre les séances planifiées de LGEO1342 quand votre horaire le permet.</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700" b="0" i="0" u="none" strike="noStrike" cap="none">
                <a:solidFill>
                  <a:srgbClr val="000000"/>
                </a:solidFill>
                <a:latin typeface="Calibri"/>
                <a:ea typeface="Calibri"/>
                <a:cs typeface="Calibri"/>
                <a:sym typeface="Calibri"/>
              </a:rPr>
              <a:t>Les </a:t>
            </a:r>
            <a:r>
              <a:rPr lang="en-US" sz="1700" b="1" i="0" u="none" strike="noStrike" cap="none">
                <a:solidFill>
                  <a:srgbClr val="000000"/>
                </a:solidFill>
                <a:latin typeface="Calibri"/>
                <a:ea typeface="Calibri"/>
                <a:cs typeface="Calibri"/>
                <a:sym typeface="Calibri"/>
              </a:rPr>
              <a:t>cours au choix « Biodiversité marine: expertise faune/flore (Roscoff)</a:t>
            </a:r>
            <a:r>
              <a:rPr lang="en-US" sz="1700" b="0" i="0" u="none" strike="noStrike" cap="none">
                <a:solidFill>
                  <a:srgbClr val="000000"/>
                </a:solidFill>
                <a:latin typeface="Calibri"/>
                <a:ea typeface="Calibri"/>
                <a:cs typeface="Calibri"/>
                <a:sym typeface="Calibri"/>
              </a:rPr>
              <a:t> »: il ne suffit pas de mettre le cours dans votre PAE, il faut soumettre sa candidature sur le site web de la Sorbonne pour pouvoir y participer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9999"/>
              </a:buClr>
              <a:buSzPts val="1600"/>
              <a:buFont typeface="Calibri"/>
              <a:buNone/>
            </a:pPr>
            <a:r>
              <a:rPr lang="en-US" sz="1700" b="0" i="0" u="sng" strike="noStrike" cap="none">
                <a:solidFill>
                  <a:srgbClr val="00999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https://www.sb-roscoff.fr/fr/station-biologique-de-roscoff/enseignement-ete</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700" b="0" i="0" u="none" strike="noStrike" cap="none">
                <a:solidFill>
                  <a:srgbClr val="000000"/>
                </a:solidFill>
                <a:latin typeface="Calibri"/>
                <a:ea typeface="Calibri"/>
                <a:cs typeface="Calibri"/>
                <a:sym typeface="Calibri"/>
              </a:rPr>
              <a:t>Si vous voulez suivre un de ces cours (et il faut s’assurer que ça ne pose pas de conflits avec le travail pour votre mémoire !), il faut postuler auprès de la Sorbonne en mars 2024, et si vous êtes acceptés pour 2024, vous pouvez ajouter le cours à votre PAE en septembre 2024, après avoir suivi le cours.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endParaRPr sz="1700" b="0" i="0" u="none" strike="noStrike" cap="none">
              <a:solidFill>
                <a:srgbClr val="000000"/>
              </a:solidFill>
              <a:latin typeface="Calibri"/>
              <a:ea typeface="Calibri"/>
              <a:cs typeface="Calibri"/>
              <a:sym typeface="Calibri"/>
            </a:endParaRPr>
          </a:p>
        </p:txBody>
      </p:sp>
      <p:pic>
        <p:nvPicPr>
          <p:cNvPr id="212" name="Google Shape;212;p21" descr="vandyck.jpg"/>
          <p:cNvPicPr preferRelativeResize="0"/>
          <p:nvPr/>
        </p:nvPicPr>
        <p:blipFill rotWithShape="1">
          <a:blip r:embed="rId4">
            <a:alphaModFix/>
          </a:blip>
          <a:srcRect/>
          <a:stretch/>
        </p:blipFill>
        <p:spPr>
          <a:xfrm>
            <a:off x="-12700" y="-2"/>
            <a:ext cx="1522264" cy="1073198"/>
          </a:xfrm>
          <a:prstGeom prst="rect">
            <a:avLst/>
          </a:prstGeom>
          <a:noFill/>
          <a:ln>
            <a:noFill/>
          </a:ln>
        </p:spPr>
      </p:pic>
      <p:pic>
        <p:nvPicPr>
          <p:cNvPr id="213" name="Google Shape;213;p21" descr="Mallefet.jpg"/>
          <p:cNvPicPr preferRelativeResize="0"/>
          <p:nvPr/>
        </p:nvPicPr>
        <p:blipFill rotWithShape="1">
          <a:blip r:embed="rId5">
            <a:alphaModFix/>
          </a:blip>
          <a:srcRect/>
          <a:stretch/>
        </p:blipFill>
        <p:spPr>
          <a:xfrm>
            <a:off x="7562428" y="1"/>
            <a:ext cx="1581573" cy="1082389"/>
          </a:xfrm>
          <a:prstGeom prst="rect">
            <a:avLst/>
          </a:prstGeom>
          <a:noFill/>
          <a:ln>
            <a:noFill/>
          </a:ln>
        </p:spPr>
      </p:pic>
      <p:pic>
        <p:nvPicPr>
          <p:cNvPr id="214" name="Google Shape;214;p21" descr="wesselingh.jpg"/>
          <p:cNvPicPr preferRelativeResize="0"/>
          <p:nvPr/>
        </p:nvPicPr>
        <p:blipFill rotWithShape="1">
          <a:blip r:embed="rId6">
            <a:alphaModFix/>
          </a:blip>
          <a:srcRect/>
          <a:stretch/>
        </p:blipFill>
        <p:spPr>
          <a:xfrm>
            <a:off x="1974679" y="0"/>
            <a:ext cx="1349897" cy="1101672"/>
          </a:xfrm>
          <a:prstGeom prst="rect">
            <a:avLst/>
          </a:prstGeom>
          <a:noFill/>
          <a:ln>
            <a:noFill/>
          </a:ln>
        </p:spPr>
      </p:pic>
      <p:pic>
        <p:nvPicPr>
          <p:cNvPr id="215" name="Google Shape;215;p21" descr="urbo.jpg"/>
          <p:cNvPicPr preferRelativeResize="0"/>
          <p:nvPr/>
        </p:nvPicPr>
        <p:blipFill rotWithShape="1">
          <a:blip r:embed="rId7">
            <a:alphaModFix/>
          </a:blip>
          <a:srcRect/>
          <a:stretch/>
        </p:blipFill>
        <p:spPr>
          <a:xfrm>
            <a:off x="3794739" y="-3200"/>
            <a:ext cx="1512169" cy="1058519"/>
          </a:xfrm>
          <a:prstGeom prst="rect">
            <a:avLst/>
          </a:prstGeom>
          <a:noFill/>
          <a:ln>
            <a:noFill/>
          </a:ln>
        </p:spPr>
      </p:pic>
      <p:pic>
        <p:nvPicPr>
          <p:cNvPr id="216" name="Google Shape;216;p21" descr="ourthe_th.jpg"/>
          <p:cNvPicPr preferRelativeResize="0"/>
          <p:nvPr/>
        </p:nvPicPr>
        <p:blipFill rotWithShape="1">
          <a:blip r:embed="rId8">
            <a:alphaModFix/>
          </a:blip>
          <a:srcRect/>
          <a:stretch/>
        </p:blipFill>
        <p:spPr>
          <a:xfrm>
            <a:off x="5660488" y="0"/>
            <a:ext cx="1583062" cy="10527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7d7eb6f41c_0_24"/>
          <p:cNvSpPr txBox="1"/>
          <p:nvPr/>
        </p:nvSpPr>
        <p:spPr>
          <a:xfrm>
            <a:off x="422256" y="1412775"/>
            <a:ext cx="8257200" cy="400200"/>
          </a:xfrm>
          <a:prstGeom prst="rect">
            <a:avLst/>
          </a:prstGeom>
          <a:solidFill>
            <a:srgbClr val="0080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00"/>
              </a:buClr>
              <a:buSzPts val="2000"/>
              <a:buFont typeface="Arial"/>
              <a:buNone/>
            </a:pPr>
            <a:r>
              <a:rPr lang="en-US" sz="2000" b="0" i="0" u="none" strike="noStrike" cap="none">
                <a:solidFill>
                  <a:srgbClr val="FFFF00"/>
                </a:solidFill>
                <a:latin typeface="Arial"/>
                <a:ea typeface="Arial"/>
                <a:cs typeface="Arial"/>
                <a:sym typeface="Arial"/>
              </a:rPr>
              <a:t>Personnes responsables</a:t>
            </a:r>
            <a:endParaRPr sz="1400" b="0" i="0" u="none" strike="noStrike" cap="none">
              <a:solidFill>
                <a:srgbClr val="000000"/>
              </a:solidFill>
              <a:latin typeface="Arial"/>
              <a:ea typeface="Arial"/>
              <a:cs typeface="Arial"/>
              <a:sym typeface="Arial"/>
            </a:endParaRPr>
          </a:p>
        </p:txBody>
      </p:sp>
      <p:pic>
        <p:nvPicPr>
          <p:cNvPr id="222" name="Google Shape;222;g27d7eb6f41c_0_24" descr="vandyck.jpg"/>
          <p:cNvPicPr preferRelativeResize="0"/>
          <p:nvPr/>
        </p:nvPicPr>
        <p:blipFill rotWithShape="1">
          <a:blip r:embed="rId3">
            <a:alphaModFix/>
          </a:blip>
          <a:srcRect/>
          <a:stretch/>
        </p:blipFill>
        <p:spPr>
          <a:xfrm>
            <a:off x="-12700" y="-2"/>
            <a:ext cx="1522264" cy="1073198"/>
          </a:xfrm>
          <a:prstGeom prst="rect">
            <a:avLst/>
          </a:prstGeom>
          <a:noFill/>
          <a:ln>
            <a:noFill/>
          </a:ln>
        </p:spPr>
      </p:pic>
      <p:pic>
        <p:nvPicPr>
          <p:cNvPr id="223" name="Google Shape;223;g27d7eb6f41c_0_24" descr="Mallefet.jpg"/>
          <p:cNvPicPr preferRelativeResize="0"/>
          <p:nvPr/>
        </p:nvPicPr>
        <p:blipFill rotWithShape="1">
          <a:blip r:embed="rId4">
            <a:alphaModFix/>
          </a:blip>
          <a:srcRect/>
          <a:stretch/>
        </p:blipFill>
        <p:spPr>
          <a:xfrm>
            <a:off x="7562428" y="1"/>
            <a:ext cx="1581573" cy="1082389"/>
          </a:xfrm>
          <a:prstGeom prst="rect">
            <a:avLst/>
          </a:prstGeom>
          <a:noFill/>
          <a:ln>
            <a:noFill/>
          </a:ln>
        </p:spPr>
      </p:pic>
      <p:pic>
        <p:nvPicPr>
          <p:cNvPr id="224" name="Google Shape;224;g27d7eb6f41c_0_24" descr="wesselingh.jpg"/>
          <p:cNvPicPr preferRelativeResize="0"/>
          <p:nvPr/>
        </p:nvPicPr>
        <p:blipFill rotWithShape="1">
          <a:blip r:embed="rId5">
            <a:alphaModFix/>
          </a:blip>
          <a:srcRect/>
          <a:stretch/>
        </p:blipFill>
        <p:spPr>
          <a:xfrm>
            <a:off x="1974679" y="0"/>
            <a:ext cx="1349897" cy="1101672"/>
          </a:xfrm>
          <a:prstGeom prst="rect">
            <a:avLst/>
          </a:prstGeom>
          <a:noFill/>
          <a:ln>
            <a:noFill/>
          </a:ln>
        </p:spPr>
      </p:pic>
      <p:pic>
        <p:nvPicPr>
          <p:cNvPr id="225" name="Google Shape;225;g27d7eb6f41c_0_24" descr="urbo.jpg"/>
          <p:cNvPicPr preferRelativeResize="0"/>
          <p:nvPr/>
        </p:nvPicPr>
        <p:blipFill rotWithShape="1">
          <a:blip r:embed="rId6">
            <a:alphaModFix/>
          </a:blip>
          <a:srcRect/>
          <a:stretch/>
        </p:blipFill>
        <p:spPr>
          <a:xfrm>
            <a:off x="3794739" y="-3200"/>
            <a:ext cx="1512169" cy="1058519"/>
          </a:xfrm>
          <a:prstGeom prst="rect">
            <a:avLst/>
          </a:prstGeom>
          <a:noFill/>
          <a:ln>
            <a:noFill/>
          </a:ln>
        </p:spPr>
      </p:pic>
      <p:pic>
        <p:nvPicPr>
          <p:cNvPr id="226" name="Google Shape;226;g27d7eb6f41c_0_24" descr="ourthe_th.jpg"/>
          <p:cNvPicPr preferRelativeResize="0"/>
          <p:nvPr/>
        </p:nvPicPr>
        <p:blipFill rotWithShape="1">
          <a:blip r:embed="rId7">
            <a:alphaModFix/>
          </a:blip>
          <a:srcRect/>
          <a:stretch/>
        </p:blipFill>
        <p:spPr>
          <a:xfrm>
            <a:off x="5660488" y="0"/>
            <a:ext cx="1583062" cy="1052737"/>
          </a:xfrm>
          <a:prstGeom prst="rect">
            <a:avLst/>
          </a:prstGeom>
          <a:noFill/>
          <a:ln>
            <a:noFill/>
          </a:ln>
        </p:spPr>
      </p:pic>
      <p:graphicFrame>
        <p:nvGraphicFramePr>
          <p:cNvPr id="227" name="Google Shape;227;g27d7eb6f41c_0_24"/>
          <p:cNvGraphicFramePr/>
          <p:nvPr/>
        </p:nvGraphicFramePr>
        <p:xfrm>
          <a:off x="952500" y="2476500"/>
          <a:ext cx="3000000" cy="3000000"/>
        </p:xfrm>
        <a:graphic>
          <a:graphicData uri="http://schemas.openxmlformats.org/drawingml/2006/table">
            <a:tbl>
              <a:tblPr>
                <a:noFill/>
                <a:tableStyleId>{9778362D-CCC0-46DE-9601-09D3A33ADF2D}</a:tableStyleId>
              </a:tblPr>
              <a:tblGrid>
                <a:gridCol w="2976925">
                  <a:extLst>
                    <a:ext uri="{9D8B030D-6E8A-4147-A177-3AD203B41FA5}">
                      <a16:colId xmlns:a16="http://schemas.microsoft.com/office/drawing/2014/main" val="20000"/>
                    </a:ext>
                  </a:extLst>
                </a:gridCol>
                <a:gridCol w="42620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Quoi ?</a:t>
                      </a:r>
                      <a:endParaRPr sz="18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Qui ?</a:t>
                      </a:r>
                      <a:endParaRPr sz="18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Calibri"/>
                          <a:ea typeface="Calibri"/>
                          <a:cs typeface="Calibri"/>
                          <a:sym typeface="Calibri"/>
                        </a:rPr>
                        <a:t>Programme du master</a:t>
                      </a:r>
                      <a:r>
                        <a:rPr lang="en-US" sz="1800" u="none" strike="noStrike" cap="none">
                          <a:latin typeface="Calibri"/>
                          <a:ea typeface="Calibri"/>
                          <a:cs typeface="Calibri"/>
                          <a:sym typeface="Calibri"/>
                        </a:rPr>
                        <a:t> </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Hans Van Dyck, Frederik De Laender</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PAE</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Renate Wesselingh (président du jury)</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Stage M2, côté scientifique</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800" u="none" strike="noStrike" cap="none">
                          <a:solidFill>
                            <a:schemeClr val="dk1"/>
                          </a:solidFill>
                          <a:latin typeface="Calibri"/>
                          <a:ea typeface="Calibri"/>
                          <a:cs typeface="Calibri"/>
                          <a:sym typeface="Calibri"/>
                        </a:rPr>
                        <a:t>Frederik De Laender</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Calibri"/>
                          <a:ea typeface="Calibri"/>
                          <a:cs typeface="Calibri"/>
                          <a:sym typeface="Calibri"/>
                        </a:rPr>
                        <a:t>Stage M2, côté administratif</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Calibri"/>
                          <a:ea typeface="Calibri"/>
                          <a:cs typeface="Calibri"/>
                          <a:sym typeface="Calibri"/>
                        </a:rPr>
                        <a:t>mobility.sciences@unamur.b</a:t>
                      </a:r>
                      <a:r>
                        <a:rPr lang="en-US" sz="1800">
                          <a:solidFill>
                            <a:schemeClr val="dk1"/>
                          </a:solidFill>
                          <a:latin typeface="Calibri"/>
                          <a:ea typeface="Calibri"/>
                          <a:cs typeface="Calibri"/>
                          <a:sym typeface="Calibri"/>
                        </a:rPr>
                        <a:t>e</a:t>
                      </a:r>
                      <a:endParaRPr sz="18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7d70dbeb6f_0_11"/>
          <p:cNvSpPr txBox="1"/>
          <p:nvPr/>
        </p:nvSpPr>
        <p:spPr>
          <a:xfrm>
            <a:off x="422256" y="1412775"/>
            <a:ext cx="8257200" cy="400200"/>
          </a:xfrm>
          <a:prstGeom prst="rect">
            <a:avLst/>
          </a:prstGeom>
          <a:solidFill>
            <a:srgbClr val="0080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00"/>
              </a:buClr>
              <a:buSzPts val="2000"/>
              <a:buFont typeface="Arial"/>
              <a:buNone/>
            </a:pPr>
            <a:r>
              <a:rPr lang="en-US" sz="2000" b="0" i="0" u="none" strike="noStrike" cap="none">
                <a:solidFill>
                  <a:srgbClr val="FFFF00"/>
                </a:solidFill>
                <a:latin typeface="Arial"/>
                <a:ea typeface="Arial"/>
                <a:cs typeface="Arial"/>
                <a:sym typeface="Arial"/>
              </a:rPr>
              <a:t>Important: déroulement de l’attribution des sujets de mémoire</a:t>
            </a:r>
            <a:endParaRPr sz="1400" b="0" i="0" u="none" strike="noStrike" cap="none">
              <a:solidFill>
                <a:srgbClr val="000000"/>
              </a:solidFill>
              <a:latin typeface="Arial"/>
              <a:ea typeface="Arial"/>
              <a:cs typeface="Arial"/>
              <a:sym typeface="Arial"/>
            </a:endParaRPr>
          </a:p>
        </p:txBody>
      </p:sp>
      <p:pic>
        <p:nvPicPr>
          <p:cNvPr id="233" name="Google Shape;233;g27d70dbeb6f_0_11" descr="vandyck.jpg"/>
          <p:cNvPicPr preferRelativeResize="0"/>
          <p:nvPr/>
        </p:nvPicPr>
        <p:blipFill rotWithShape="1">
          <a:blip r:embed="rId3">
            <a:alphaModFix/>
          </a:blip>
          <a:srcRect/>
          <a:stretch/>
        </p:blipFill>
        <p:spPr>
          <a:xfrm>
            <a:off x="-12700" y="-2"/>
            <a:ext cx="1522264" cy="1073198"/>
          </a:xfrm>
          <a:prstGeom prst="rect">
            <a:avLst/>
          </a:prstGeom>
          <a:noFill/>
          <a:ln>
            <a:noFill/>
          </a:ln>
        </p:spPr>
      </p:pic>
      <p:pic>
        <p:nvPicPr>
          <p:cNvPr id="234" name="Google Shape;234;g27d70dbeb6f_0_11" descr="Mallefet.jpg"/>
          <p:cNvPicPr preferRelativeResize="0"/>
          <p:nvPr/>
        </p:nvPicPr>
        <p:blipFill rotWithShape="1">
          <a:blip r:embed="rId4">
            <a:alphaModFix/>
          </a:blip>
          <a:srcRect/>
          <a:stretch/>
        </p:blipFill>
        <p:spPr>
          <a:xfrm>
            <a:off x="7562428" y="1"/>
            <a:ext cx="1581573" cy="1082389"/>
          </a:xfrm>
          <a:prstGeom prst="rect">
            <a:avLst/>
          </a:prstGeom>
          <a:noFill/>
          <a:ln>
            <a:noFill/>
          </a:ln>
        </p:spPr>
      </p:pic>
      <p:pic>
        <p:nvPicPr>
          <p:cNvPr id="235" name="Google Shape;235;g27d70dbeb6f_0_11" descr="wesselingh.jpg"/>
          <p:cNvPicPr preferRelativeResize="0"/>
          <p:nvPr/>
        </p:nvPicPr>
        <p:blipFill rotWithShape="1">
          <a:blip r:embed="rId5">
            <a:alphaModFix/>
          </a:blip>
          <a:srcRect/>
          <a:stretch/>
        </p:blipFill>
        <p:spPr>
          <a:xfrm>
            <a:off x="1974679" y="0"/>
            <a:ext cx="1349897" cy="1101672"/>
          </a:xfrm>
          <a:prstGeom prst="rect">
            <a:avLst/>
          </a:prstGeom>
          <a:noFill/>
          <a:ln>
            <a:noFill/>
          </a:ln>
        </p:spPr>
      </p:pic>
      <p:pic>
        <p:nvPicPr>
          <p:cNvPr id="236" name="Google Shape;236;g27d70dbeb6f_0_11" descr="urbo.jpg"/>
          <p:cNvPicPr preferRelativeResize="0"/>
          <p:nvPr/>
        </p:nvPicPr>
        <p:blipFill rotWithShape="1">
          <a:blip r:embed="rId6">
            <a:alphaModFix/>
          </a:blip>
          <a:srcRect/>
          <a:stretch/>
        </p:blipFill>
        <p:spPr>
          <a:xfrm>
            <a:off x="3794739" y="-3200"/>
            <a:ext cx="1512169" cy="1058519"/>
          </a:xfrm>
          <a:prstGeom prst="rect">
            <a:avLst/>
          </a:prstGeom>
          <a:noFill/>
          <a:ln>
            <a:noFill/>
          </a:ln>
        </p:spPr>
      </p:pic>
      <p:pic>
        <p:nvPicPr>
          <p:cNvPr id="237" name="Google Shape;237;g27d70dbeb6f_0_11" descr="ourthe_th.jpg"/>
          <p:cNvPicPr preferRelativeResize="0"/>
          <p:nvPr/>
        </p:nvPicPr>
        <p:blipFill rotWithShape="1">
          <a:blip r:embed="rId7">
            <a:alphaModFix/>
          </a:blip>
          <a:srcRect/>
          <a:stretch/>
        </p:blipFill>
        <p:spPr>
          <a:xfrm>
            <a:off x="5660488" y="0"/>
            <a:ext cx="1583062" cy="1052737"/>
          </a:xfrm>
          <a:prstGeom prst="rect">
            <a:avLst/>
          </a:prstGeom>
          <a:noFill/>
          <a:ln>
            <a:noFill/>
          </a:ln>
        </p:spPr>
      </p:pic>
      <p:graphicFrame>
        <p:nvGraphicFramePr>
          <p:cNvPr id="238" name="Google Shape;238;g27d70dbeb6f_0_11"/>
          <p:cNvGraphicFramePr/>
          <p:nvPr/>
        </p:nvGraphicFramePr>
        <p:xfrm>
          <a:off x="562625" y="2511925"/>
          <a:ext cx="3000000" cy="3000000"/>
        </p:xfrm>
        <a:graphic>
          <a:graphicData uri="http://schemas.openxmlformats.org/drawingml/2006/table">
            <a:tbl>
              <a:tblPr>
                <a:noFill/>
                <a:tableStyleId>{9778362D-CCC0-46DE-9601-09D3A33ADF2D}</a:tableStyleId>
              </a:tblPr>
              <a:tblGrid>
                <a:gridCol w="1031850">
                  <a:extLst>
                    <a:ext uri="{9D8B030D-6E8A-4147-A177-3AD203B41FA5}">
                      <a16:colId xmlns:a16="http://schemas.microsoft.com/office/drawing/2014/main" val="20000"/>
                    </a:ext>
                  </a:extLst>
                </a:gridCol>
                <a:gridCol w="4286800">
                  <a:extLst>
                    <a:ext uri="{9D8B030D-6E8A-4147-A177-3AD203B41FA5}">
                      <a16:colId xmlns:a16="http://schemas.microsoft.com/office/drawing/2014/main" val="20001"/>
                    </a:ext>
                  </a:extLst>
                </a:gridCol>
              </a:tblGrid>
              <a:tr h="4571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Étape</a:t>
                      </a:r>
                      <a:endParaRPr sz="1800" b="1"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Quoi ?</a:t>
                      </a:r>
                      <a:endParaRPr sz="1800" b="1" u="none" strike="noStrike" cap="none"/>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Qu’est-ce qui vous intéresse ? → Formulaire !</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Publication des sujets de mémoire sur Moodle</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09575">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3</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Foire au mémoire : faites vos choix !</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4</a:t>
                      </a:r>
                      <a:endParaRPr sz="1400" u="none" strike="noStrike" cap="none"/>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Encoder le sujet (fin de la 1ère semaine de novembre)</a:t>
                      </a:r>
                      <a:endParaRPr sz="1400" u="none" strike="noStrike" cap="none"/>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39" name="Google Shape;239;g27d70dbeb6f_0_11"/>
          <p:cNvPicPr preferRelativeResize="0"/>
          <p:nvPr/>
        </p:nvPicPr>
        <p:blipFill>
          <a:blip r:embed="rId8">
            <a:alphaModFix/>
          </a:blip>
          <a:stretch>
            <a:fillRect/>
          </a:stretch>
        </p:blipFill>
        <p:spPr>
          <a:xfrm>
            <a:off x="6045300" y="2363263"/>
            <a:ext cx="2766026" cy="27660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fd8fdb275b_1_0"/>
          <p:cNvSpPr txBox="1"/>
          <p:nvPr/>
        </p:nvSpPr>
        <p:spPr>
          <a:xfrm>
            <a:off x="422256" y="1412775"/>
            <a:ext cx="8257200" cy="400200"/>
          </a:xfrm>
          <a:prstGeom prst="rect">
            <a:avLst/>
          </a:prstGeom>
          <a:solidFill>
            <a:srgbClr val="0080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00"/>
              </a:buClr>
              <a:buSzPts val="2000"/>
              <a:buFont typeface="Arial"/>
              <a:buNone/>
            </a:pPr>
            <a:r>
              <a:rPr lang="en-US" sz="2000">
                <a:solidFill>
                  <a:srgbClr val="FFFF00"/>
                </a:solidFill>
              </a:rPr>
              <a:t>Autres choses</a:t>
            </a:r>
            <a:endParaRPr sz="1400" b="0" i="0" u="none" strike="noStrike" cap="none">
              <a:solidFill>
                <a:srgbClr val="000000"/>
              </a:solidFill>
              <a:latin typeface="Arial"/>
              <a:ea typeface="Arial"/>
              <a:cs typeface="Arial"/>
              <a:sym typeface="Arial"/>
            </a:endParaRPr>
          </a:p>
        </p:txBody>
      </p:sp>
      <p:pic>
        <p:nvPicPr>
          <p:cNvPr id="245" name="Google Shape;245;g2fd8fdb275b_1_0" descr="vandyck.jpg"/>
          <p:cNvPicPr preferRelativeResize="0"/>
          <p:nvPr/>
        </p:nvPicPr>
        <p:blipFill rotWithShape="1">
          <a:blip r:embed="rId3">
            <a:alphaModFix/>
          </a:blip>
          <a:srcRect/>
          <a:stretch/>
        </p:blipFill>
        <p:spPr>
          <a:xfrm>
            <a:off x="-12700" y="-2"/>
            <a:ext cx="1522264" cy="1073198"/>
          </a:xfrm>
          <a:prstGeom prst="rect">
            <a:avLst/>
          </a:prstGeom>
          <a:noFill/>
          <a:ln>
            <a:noFill/>
          </a:ln>
        </p:spPr>
      </p:pic>
      <p:pic>
        <p:nvPicPr>
          <p:cNvPr id="246" name="Google Shape;246;g2fd8fdb275b_1_0" descr="Mallefet.jpg"/>
          <p:cNvPicPr preferRelativeResize="0"/>
          <p:nvPr/>
        </p:nvPicPr>
        <p:blipFill rotWithShape="1">
          <a:blip r:embed="rId4">
            <a:alphaModFix/>
          </a:blip>
          <a:srcRect/>
          <a:stretch/>
        </p:blipFill>
        <p:spPr>
          <a:xfrm>
            <a:off x="7562428" y="1"/>
            <a:ext cx="1581573" cy="1082389"/>
          </a:xfrm>
          <a:prstGeom prst="rect">
            <a:avLst/>
          </a:prstGeom>
          <a:noFill/>
          <a:ln>
            <a:noFill/>
          </a:ln>
        </p:spPr>
      </p:pic>
      <p:pic>
        <p:nvPicPr>
          <p:cNvPr id="247" name="Google Shape;247;g2fd8fdb275b_1_0" descr="wesselingh.jpg"/>
          <p:cNvPicPr preferRelativeResize="0"/>
          <p:nvPr/>
        </p:nvPicPr>
        <p:blipFill rotWithShape="1">
          <a:blip r:embed="rId5">
            <a:alphaModFix/>
          </a:blip>
          <a:srcRect/>
          <a:stretch/>
        </p:blipFill>
        <p:spPr>
          <a:xfrm>
            <a:off x="1974679" y="0"/>
            <a:ext cx="1349897" cy="1101672"/>
          </a:xfrm>
          <a:prstGeom prst="rect">
            <a:avLst/>
          </a:prstGeom>
          <a:noFill/>
          <a:ln>
            <a:noFill/>
          </a:ln>
        </p:spPr>
      </p:pic>
      <p:pic>
        <p:nvPicPr>
          <p:cNvPr id="248" name="Google Shape;248;g2fd8fdb275b_1_0" descr="urbo.jpg"/>
          <p:cNvPicPr preferRelativeResize="0"/>
          <p:nvPr/>
        </p:nvPicPr>
        <p:blipFill rotWithShape="1">
          <a:blip r:embed="rId6">
            <a:alphaModFix/>
          </a:blip>
          <a:srcRect/>
          <a:stretch/>
        </p:blipFill>
        <p:spPr>
          <a:xfrm>
            <a:off x="3794739" y="-3200"/>
            <a:ext cx="1512169" cy="1058519"/>
          </a:xfrm>
          <a:prstGeom prst="rect">
            <a:avLst/>
          </a:prstGeom>
          <a:noFill/>
          <a:ln>
            <a:noFill/>
          </a:ln>
        </p:spPr>
      </p:pic>
      <p:pic>
        <p:nvPicPr>
          <p:cNvPr id="249" name="Google Shape;249;g2fd8fdb275b_1_0" descr="ourthe_th.jpg"/>
          <p:cNvPicPr preferRelativeResize="0"/>
          <p:nvPr/>
        </p:nvPicPr>
        <p:blipFill rotWithShape="1">
          <a:blip r:embed="rId7">
            <a:alphaModFix/>
          </a:blip>
          <a:srcRect/>
          <a:stretch/>
        </p:blipFill>
        <p:spPr>
          <a:xfrm>
            <a:off x="5660488" y="0"/>
            <a:ext cx="1583062" cy="1052737"/>
          </a:xfrm>
          <a:prstGeom prst="rect">
            <a:avLst/>
          </a:prstGeom>
          <a:noFill/>
          <a:ln>
            <a:noFill/>
          </a:ln>
        </p:spPr>
      </p:pic>
      <p:sp>
        <p:nvSpPr>
          <p:cNvPr id="250" name="Google Shape;250;g2fd8fdb275b_1_0"/>
          <p:cNvSpPr txBox="1"/>
          <p:nvPr/>
        </p:nvSpPr>
        <p:spPr>
          <a:xfrm>
            <a:off x="397900" y="2114550"/>
            <a:ext cx="8257200" cy="1446900"/>
          </a:xfrm>
          <a:prstGeom prst="rect">
            <a:avLst/>
          </a:prstGeom>
          <a:noFill/>
          <a:ln>
            <a:noFill/>
          </a:ln>
        </p:spPr>
        <p:txBody>
          <a:bodyPr spcFirstLastPara="1" wrap="square" lIns="45700" tIns="45700" rIns="45700" bIns="45700" anchor="t" anchorCtr="0">
            <a:spAutoFit/>
          </a:bodyPr>
          <a:lstStyle/>
          <a:p>
            <a:pPr marL="457200" marR="0" lvl="0" indent="-368300" algn="l" rtl="0">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Désigner la/le délégué(e) du Master 1 (et Master 2 l’an prochain) → maintenant</a:t>
            </a:r>
            <a:endParaRPr sz="220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Jury FINN: étudiants Master BOE (3) et Master cinéma (3) → envoyer un mail à Frederik De Laender pour le 18/09</a:t>
            </a:r>
            <a:endParaRPr sz="2200">
              <a:solidFill>
                <a:schemeClr val="dk1"/>
              </a:solidFill>
              <a:latin typeface="Calibri"/>
              <a:ea typeface="Calibri"/>
              <a:cs typeface="Calibri"/>
              <a:sym typeface="Calibri"/>
            </a:endParaRPr>
          </a:p>
        </p:txBody>
      </p:sp>
      <p:pic>
        <p:nvPicPr>
          <p:cNvPr id="251" name="Google Shape;251;g2fd8fdb275b_1_0"/>
          <p:cNvPicPr preferRelativeResize="0"/>
          <p:nvPr/>
        </p:nvPicPr>
        <p:blipFill>
          <a:blip r:embed="rId8">
            <a:alphaModFix/>
          </a:blip>
          <a:stretch>
            <a:fillRect/>
          </a:stretch>
        </p:blipFill>
        <p:spPr>
          <a:xfrm>
            <a:off x="868770" y="3561450"/>
            <a:ext cx="7563756" cy="3113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fdd60944a8_0_0"/>
          <p:cNvSpPr txBox="1">
            <a:spLocks noGrp="1"/>
          </p:cNvSpPr>
          <p:nvPr>
            <p:ph type="title"/>
          </p:nvPr>
        </p:nvSpPr>
        <p:spPr>
          <a:xfrm>
            <a:off x="457200" y="274638"/>
            <a:ext cx="8229600" cy="1143000"/>
          </a:xfrm>
          <a:prstGeom prst="rect">
            <a:avLst/>
          </a:prstGeom>
        </p:spPr>
        <p:txBody>
          <a:bodyPr spcFirstLastPara="1" wrap="square" lIns="45700" tIns="45700" rIns="45700" bIns="45700" anchor="ctr" anchorCtr="0">
            <a:normAutofit/>
          </a:bodyPr>
          <a:lstStyle/>
          <a:p>
            <a:pPr marL="0" lvl="0" indent="0" algn="l" rtl="0">
              <a:lnSpc>
                <a:spcPct val="110000"/>
              </a:lnSpc>
              <a:spcBef>
                <a:spcPts val="0"/>
              </a:spcBef>
              <a:spcAft>
                <a:spcPts val="0"/>
              </a:spcAft>
              <a:buNone/>
            </a:pPr>
            <a:r>
              <a:rPr lang="en-US" sz="2300">
                <a:solidFill>
                  <a:srgbClr val="334155"/>
                </a:solidFill>
                <a:latin typeface="Arial"/>
                <a:ea typeface="Arial"/>
                <a:cs typeface="Arial"/>
                <a:sym typeface="Arial"/>
              </a:rPr>
              <a:t>Formation en expérimentation animale niveau technicien</a:t>
            </a:r>
            <a:endParaRPr/>
          </a:p>
          <a:p>
            <a:pPr marL="0" lvl="0" indent="0" algn="l" rtl="0">
              <a:spcBef>
                <a:spcPts val="0"/>
              </a:spcBef>
              <a:spcAft>
                <a:spcPts val="0"/>
              </a:spcAft>
              <a:buNone/>
            </a:pPr>
            <a:endParaRPr/>
          </a:p>
        </p:txBody>
      </p:sp>
      <p:sp>
        <p:nvSpPr>
          <p:cNvPr id="257" name="Google Shape;257;g2fdd60944a8_0_0"/>
          <p:cNvSpPr txBox="1">
            <a:spLocks noGrp="1"/>
          </p:cNvSpPr>
          <p:nvPr>
            <p:ph type="body" idx="1"/>
          </p:nvPr>
        </p:nvSpPr>
        <p:spPr>
          <a:xfrm>
            <a:off x="457200" y="1600200"/>
            <a:ext cx="8229600" cy="4526100"/>
          </a:xfrm>
          <a:prstGeom prst="rect">
            <a:avLst/>
          </a:prstGeom>
        </p:spPr>
        <p:txBody>
          <a:bodyPr spcFirstLastPara="1" wrap="square" lIns="45700" tIns="45700" rIns="45700" bIns="45700" anchor="t" anchorCtr="0">
            <a:normAutofit/>
          </a:bodyPr>
          <a:lstStyle/>
          <a:p>
            <a:pPr marL="457200" lvl="0" indent="-365125" algn="l" rtl="0">
              <a:lnSpc>
                <a:spcPct val="115000"/>
              </a:lnSpc>
              <a:spcBef>
                <a:spcPts val="0"/>
              </a:spcBef>
              <a:spcAft>
                <a:spcPts val="0"/>
              </a:spcAft>
              <a:buClr>
                <a:schemeClr val="dk1"/>
              </a:buClr>
              <a:buSzPts val="2150"/>
              <a:buChar char="●"/>
            </a:pPr>
            <a:r>
              <a:rPr lang="en-US" sz="2150">
                <a:solidFill>
                  <a:schemeClr val="dk1"/>
                </a:solidFill>
              </a:rPr>
              <a:t>Les cours débutent le jeudi 27 février et a lieu tous les jeudis jusque fin avril (il y aura un vendredi et pas tous les jeudis d'avril mais ce n'est pas la peine d'en parler maintenant)</a:t>
            </a:r>
            <a:endParaRPr sz="2150">
              <a:solidFill>
                <a:schemeClr val="dk1"/>
              </a:solidFill>
            </a:endParaRPr>
          </a:p>
          <a:p>
            <a:pPr marL="457200" lvl="0" indent="-365125" algn="l" rtl="0">
              <a:lnSpc>
                <a:spcPct val="115000"/>
              </a:lnSpc>
              <a:spcBef>
                <a:spcPts val="0"/>
              </a:spcBef>
              <a:spcAft>
                <a:spcPts val="0"/>
              </a:spcAft>
              <a:buClr>
                <a:schemeClr val="dk1"/>
              </a:buClr>
              <a:buSzPts val="2150"/>
              <a:buChar char="●"/>
            </a:pPr>
            <a:r>
              <a:rPr lang="en-US" sz="2150">
                <a:solidFill>
                  <a:schemeClr val="dk1"/>
                </a:solidFill>
              </a:rPr>
              <a:t>La présence aux cours est obligatoire </a:t>
            </a:r>
            <a:endParaRPr sz="2150">
              <a:solidFill>
                <a:schemeClr val="dk1"/>
              </a:solidFill>
            </a:endParaRPr>
          </a:p>
          <a:p>
            <a:pPr marL="457200" lvl="0" indent="-365125" algn="l" rtl="0">
              <a:lnSpc>
                <a:spcPct val="115000"/>
              </a:lnSpc>
              <a:spcBef>
                <a:spcPts val="0"/>
              </a:spcBef>
              <a:spcAft>
                <a:spcPts val="0"/>
              </a:spcAft>
              <a:buClr>
                <a:schemeClr val="dk1"/>
              </a:buClr>
              <a:buSzPts val="2150"/>
              <a:buChar char="●"/>
            </a:pPr>
            <a:r>
              <a:rPr lang="en-US" sz="2150">
                <a:solidFill>
                  <a:schemeClr val="dk1"/>
                </a:solidFill>
              </a:rPr>
              <a:t>Les étudiants reçoivent un certificat leur permettant de travailler avec les animaux</a:t>
            </a:r>
            <a:endParaRPr sz="2150">
              <a:solidFill>
                <a:schemeClr val="dk1"/>
              </a:solidFill>
            </a:endParaRPr>
          </a:p>
          <a:p>
            <a:pPr marL="457200" lvl="0" indent="-365125" algn="l" rtl="0">
              <a:lnSpc>
                <a:spcPct val="115000"/>
              </a:lnSpc>
              <a:spcBef>
                <a:spcPts val="0"/>
              </a:spcBef>
              <a:spcAft>
                <a:spcPts val="0"/>
              </a:spcAft>
              <a:buClr>
                <a:schemeClr val="dk1"/>
              </a:buClr>
              <a:buSzPts val="2150"/>
              <a:buChar char="●"/>
            </a:pPr>
            <a:r>
              <a:rPr lang="en-US" sz="2150">
                <a:solidFill>
                  <a:schemeClr val="dk1"/>
                </a:solidFill>
              </a:rPr>
              <a:t>Il y a des TP avec des animaux</a:t>
            </a:r>
            <a:endParaRPr sz="2150">
              <a:solidFill>
                <a:schemeClr val="dk1"/>
              </a:solidFill>
            </a:endParaRPr>
          </a:p>
          <a:p>
            <a:pPr marL="457200" lvl="0" indent="-365125" algn="l" rtl="0">
              <a:lnSpc>
                <a:spcPct val="115000"/>
              </a:lnSpc>
              <a:spcBef>
                <a:spcPts val="0"/>
              </a:spcBef>
              <a:spcAft>
                <a:spcPts val="0"/>
              </a:spcAft>
              <a:buSzPts val="2150"/>
              <a:buChar char="●"/>
            </a:pPr>
            <a:r>
              <a:rPr lang="en-US" sz="2150">
                <a:solidFill>
                  <a:schemeClr val="dk1"/>
                </a:solidFill>
              </a:rPr>
              <a:t>Les étudiants devront s'inscrire à l'avance sur le site </a:t>
            </a:r>
            <a:r>
              <a:rPr lang="en-US" sz="2150" u="sng">
                <a:solidFill>
                  <a:schemeClr val="hlink"/>
                </a:solidFill>
                <a:hlinkClick r:id="rId3"/>
              </a:rPr>
              <a:t>www.Cefoscim.be</a:t>
            </a:r>
            <a:r>
              <a:rPr lang="en-US" sz="2150">
                <a:solidFill>
                  <a:schemeClr val="dk1"/>
                </a:solidFill>
              </a:rPr>
              <a:t> même si ce cours est dans leur PAE</a:t>
            </a:r>
            <a:endParaRPr sz="3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7f1c725c4d_0_23"/>
          <p:cNvSpPr/>
          <p:nvPr/>
        </p:nvSpPr>
        <p:spPr>
          <a:xfrm>
            <a:off x="395288" y="1385975"/>
            <a:ext cx="8229600" cy="350700"/>
          </a:xfrm>
          <a:prstGeom prst="rect">
            <a:avLst/>
          </a:prstGeom>
          <a:solidFill>
            <a:srgbClr val="44953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00"/>
              </a:buClr>
              <a:buSzPts val="1800"/>
              <a:buFont typeface="Arial"/>
              <a:buNone/>
            </a:pPr>
            <a:r>
              <a:rPr lang="en-US" sz="2000" b="0" i="0" u="none" strike="noStrike" cap="none">
                <a:solidFill>
                  <a:srgbClr val="FFFF66"/>
                </a:solidFill>
                <a:latin typeface="Arial"/>
                <a:ea typeface="Arial"/>
                <a:cs typeface="Arial"/>
                <a:sym typeface="Arial"/>
              </a:rPr>
              <a:t>Notre formation? Votre formation!</a:t>
            </a:r>
            <a:endParaRPr sz="2000" b="0" i="0" u="none" strike="noStrike" cap="none">
              <a:solidFill>
                <a:srgbClr val="FFFF66"/>
              </a:solidFill>
              <a:latin typeface="Arial"/>
              <a:ea typeface="Arial"/>
              <a:cs typeface="Arial"/>
              <a:sym typeface="Arial"/>
            </a:endParaRPr>
          </a:p>
        </p:txBody>
      </p:sp>
      <p:sp>
        <p:nvSpPr>
          <p:cNvPr id="263" name="Google Shape;263;g27f1c725c4d_0_23"/>
          <p:cNvSpPr txBox="1"/>
          <p:nvPr/>
        </p:nvSpPr>
        <p:spPr>
          <a:xfrm>
            <a:off x="395300" y="2114550"/>
            <a:ext cx="8259900" cy="1462200"/>
          </a:xfrm>
          <a:prstGeom prst="rect">
            <a:avLst/>
          </a:prstGeom>
          <a:noFill/>
          <a:ln>
            <a:noFill/>
          </a:ln>
        </p:spPr>
        <p:txBody>
          <a:bodyPr spcFirstLastPara="1" wrap="square" lIns="45700" tIns="45700" rIns="45700" bIns="45700" anchor="t" anchorCtr="0">
            <a:spAutoFit/>
          </a:bodyPr>
          <a:lstStyle/>
          <a:p>
            <a:pPr marL="457200" marR="0" lvl="0" indent="-355600" algn="l" rtl="0">
              <a:lnSpc>
                <a:spcPct val="115000"/>
              </a:lnSpc>
              <a:spcBef>
                <a:spcPts val="600"/>
              </a:spcBef>
              <a:spcAft>
                <a:spcPts val="0"/>
              </a:spcAft>
              <a:buClr>
                <a:srgbClr val="474746"/>
              </a:buClr>
              <a:buSzPts val="2000"/>
              <a:buFont typeface="Calibri"/>
              <a:buChar char="●"/>
            </a:pPr>
            <a:r>
              <a:rPr lang="en-US" sz="2000" b="0" i="0" u="none" strike="noStrike" cap="none">
                <a:solidFill>
                  <a:srgbClr val="474746"/>
                </a:solidFill>
                <a:latin typeface="Calibri"/>
                <a:ea typeface="Calibri"/>
                <a:cs typeface="Calibri"/>
                <a:sym typeface="Calibri"/>
              </a:rPr>
              <a:t>Connaissances en écologie, évolution &amp; conservation</a:t>
            </a:r>
            <a:endParaRPr sz="2000" b="0" i="0" u="none" strike="noStrike" cap="none">
              <a:solidFill>
                <a:srgbClr val="474746"/>
              </a:solidFill>
              <a:latin typeface="Calibri"/>
              <a:ea typeface="Calibri"/>
              <a:cs typeface="Calibri"/>
              <a:sym typeface="Calibri"/>
            </a:endParaRPr>
          </a:p>
          <a:p>
            <a:pPr marL="457200" marR="0" lvl="0" indent="-355600" algn="l" rtl="0">
              <a:lnSpc>
                <a:spcPct val="115000"/>
              </a:lnSpc>
              <a:spcBef>
                <a:spcPts val="0"/>
              </a:spcBef>
              <a:spcAft>
                <a:spcPts val="0"/>
              </a:spcAft>
              <a:buClr>
                <a:srgbClr val="474746"/>
              </a:buClr>
              <a:buSzPts val="2000"/>
              <a:buFont typeface="Calibri"/>
              <a:buChar char="●"/>
            </a:pPr>
            <a:r>
              <a:rPr lang="en-US" sz="2000" b="0" i="0" u="none" strike="noStrike" cap="none">
                <a:solidFill>
                  <a:srgbClr val="474746"/>
                </a:solidFill>
                <a:latin typeface="Calibri"/>
                <a:ea typeface="Calibri"/>
                <a:cs typeface="Calibri"/>
                <a:sym typeface="Calibri"/>
              </a:rPr>
              <a:t>Compétences professionnelles (motivation, autonomie, collaboration, communication, gestion de temps, …)</a:t>
            </a:r>
            <a:endParaRPr sz="2000" b="0" i="0" u="none" strike="noStrike" cap="none">
              <a:solidFill>
                <a:srgbClr val="474746"/>
              </a:solidFill>
              <a:latin typeface="Calibri"/>
              <a:ea typeface="Calibri"/>
              <a:cs typeface="Calibri"/>
              <a:sym typeface="Calibri"/>
            </a:endParaRPr>
          </a:p>
          <a:p>
            <a:pPr marL="457200" marR="0" lvl="0" indent="-355600" algn="l" rtl="0">
              <a:lnSpc>
                <a:spcPct val="115000"/>
              </a:lnSpc>
              <a:spcBef>
                <a:spcPts val="0"/>
              </a:spcBef>
              <a:spcAft>
                <a:spcPts val="0"/>
              </a:spcAft>
              <a:buClr>
                <a:srgbClr val="474746"/>
              </a:buClr>
              <a:buSzPts val="2000"/>
              <a:buFont typeface="Calibri"/>
              <a:buChar char="●"/>
            </a:pPr>
            <a:r>
              <a:rPr lang="en-US" sz="2000" b="0" i="0" u="none" strike="noStrike" cap="none">
                <a:solidFill>
                  <a:srgbClr val="474746"/>
                </a:solidFill>
                <a:latin typeface="Calibri"/>
                <a:ea typeface="Calibri"/>
                <a:cs typeface="Calibri"/>
                <a:sym typeface="Calibri"/>
              </a:rPr>
              <a:t>Bien-être</a:t>
            </a:r>
            <a:endParaRPr sz="2000" b="0" i="0" u="none" strike="noStrike" cap="none">
              <a:solidFill>
                <a:srgbClr val="000000"/>
              </a:solidFill>
              <a:latin typeface="Calibri"/>
              <a:ea typeface="Calibri"/>
              <a:cs typeface="Calibri"/>
              <a:sym typeface="Calibri"/>
            </a:endParaRPr>
          </a:p>
        </p:txBody>
      </p:sp>
      <p:pic>
        <p:nvPicPr>
          <p:cNvPr id="264" name="Google Shape;264;g27f1c725c4d_0_23" descr="vandyck.jpg"/>
          <p:cNvPicPr preferRelativeResize="0"/>
          <p:nvPr/>
        </p:nvPicPr>
        <p:blipFill rotWithShape="1">
          <a:blip r:embed="rId3">
            <a:alphaModFix/>
          </a:blip>
          <a:srcRect/>
          <a:stretch/>
        </p:blipFill>
        <p:spPr>
          <a:xfrm>
            <a:off x="-12700" y="-2"/>
            <a:ext cx="1522264" cy="1073198"/>
          </a:xfrm>
          <a:prstGeom prst="rect">
            <a:avLst/>
          </a:prstGeom>
          <a:noFill/>
          <a:ln>
            <a:noFill/>
          </a:ln>
        </p:spPr>
      </p:pic>
      <p:pic>
        <p:nvPicPr>
          <p:cNvPr id="265" name="Google Shape;265;g27f1c725c4d_0_23" descr="Mallefet.jpg"/>
          <p:cNvPicPr preferRelativeResize="0"/>
          <p:nvPr/>
        </p:nvPicPr>
        <p:blipFill rotWithShape="1">
          <a:blip r:embed="rId4">
            <a:alphaModFix/>
          </a:blip>
          <a:srcRect/>
          <a:stretch/>
        </p:blipFill>
        <p:spPr>
          <a:xfrm>
            <a:off x="7562428" y="1"/>
            <a:ext cx="1581573" cy="1082389"/>
          </a:xfrm>
          <a:prstGeom prst="rect">
            <a:avLst/>
          </a:prstGeom>
          <a:noFill/>
          <a:ln>
            <a:noFill/>
          </a:ln>
        </p:spPr>
      </p:pic>
      <p:pic>
        <p:nvPicPr>
          <p:cNvPr id="266" name="Google Shape;266;g27f1c725c4d_0_23" descr="wesselingh.jpg"/>
          <p:cNvPicPr preferRelativeResize="0"/>
          <p:nvPr/>
        </p:nvPicPr>
        <p:blipFill rotWithShape="1">
          <a:blip r:embed="rId5">
            <a:alphaModFix/>
          </a:blip>
          <a:srcRect/>
          <a:stretch/>
        </p:blipFill>
        <p:spPr>
          <a:xfrm>
            <a:off x="1974679" y="0"/>
            <a:ext cx="1349897" cy="1101672"/>
          </a:xfrm>
          <a:prstGeom prst="rect">
            <a:avLst/>
          </a:prstGeom>
          <a:noFill/>
          <a:ln>
            <a:noFill/>
          </a:ln>
        </p:spPr>
      </p:pic>
      <p:pic>
        <p:nvPicPr>
          <p:cNvPr id="267" name="Google Shape;267;g27f1c725c4d_0_23" descr="urbo.jpg"/>
          <p:cNvPicPr preferRelativeResize="0"/>
          <p:nvPr/>
        </p:nvPicPr>
        <p:blipFill rotWithShape="1">
          <a:blip r:embed="rId6">
            <a:alphaModFix/>
          </a:blip>
          <a:srcRect/>
          <a:stretch/>
        </p:blipFill>
        <p:spPr>
          <a:xfrm>
            <a:off x="3794739" y="-3200"/>
            <a:ext cx="1512169" cy="1058519"/>
          </a:xfrm>
          <a:prstGeom prst="rect">
            <a:avLst/>
          </a:prstGeom>
          <a:noFill/>
          <a:ln>
            <a:noFill/>
          </a:ln>
        </p:spPr>
      </p:pic>
      <p:pic>
        <p:nvPicPr>
          <p:cNvPr id="268" name="Google Shape;268;g27f1c725c4d_0_23" descr="ourthe_th.jpg"/>
          <p:cNvPicPr preferRelativeResize="0"/>
          <p:nvPr/>
        </p:nvPicPr>
        <p:blipFill rotWithShape="1">
          <a:blip r:embed="rId7">
            <a:alphaModFix/>
          </a:blip>
          <a:srcRect/>
          <a:stretch/>
        </p:blipFill>
        <p:spPr>
          <a:xfrm>
            <a:off x="5660488" y="0"/>
            <a:ext cx="1583062" cy="1052737"/>
          </a:xfrm>
          <a:prstGeom prst="rect">
            <a:avLst/>
          </a:prstGeom>
          <a:noFill/>
          <a:ln>
            <a:noFill/>
          </a:ln>
        </p:spPr>
      </p:pic>
      <p:pic>
        <p:nvPicPr>
          <p:cNvPr id="269" name="Google Shape;269;g27f1c725c4d_0_23"/>
          <p:cNvPicPr preferRelativeResize="0"/>
          <p:nvPr/>
        </p:nvPicPr>
        <p:blipFill rotWithShape="1">
          <a:blip r:embed="rId8">
            <a:alphaModFix/>
          </a:blip>
          <a:srcRect/>
          <a:stretch/>
        </p:blipFill>
        <p:spPr>
          <a:xfrm>
            <a:off x="119575" y="4484575"/>
            <a:ext cx="2711725" cy="1637025"/>
          </a:xfrm>
          <a:prstGeom prst="rect">
            <a:avLst/>
          </a:prstGeom>
          <a:noFill/>
          <a:ln>
            <a:noFill/>
          </a:ln>
        </p:spPr>
      </p:pic>
      <p:pic>
        <p:nvPicPr>
          <p:cNvPr id="270" name="Google Shape;270;g27f1c725c4d_0_23"/>
          <p:cNvPicPr preferRelativeResize="0"/>
          <p:nvPr/>
        </p:nvPicPr>
        <p:blipFill rotWithShape="1">
          <a:blip r:embed="rId9">
            <a:alphaModFix/>
          </a:blip>
          <a:srcRect/>
          <a:stretch/>
        </p:blipFill>
        <p:spPr>
          <a:xfrm>
            <a:off x="3016525" y="3729150"/>
            <a:ext cx="2711725" cy="1364390"/>
          </a:xfrm>
          <a:prstGeom prst="rect">
            <a:avLst/>
          </a:prstGeom>
          <a:noFill/>
          <a:ln>
            <a:noFill/>
          </a:ln>
        </p:spPr>
      </p:pic>
      <p:pic>
        <p:nvPicPr>
          <p:cNvPr id="271" name="Google Shape;271;g27f1c725c4d_0_23"/>
          <p:cNvPicPr preferRelativeResize="0"/>
          <p:nvPr/>
        </p:nvPicPr>
        <p:blipFill rotWithShape="1">
          <a:blip r:embed="rId10">
            <a:alphaModFix/>
          </a:blip>
          <a:srcRect/>
          <a:stretch/>
        </p:blipFill>
        <p:spPr>
          <a:xfrm>
            <a:off x="6088225" y="4845875"/>
            <a:ext cx="2566966" cy="1462200"/>
          </a:xfrm>
          <a:prstGeom prst="rect">
            <a:avLst/>
          </a:prstGeom>
          <a:noFill/>
          <a:ln>
            <a:noFill/>
          </a:ln>
        </p:spPr>
      </p:pic>
      <p:pic>
        <p:nvPicPr>
          <p:cNvPr id="272" name="Google Shape;272;g27f1c725c4d_0_23"/>
          <p:cNvPicPr preferRelativeResize="0"/>
          <p:nvPr/>
        </p:nvPicPr>
        <p:blipFill rotWithShape="1">
          <a:blip r:embed="rId11">
            <a:alphaModFix/>
          </a:blip>
          <a:srcRect/>
          <a:stretch/>
        </p:blipFill>
        <p:spPr>
          <a:xfrm>
            <a:off x="3366525" y="5175625"/>
            <a:ext cx="2186467" cy="1462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7f1c725c4d_0_43"/>
          <p:cNvSpPr/>
          <p:nvPr/>
        </p:nvSpPr>
        <p:spPr>
          <a:xfrm>
            <a:off x="395288" y="1385975"/>
            <a:ext cx="8229600" cy="350700"/>
          </a:xfrm>
          <a:prstGeom prst="rect">
            <a:avLst/>
          </a:prstGeom>
          <a:solidFill>
            <a:srgbClr val="449535"/>
          </a:solidFill>
          <a:ln>
            <a:noFill/>
          </a:ln>
        </p:spPr>
        <p:txBody>
          <a:bodyPr spcFirstLastPara="1" wrap="square" lIns="45700" tIns="45700" rIns="45700" bIns="45700" anchor="ctr" anchorCtr="0">
            <a:noAutofit/>
          </a:bodyPr>
          <a:lstStyle/>
          <a:p>
            <a:pPr marL="457200" marR="0" lvl="0" indent="0" algn="ctr" rtl="0">
              <a:lnSpc>
                <a:spcPct val="115000"/>
              </a:lnSpc>
              <a:spcBef>
                <a:spcPts val="600"/>
              </a:spcBef>
              <a:spcAft>
                <a:spcPts val="0"/>
              </a:spcAft>
              <a:buClr>
                <a:schemeClr val="dk1"/>
              </a:buClr>
              <a:buSzPts val="1100"/>
              <a:buFont typeface="Arial"/>
              <a:buNone/>
            </a:pPr>
            <a:r>
              <a:rPr lang="en-US" sz="2000" b="0" i="0" u="none" strike="noStrike" cap="none">
                <a:solidFill>
                  <a:srgbClr val="FFFB00"/>
                </a:solidFill>
                <a:latin typeface="Arial"/>
                <a:ea typeface="Arial"/>
                <a:cs typeface="Arial"/>
                <a:sym typeface="Arial"/>
              </a:rPr>
              <a:t>Problème ou conflit personnel?</a:t>
            </a:r>
            <a:endParaRPr sz="2000" b="0" i="0" u="none" strike="noStrike" cap="none">
              <a:solidFill>
                <a:srgbClr val="FFFB00"/>
              </a:solidFill>
              <a:latin typeface="Arial"/>
              <a:ea typeface="Arial"/>
              <a:cs typeface="Arial"/>
              <a:sym typeface="Arial"/>
            </a:endParaRPr>
          </a:p>
        </p:txBody>
      </p:sp>
      <p:sp>
        <p:nvSpPr>
          <p:cNvPr id="278" name="Google Shape;278;g27f1c725c4d_0_43"/>
          <p:cNvSpPr txBox="1"/>
          <p:nvPr/>
        </p:nvSpPr>
        <p:spPr>
          <a:xfrm>
            <a:off x="395300" y="2114550"/>
            <a:ext cx="8259900" cy="1816200"/>
          </a:xfrm>
          <a:prstGeom prst="rect">
            <a:avLst/>
          </a:prstGeom>
          <a:noFill/>
          <a:ln>
            <a:noFill/>
          </a:ln>
        </p:spPr>
        <p:txBody>
          <a:bodyPr spcFirstLastPara="1" wrap="square" lIns="45700" tIns="45700" rIns="45700" bIns="45700" anchor="t" anchorCtr="0">
            <a:spAutoFit/>
          </a:bodyPr>
          <a:lstStyle/>
          <a:p>
            <a:pPr marL="457200" marR="0" lvl="0" indent="-355600" algn="l" rtl="0">
              <a:lnSpc>
                <a:spcPct val="115000"/>
              </a:lnSpc>
              <a:spcBef>
                <a:spcPts val="600"/>
              </a:spcBef>
              <a:spcAft>
                <a:spcPts val="0"/>
              </a:spcAft>
              <a:buClr>
                <a:srgbClr val="474746"/>
              </a:buClr>
              <a:buSzPts val="2000"/>
              <a:buFont typeface="Calibri"/>
              <a:buChar char="●"/>
            </a:pPr>
            <a:r>
              <a:rPr lang="en-US" sz="2000" b="0" i="0" u="none" strike="noStrike" cap="none">
                <a:solidFill>
                  <a:srgbClr val="474746"/>
                </a:solidFill>
                <a:latin typeface="Calibri"/>
                <a:ea typeface="Calibri"/>
                <a:cs typeface="Calibri"/>
                <a:sym typeface="Calibri"/>
              </a:rPr>
              <a:t>Essayer à gérer toi-même (avec le titulaire du cours)</a:t>
            </a:r>
            <a:endParaRPr sz="2000" b="0" i="0" u="none" strike="noStrike" cap="none">
              <a:solidFill>
                <a:srgbClr val="474746"/>
              </a:solidFill>
              <a:latin typeface="Calibri"/>
              <a:ea typeface="Calibri"/>
              <a:cs typeface="Calibri"/>
              <a:sym typeface="Calibri"/>
            </a:endParaRPr>
          </a:p>
          <a:p>
            <a:pPr marL="457200" marR="0" lvl="0" indent="-355600" algn="l" rtl="0">
              <a:lnSpc>
                <a:spcPct val="115000"/>
              </a:lnSpc>
              <a:spcBef>
                <a:spcPts val="0"/>
              </a:spcBef>
              <a:spcAft>
                <a:spcPts val="0"/>
              </a:spcAft>
              <a:buClr>
                <a:srgbClr val="474746"/>
              </a:buClr>
              <a:buSzPts val="2000"/>
              <a:buFont typeface="Calibri"/>
              <a:buChar char="●"/>
            </a:pPr>
            <a:r>
              <a:rPr lang="en-US" sz="2000" b="0" i="0" u="none" strike="noStrike" cap="none">
                <a:solidFill>
                  <a:srgbClr val="474746"/>
                </a:solidFill>
                <a:latin typeface="Calibri"/>
                <a:ea typeface="Calibri"/>
                <a:cs typeface="Calibri"/>
                <a:sym typeface="Calibri"/>
              </a:rPr>
              <a:t>Contacter Pr. Frederik De Laender (Unamur) ou Pr. Hans Van Dyck (UCLouvain)</a:t>
            </a:r>
            <a:endParaRPr sz="2000" b="0" i="0" u="none" strike="noStrike" cap="none">
              <a:solidFill>
                <a:srgbClr val="474746"/>
              </a:solidFill>
              <a:latin typeface="Calibri"/>
              <a:ea typeface="Calibri"/>
              <a:cs typeface="Calibri"/>
              <a:sym typeface="Calibri"/>
            </a:endParaRPr>
          </a:p>
          <a:p>
            <a:pPr marL="457200" marR="0" lvl="0" indent="-355600" algn="l" rtl="0">
              <a:lnSpc>
                <a:spcPct val="115000"/>
              </a:lnSpc>
              <a:spcBef>
                <a:spcPts val="0"/>
              </a:spcBef>
              <a:spcAft>
                <a:spcPts val="0"/>
              </a:spcAft>
              <a:buClr>
                <a:srgbClr val="474746"/>
              </a:buClr>
              <a:buSzPts val="2000"/>
              <a:buFont typeface="Calibri"/>
              <a:buChar char="●"/>
            </a:pPr>
            <a:r>
              <a:rPr lang="en-US" sz="2000" b="0" i="0" u="none" strike="noStrike" cap="none">
                <a:solidFill>
                  <a:srgbClr val="474746"/>
                </a:solidFill>
                <a:latin typeface="Calibri"/>
                <a:ea typeface="Calibri"/>
                <a:cs typeface="Calibri"/>
                <a:sym typeface="Calibri"/>
              </a:rPr>
              <a:t>Contacter notre médiateur/conseiller de confiance: Pr. Em. André Lejeune (UCLouvain, </a:t>
            </a:r>
            <a:r>
              <a:rPr lang="en-US" sz="2000" b="0" i="0" u="sng" strike="noStrike" cap="none">
                <a:solidFill>
                  <a:schemeClr val="hlink"/>
                </a:solidFill>
                <a:latin typeface="Calibri"/>
                <a:ea typeface="Calibri"/>
                <a:cs typeface="Calibri"/>
                <a:sym typeface="Calibri"/>
                <a:hlinkClick r:id="rId3"/>
              </a:rPr>
              <a:t>andre.lejeune@uclouvain.be</a:t>
            </a:r>
            <a:r>
              <a:rPr lang="en-US" sz="2000" b="0" i="0" u="none" strike="noStrike" cap="none">
                <a:solidFill>
                  <a:srgbClr val="474746"/>
                </a:solidFill>
                <a:latin typeface="Calibri"/>
                <a:ea typeface="Calibri"/>
                <a:cs typeface="Calibri"/>
                <a:sym typeface="Calibri"/>
              </a:rPr>
              <a:t>) </a:t>
            </a:r>
            <a:endParaRPr sz="2000" b="0" i="0" u="none" strike="noStrike" cap="none">
              <a:solidFill>
                <a:srgbClr val="474746"/>
              </a:solidFill>
              <a:latin typeface="Calibri"/>
              <a:ea typeface="Calibri"/>
              <a:cs typeface="Calibri"/>
              <a:sym typeface="Calibri"/>
            </a:endParaRPr>
          </a:p>
        </p:txBody>
      </p:sp>
      <p:pic>
        <p:nvPicPr>
          <p:cNvPr id="279" name="Google Shape;279;g27f1c725c4d_0_43" descr="vandyck.jpg"/>
          <p:cNvPicPr preferRelativeResize="0"/>
          <p:nvPr/>
        </p:nvPicPr>
        <p:blipFill rotWithShape="1">
          <a:blip r:embed="rId4">
            <a:alphaModFix/>
          </a:blip>
          <a:srcRect/>
          <a:stretch/>
        </p:blipFill>
        <p:spPr>
          <a:xfrm>
            <a:off x="-12700" y="-2"/>
            <a:ext cx="1522264" cy="1073198"/>
          </a:xfrm>
          <a:prstGeom prst="rect">
            <a:avLst/>
          </a:prstGeom>
          <a:noFill/>
          <a:ln>
            <a:noFill/>
          </a:ln>
        </p:spPr>
      </p:pic>
      <p:pic>
        <p:nvPicPr>
          <p:cNvPr id="280" name="Google Shape;280;g27f1c725c4d_0_43" descr="Mallefet.jpg"/>
          <p:cNvPicPr preferRelativeResize="0"/>
          <p:nvPr/>
        </p:nvPicPr>
        <p:blipFill rotWithShape="1">
          <a:blip r:embed="rId5">
            <a:alphaModFix/>
          </a:blip>
          <a:srcRect/>
          <a:stretch/>
        </p:blipFill>
        <p:spPr>
          <a:xfrm>
            <a:off x="7562428" y="1"/>
            <a:ext cx="1581573" cy="1082389"/>
          </a:xfrm>
          <a:prstGeom prst="rect">
            <a:avLst/>
          </a:prstGeom>
          <a:noFill/>
          <a:ln>
            <a:noFill/>
          </a:ln>
        </p:spPr>
      </p:pic>
      <p:pic>
        <p:nvPicPr>
          <p:cNvPr id="281" name="Google Shape;281;g27f1c725c4d_0_43" descr="wesselingh.jpg"/>
          <p:cNvPicPr preferRelativeResize="0"/>
          <p:nvPr/>
        </p:nvPicPr>
        <p:blipFill rotWithShape="1">
          <a:blip r:embed="rId6">
            <a:alphaModFix/>
          </a:blip>
          <a:srcRect/>
          <a:stretch/>
        </p:blipFill>
        <p:spPr>
          <a:xfrm>
            <a:off x="1974679" y="0"/>
            <a:ext cx="1349897" cy="1101672"/>
          </a:xfrm>
          <a:prstGeom prst="rect">
            <a:avLst/>
          </a:prstGeom>
          <a:noFill/>
          <a:ln>
            <a:noFill/>
          </a:ln>
        </p:spPr>
      </p:pic>
      <p:pic>
        <p:nvPicPr>
          <p:cNvPr id="282" name="Google Shape;282;g27f1c725c4d_0_43" descr="urbo.jpg"/>
          <p:cNvPicPr preferRelativeResize="0"/>
          <p:nvPr/>
        </p:nvPicPr>
        <p:blipFill rotWithShape="1">
          <a:blip r:embed="rId7">
            <a:alphaModFix/>
          </a:blip>
          <a:srcRect/>
          <a:stretch/>
        </p:blipFill>
        <p:spPr>
          <a:xfrm>
            <a:off x="3794739" y="-3200"/>
            <a:ext cx="1512169" cy="1058519"/>
          </a:xfrm>
          <a:prstGeom prst="rect">
            <a:avLst/>
          </a:prstGeom>
          <a:noFill/>
          <a:ln>
            <a:noFill/>
          </a:ln>
        </p:spPr>
      </p:pic>
      <p:pic>
        <p:nvPicPr>
          <p:cNvPr id="283" name="Google Shape;283;g27f1c725c4d_0_43" descr="ourthe_th.jpg"/>
          <p:cNvPicPr preferRelativeResize="0"/>
          <p:nvPr/>
        </p:nvPicPr>
        <p:blipFill rotWithShape="1">
          <a:blip r:embed="rId8">
            <a:alphaModFix/>
          </a:blip>
          <a:srcRect/>
          <a:stretch/>
        </p:blipFill>
        <p:spPr>
          <a:xfrm>
            <a:off x="5660488" y="0"/>
            <a:ext cx="1583062" cy="1052737"/>
          </a:xfrm>
          <a:prstGeom prst="rect">
            <a:avLst/>
          </a:prstGeom>
          <a:noFill/>
          <a:ln>
            <a:noFill/>
          </a:ln>
        </p:spPr>
      </p:pic>
      <p:pic>
        <p:nvPicPr>
          <p:cNvPr id="284" name="Google Shape;284;g27f1c725c4d_0_43"/>
          <p:cNvPicPr preferRelativeResize="0"/>
          <p:nvPr/>
        </p:nvPicPr>
        <p:blipFill rotWithShape="1">
          <a:blip r:embed="rId9">
            <a:alphaModFix/>
          </a:blip>
          <a:srcRect/>
          <a:stretch/>
        </p:blipFill>
        <p:spPr>
          <a:xfrm>
            <a:off x="3412963" y="4413150"/>
            <a:ext cx="2224584" cy="181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7f1c725c4d_0_2"/>
          <p:cNvSpPr txBox="1"/>
          <p:nvPr/>
        </p:nvSpPr>
        <p:spPr>
          <a:xfrm>
            <a:off x="217025" y="1474075"/>
            <a:ext cx="8667600" cy="2161200"/>
          </a:xfrm>
          <a:prstGeom prst="rect">
            <a:avLst/>
          </a:prstGeom>
          <a:noFill/>
          <a:ln>
            <a:noFill/>
          </a:ln>
        </p:spPr>
        <p:txBody>
          <a:bodyPr spcFirstLastPara="1" wrap="square" lIns="45700" tIns="45700" rIns="45700" bIns="45700" anchor="t" anchorCtr="0">
            <a:spAutoFit/>
          </a:bodyPr>
          <a:lstStyle/>
          <a:p>
            <a:pPr marL="457200" marR="0" lvl="0" indent="-355600" algn="l" rtl="0">
              <a:lnSpc>
                <a:spcPct val="115000"/>
              </a:lnSpc>
              <a:spcBef>
                <a:spcPts val="600"/>
              </a:spcBef>
              <a:spcAft>
                <a:spcPts val="0"/>
              </a:spcAft>
              <a:buClr>
                <a:srgbClr val="000000"/>
              </a:buClr>
              <a:buSzPts val="2000"/>
              <a:buFont typeface="Calibri"/>
              <a:buChar char="•"/>
            </a:pPr>
            <a:r>
              <a:rPr lang="en-US" sz="2400" b="0" i="0" u="none" strike="noStrike" cap="none">
                <a:solidFill>
                  <a:srgbClr val="474746"/>
                </a:solidFill>
                <a:latin typeface="Calibri"/>
                <a:ea typeface="Calibri"/>
                <a:cs typeface="Calibri"/>
                <a:sym typeface="Calibri"/>
              </a:rPr>
              <a:t>Formation organisée conjointement par l’UCLouvain (université de référence) et l’UNamur</a:t>
            </a:r>
            <a:endParaRPr sz="2400" b="0" i="0" u="none" strike="noStrike" cap="none">
              <a:solidFill>
                <a:srgbClr val="474746"/>
              </a:solidFill>
              <a:latin typeface="Calibri"/>
              <a:ea typeface="Calibri"/>
              <a:cs typeface="Calibri"/>
              <a:sym typeface="Calibri"/>
            </a:endParaRPr>
          </a:p>
          <a:p>
            <a:pPr marL="457200" marR="0" lvl="0" indent="-355600" algn="l" rtl="0">
              <a:lnSpc>
                <a:spcPct val="115000"/>
              </a:lnSpc>
              <a:spcBef>
                <a:spcPts val="0"/>
              </a:spcBef>
              <a:spcAft>
                <a:spcPts val="0"/>
              </a:spcAft>
              <a:buClr>
                <a:srgbClr val="000000"/>
              </a:buClr>
              <a:buSzPts val="2000"/>
              <a:buFont typeface="Calibri"/>
              <a:buChar char="•"/>
            </a:pPr>
            <a:r>
              <a:rPr lang="en-US" sz="2400" b="0" i="0" u="none" strike="noStrike" cap="none">
                <a:solidFill>
                  <a:srgbClr val="474746"/>
                </a:solidFill>
                <a:latin typeface="Calibri"/>
                <a:ea typeface="Calibri"/>
                <a:cs typeface="Calibri"/>
                <a:sym typeface="Calibri"/>
              </a:rPr>
              <a:t>Écologie terrestre et marine (UCLouvain)</a:t>
            </a:r>
            <a:endParaRPr sz="2400" b="0" i="0" u="none" strike="noStrike" cap="none">
              <a:solidFill>
                <a:srgbClr val="474746"/>
              </a:solidFill>
              <a:latin typeface="Calibri"/>
              <a:ea typeface="Calibri"/>
              <a:cs typeface="Calibri"/>
              <a:sym typeface="Calibri"/>
            </a:endParaRPr>
          </a:p>
          <a:p>
            <a:pPr marL="457200" marR="0" lvl="0" indent="-355600" algn="l" rtl="0">
              <a:lnSpc>
                <a:spcPct val="115000"/>
              </a:lnSpc>
              <a:spcBef>
                <a:spcPts val="0"/>
              </a:spcBef>
              <a:spcAft>
                <a:spcPts val="0"/>
              </a:spcAft>
              <a:buClr>
                <a:srgbClr val="000000"/>
              </a:buClr>
              <a:buSzPts val="2000"/>
              <a:buFont typeface="Calibri"/>
              <a:buChar char="•"/>
            </a:pPr>
            <a:r>
              <a:rPr lang="en-US" sz="2400" b="0" i="0" u="none" strike="noStrike" cap="none">
                <a:solidFill>
                  <a:srgbClr val="474746"/>
                </a:solidFill>
                <a:latin typeface="Calibri"/>
                <a:ea typeface="Calibri"/>
                <a:cs typeface="Calibri"/>
                <a:sym typeface="Calibri"/>
              </a:rPr>
              <a:t>Écologie aquatique (UNamur)</a:t>
            </a:r>
            <a:endParaRPr sz="2400" b="0" i="0" u="none" strike="noStrike" cap="none">
              <a:solidFill>
                <a:srgbClr val="474746"/>
              </a:solidFill>
              <a:latin typeface="Calibri"/>
              <a:ea typeface="Calibri"/>
              <a:cs typeface="Calibri"/>
              <a:sym typeface="Calibri"/>
            </a:endParaRPr>
          </a:p>
          <a:p>
            <a:pPr marL="457200" marR="0" lvl="0" indent="-355600" algn="l" rtl="0">
              <a:lnSpc>
                <a:spcPct val="115000"/>
              </a:lnSpc>
              <a:spcBef>
                <a:spcPts val="0"/>
              </a:spcBef>
              <a:spcAft>
                <a:spcPts val="0"/>
              </a:spcAft>
              <a:buClr>
                <a:srgbClr val="000000"/>
              </a:buClr>
              <a:buSzPts val="2000"/>
              <a:buFont typeface="Calibri"/>
              <a:buChar char="•"/>
            </a:pPr>
            <a:r>
              <a:rPr lang="en-US" sz="2400" b="0" i="0" u="none" strike="noStrike" cap="none">
                <a:solidFill>
                  <a:srgbClr val="474746"/>
                </a:solidFill>
                <a:latin typeface="Calibri"/>
                <a:ea typeface="Calibri"/>
                <a:cs typeface="Calibri"/>
                <a:sym typeface="Calibri"/>
              </a:rPr>
              <a:t>Gestion d’information</a:t>
            </a:r>
            <a:endParaRPr sz="2000" b="0" i="0" u="none" strike="noStrike" cap="none">
              <a:solidFill>
                <a:srgbClr val="000000"/>
              </a:solidFill>
              <a:latin typeface="Calibri"/>
              <a:ea typeface="Calibri"/>
              <a:cs typeface="Calibri"/>
              <a:sym typeface="Calibri"/>
            </a:endParaRPr>
          </a:p>
        </p:txBody>
      </p:sp>
      <p:pic>
        <p:nvPicPr>
          <p:cNvPr id="77" name="Google Shape;77;g27f1c725c4d_0_2" descr="vandyck.jpg"/>
          <p:cNvPicPr preferRelativeResize="0"/>
          <p:nvPr/>
        </p:nvPicPr>
        <p:blipFill rotWithShape="1">
          <a:blip r:embed="rId3">
            <a:alphaModFix/>
          </a:blip>
          <a:srcRect/>
          <a:stretch/>
        </p:blipFill>
        <p:spPr>
          <a:xfrm>
            <a:off x="-12700" y="-2"/>
            <a:ext cx="1522264" cy="1073198"/>
          </a:xfrm>
          <a:prstGeom prst="rect">
            <a:avLst/>
          </a:prstGeom>
          <a:noFill/>
          <a:ln>
            <a:noFill/>
          </a:ln>
        </p:spPr>
      </p:pic>
      <p:pic>
        <p:nvPicPr>
          <p:cNvPr id="78" name="Google Shape;78;g27f1c725c4d_0_2" descr="Mallefet.jpg"/>
          <p:cNvPicPr preferRelativeResize="0"/>
          <p:nvPr/>
        </p:nvPicPr>
        <p:blipFill rotWithShape="1">
          <a:blip r:embed="rId4">
            <a:alphaModFix/>
          </a:blip>
          <a:srcRect/>
          <a:stretch/>
        </p:blipFill>
        <p:spPr>
          <a:xfrm>
            <a:off x="7562428" y="1"/>
            <a:ext cx="1581573" cy="1082389"/>
          </a:xfrm>
          <a:prstGeom prst="rect">
            <a:avLst/>
          </a:prstGeom>
          <a:noFill/>
          <a:ln>
            <a:noFill/>
          </a:ln>
        </p:spPr>
      </p:pic>
      <p:pic>
        <p:nvPicPr>
          <p:cNvPr id="79" name="Google Shape;79;g27f1c725c4d_0_2" descr="wesselingh.jpg"/>
          <p:cNvPicPr preferRelativeResize="0"/>
          <p:nvPr/>
        </p:nvPicPr>
        <p:blipFill rotWithShape="1">
          <a:blip r:embed="rId5">
            <a:alphaModFix/>
          </a:blip>
          <a:srcRect/>
          <a:stretch/>
        </p:blipFill>
        <p:spPr>
          <a:xfrm>
            <a:off x="1974679" y="0"/>
            <a:ext cx="1349897" cy="1101672"/>
          </a:xfrm>
          <a:prstGeom prst="rect">
            <a:avLst/>
          </a:prstGeom>
          <a:noFill/>
          <a:ln>
            <a:noFill/>
          </a:ln>
        </p:spPr>
      </p:pic>
      <p:pic>
        <p:nvPicPr>
          <p:cNvPr id="80" name="Google Shape;80;g27f1c725c4d_0_2" descr="urbo.jpg"/>
          <p:cNvPicPr preferRelativeResize="0"/>
          <p:nvPr/>
        </p:nvPicPr>
        <p:blipFill rotWithShape="1">
          <a:blip r:embed="rId6">
            <a:alphaModFix/>
          </a:blip>
          <a:srcRect/>
          <a:stretch/>
        </p:blipFill>
        <p:spPr>
          <a:xfrm>
            <a:off x="3794739" y="-3200"/>
            <a:ext cx="1512169" cy="1058519"/>
          </a:xfrm>
          <a:prstGeom prst="rect">
            <a:avLst/>
          </a:prstGeom>
          <a:noFill/>
          <a:ln>
            <a:noFill/>
          </a:ln>
        </p:spPr>
      </p:pic>
      <p:pic>
        <p:nvPicPr>
          <p:cNvPr id="81" name="Google Shape;81;g27f1c725c4d_0_2" descr="ourthe_th.jpg"/>
          <p:cNvPicPr preferRelativeResize="0"/>
          <p:nvPr/>
        </p:nvPicPr>
        <p:blipFill rotWithShape="1">
          <a:blip r:embed="rId7">
            <a:alphaModFix/>
          </a:blip>
          <a:srcRect/>
          <a:stretch/>
        </p:blipFill>
        <p:spPr>
          <a:xfrm>
            <a:off x="5660488" y="0"/>
            <a:ext cx="1583062" cy="10527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p:nvPr/>
        </p:nvSpPr>
        <p:spPr>
          <a:xfrm>
            <a:off x="3232045" y="103843"/>
            <a:ext cx="2679910" cy="43706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finalité approfondie</a:t>
            </a:r>
            <a:endParaRPr sz="1400" b="0" i="0" u="none" strike="noStrike" cap="none">
              <a:solidFill>
                <a:srgbClr val="000000"/>
              </a:solidFill>
              <a:latin typeface="Arial"/>
              <a:ea typeface="Arial"/>
              <a:cs typeface="Arial"/>
              <a:sym typeface="Arial"/>
            </a:endParaRPr>
          </a:p>
        </p:txBody>
      </p:sp>
      <p:pic>
        <p:nvPicPr>
          <p:cNvPr id="87" name="Google Shape;87;p6" descr="schema programme MA MS.pdf"/>
          <p:cNvPicPr preferRelativeResize="0"/>
          <p:nvPr/>
        </p:nvPicPr>
        <p:blipFill rotWithShape="1">
          <a:blip r:embed="rId3">
            <a:alphaModFix/>
          </a:blip>
          <a:srcRect l="6089" t="1681" r="6089" b="54899"/>
          <a:stretch/>
        </p:blipFill>
        <p:spPr>
          <a:xfrm>
            <a:off x="208160" y="608122"/>
            <a:ext cx="8727781" cy="6102345"/>
          </a:xfrm>
          <a:prstGeom prst="rect">
            <a:avLst/>
          </a:prstGeom>
          <a:noFill/>
          <a:ln>
            <a:noFill/>
          </a:ln>
        </p:spPr>
      </p:pic>
      <p:sp>
        <p:nvSpPr>
          <p:cNvPr id="88" name="Google Shape;88;p6"/>
          <p:cNvSpPr/>
          <p:nvPr/>
        </p:nvSpPr>
        <p:spPr>
          <a:xfrm>
            <a:off x="3743541" y="3183269"/>
            <a:ext cx="318748" cy="168585"/>
          </a:xfrm>
          <a:prstGeom prst="rect">
            <a:avLst/>
          </a:prstGeom>
          <a:solidFill>
            <a:srgbClr val="0396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9" name="Google Shape;89;p6"/>
          <p:cNvSpPr/>
          <p:nvPr/>
        </p:nvSpPr>
        <p:spPr>
          <a:xfrm>
            <a:off x="4196940" y="3183269"/>
            <a:ext cx="318748" cy="168585"/>
          </a:xfrm>
          <a:prstGeom prst="rect">
            <a:avLst/>
          </a:prstGeom>
          <a:solidFill>
            <a:srgbClr val="0396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 name="Google Shape;90;p6"/>
          <p:cNvSpPr txBox="1"/>
          <p:nvPr/>
        </p:nvSpPr>
        <p:spPr>
          <a:xfrm>
            <a:off x="4276670" y="3082141"/>
            <a:ext cx="210088" cy="320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B00"/>
              </a:buClr>
              <a:buSzPts val="1500"/>
              <a:buFont typeface="Helvetica Neue"/>
              <a:buNone/>
            </a:pPr>
            <a:r>
              <a:rPr lang="en-US" sz="1500" b="1" i="0" u="none" strike="noStrike" cap="none">
                <a:solidFill>
                  <a:srgbClr val="FFFB00"/>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sp>
        <p:nvSpPr>
          <p:cNvPr id="91" name="Google Shape;91;p6"/>
          <p:cNvSpPr txBox="1"/>
          <p:nvPr/>
        </p:nvSpPr>
        <p:spPr>
          <a:xfrm>
            <a:off x="3797871" y="3082141"/>
            <a:ext cx="210088" cy="320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B00"/>
              </a:buClr>
              <a:buSzPts val="1500"/>
              <a:buFont typeface="Helvetica Neue"/>
              <a:buNone/>
            </a:pPr>
            <a:r>
              <a:rPr lang="en-US" sz="1500" b="1" i="0" u="none" strike="noStrike" cap="none">
                <a:solidFill>
                  <a:srgbClr val="FFFB00"/>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sp>
        <p:nvSpPr>
          <p:cNvPr id="92" name="Google Shape;92;p6"/>
          <p:cNvSpPr/>
          <p:nvPr/>
        </p:nvSpPr>
        <p:spPr>
          <a:xfrm>
            <a:off x="483422" y="2244085"/>
            <a:ext cx="651203" cy="168585"/>
          </a:xfrm>
          <a:prstGeom prst="rect">
            <a:avLst/>
          </a:prstGeom>
          <a:solidFill>
            <a:srgbClr val="0396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3" name="Google Shape;93;p6"/>
          <p:cNvSpPr txBox="1"/>
          <p:nvPr/>
        </p:nvSpPr>
        <p:spPr>
          <a:xfrm>
            <a:off x="889209" y="2168357"/>
            <a:ext cx="316035" cy="320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B00"/>
              </a:buClr>
              <a:buSzPts val="1500"/>
              <a:buFont typeface="Helvetica Neue"/>
              <a:buNone/>
            </a:pPr>
            <a:r>
              <a:rPr lang="en-US" sz="1500" b="1" i="0" u="none" strike="noStrike" cap="none">
                <a:solidFill>
                  <a:srgbClr val="FFFB00"/>
                </a:solidFill>
                <a:latin typeface="Helvetica Neue"/>
                <a:ea typeface="Helvetica Neue"/>
                <a:cs typeface="Helvetica Neue"/>
                <a:sym typeface="Helvetica Neue"/>
              </a:rPr>
              <a:t>14</a:t>
            </a:r>
            <a:endParaRPr sz="1400" b="0" i="0" u="none" strike="noStrike" cap="none">
              <a:solidFill>
                <a:srgbClr val="000000"/>
              </a:solidFill>
              <a:latin typeface="Arial"/>
              <a:ea typeface="Arial"/>
              <a:cs typeface="Arial"/>
              <a:sym typeface="Arial"/>
            </a:endParaRPr>
          </a:p>
        </p:txBody>
      </p:sp>
      <p:sp>
        <p:nvSpPr>
          <p:cNvPr id="94" name="Google Shape;94;p6"/>
          <p:cNvSpPr/>
          <p:nvPr/>
        </p:nvSpPr>
        <p:spPr>
          <a:xfrm>
            <a:off x="3024579" y="3634543"/>
            <a:ext cx="1470994" cy="390201"/>
          </a:xfrm>
          <a:prstGeom prst="rect">
            <a:avLst/>
          </a:prstGeom>
          <a:solidFill>
            <a:srgbClr val="4F8F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5" name="Google Shape;95;p6"/>
          <p:cNvSpPr txBox="1"/>
          <p:nvPr/>
        </p:nvSpPr>
        <p:spPr>
          <a:xfrm>
            <a:off x="2321492" y="3672947"/>
            <a:ext cx="3373995" cy="313393"/>
          </a:xfrm>
          <a:prstGeom prst="rect">
            <a:avLst/>
          </a:prstGeom>
          <a:noFill/>
          <a:ln>
            <a:noFill/>
          </a:ln>
          <a:effectLst>
            <a:outerShdw blurRad="38100" dist="23000" dir="5400000" rotWithShape="0">
              <a:srgbClr val="000000">
                <a:alpha val="34509"/>
              </a:srgbClr>
            </a:outerShdw>
          </a:effectLst>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cours au choix + sciences humaines</a:t>
            </a:r>
            <a:endParaRPr sz="1400" b="0" i="0" u="none" strike="noStrike" cap="none">
              <a:solidFill>
                <a:srgbClr val="000000"/>
              </a:solidFill>
              <a:latin typeface="Arial"/>
              <a:ea typeface="Arial"/>
              <a:cs typeface="Arial"/>
              <a:sym typeface="Arial"/>
            </a:endParaRPr>
          </a:p>
        </p:txBody>
      </p:sp>
      <p:sp>
        <p:nvSpPr>
          <p:cNvPr id="96" name="Google Shape;96;p6"/>
          <p:cNvSpPr/>
          <p:nvPr/>
        </p:nvSpPr>
        <p:spPr>
          <a:xfrm>
            <a:off x="5661789" y="3634543"/>
            <a:ext cx="1470994" cy="390201"/>
          </a:xfrm>
          <a:prstGeom prst="rect">
            <a:avLst/>
          </a:prstGeom>
          <a:solidFill>
            <a:srgbClr val="4F8F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7" name="Google Shape;97;p6"/>
          <p:cNvSpPr txBox="1"/>
          <p:nvPr/>
        </p:nvSpPr>
        <p:spPr>
          <a:xfrm>
            <a:off x="6880202" y="3769367"/>
            <a:ext cx="316035" cy="320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B00"/>
              </a:buClr>
              <a:buSzPts val="1500"/>
              <a:buFont typeface="Helvetica Neue"/>
              <a:buNone/>
            </a:pPr>
            <a:r>
              <a:rPr lang="en-US" sz="1500" b="1" i="0" u="none" strike="noStrike" cap="none">
                <a:solidFill>
                  <a:srgbClr val="FFFB00"/>
                </a:solidFill>
                <a:latin typeface="Helvetica Neue"/>
                <a:ea typeface="Helvetica Neue"/>
                <a:cs typeface="Helvetica Neue"/>
                <a:sym typeface="Helvetica Neue"/>
              </a:rPr>
              <a:t>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p:nvPr/>
        </p:nvSpPr>
        <p:spPr>
          <a:xfrm>
            <a:off x="238223" y="1373691"/>
            <a:ext cx="8667554" cy="375231"/>
          </a:xfrm>
          <a:prstGeom prst="rect">
            <a:avLst/>
          </a:prstGeom>
          <a:solidFill>
            <a:srgbClr val="449535"/>
          </a:solid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00"/>
              </a:buClr>
              <a:buSzPts val="2000"/>
              <a:buFont typeface="Arial"/>
              <a:buNone/>
            </a:pPr>
            <a:r>
              <a:rPr lang="en-US" sz="2000" b="0" i="0" u="none" strike="noStrike" cap="none">
                <a:solidFill>
                  <a:srgbClr val="FFFF00"/>
                </a:solidFill>
                <a:latin typeface="Arial"/>
                <a:ea typeface="Arial"/>
                <a:cs typeface="Arial"/>
                <a:sym typeface="Arial"/>
              </a:rPr>
              <a:t>Exemples de stages</a:t>
            </a:r>
            <a:endParaRPr sz="1400" b="0" i="0" u="none" strike="noStrike" cap="none">
              <a:solidFill>
                <a:srgbClr val="000000"/>
              </a:solidFill>
              <a:latin typeface="Arial"/>
              <a:ea typeface="Arial"/>
              <a:cs typeface="Arial"/>
              <a:sym typeface="Arial"/>
            </a:endParaRPr>
          </a:p>
        </p:txBody>
      </p:sp>
      <p:sp>
        <p:nvSpPr>
          <p:cNvPr id="103" name="Google Shape;103;p18"/>
          <p:cNvSpPr txBox="1"/>
          <p:nvPr/>
        </p:nvSpPr>
        <p:spPr>
          <a:xfrm>
            <a:off x="228600" y="2114550"/>
            <a:ext cx="3813535" cy="3304540"/>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Partenariats existants, initiative personnelle de l’étudiant, stages précédents</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 Belgique, en Europe, sur un autre continent</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Dans une université ou institut, dans des compagnies privées ou publiques, dans des associations, etc.</a:t>
            </a:r>
            <a:endParaRPr sz="1400" b="0" i="0" u="none" strike="noStrike" cap="none">
              <a:solidFill>
                <a:srgbClr val="000000"/>
              </a:solidFill>
              <a:latin typeface="Arial"/>
              <a:ea typeface="Arial"/>
              <a:cs typeface="Arial"/>
              <a:sym typeface="Arial"/>
            </a:endParaRPr>
          </a:p>
        </p:txBody>
      </p:sp>
      <p:sp>
        <p:nvSpPr>
          <p:cNvPr id="104" name="Google Shape;104;p18"/>
          <p:cNvSpPr txBox="1"/>
          <p:nvPr/>
        </p:nvSpPr>
        <p:spPr>
          <a:xfrm>
            <a:off x="4330700" y="2090738"/>
            <a:ext cx="4559400" cy="4433100"/>
          </a:xfrm>
          <a:prstGeom prst="rect">
            <a:avLst/>
          </a:prstGeom>
          <a:noFill/>
          <a:ln w="9525" cap="flat" cmpd="sng">
            <a:solidFill>
              <a:srgbClr val="008000"/>
            </a:solidFill>
            <a:prstDash val="solid"/>
            <a:miter lim="8000"/>
            <a:headEnd type="none" w="sm" len="sm"/>
            <a:tailEnd type="none" w="sm" len="sm"/>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En Belgique : Ardennes et Gaume, SPW Direction de la Nature et de l’Eau, SPW Direction du Milieu Forestier, Contrat de Rivière Lesse, Natagora, …</a:t>
            </a:r>
            <a:endParaRPr sz="2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En Europe : Université d’Edimbourg, Université de Lausanne, University College London, Max Planck Institute, Parcs Naturels en France, …</a:t>
            </a:r>
            <a:endParaRPr sz="2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En dehors de l’Europe : University of California, Wildlife Conservation Society (Cameroun), Australian Institute of Marine Sciences, WWF Vietnam, Association Conseil Développement Durable Guadeloupe, …</a:t>
            </a:r>
            <a:endParaRPr sz="1400" b="0" i="0" u="none" strike="noStrike" cap="none">
              <a:solidFill>
                <a:srgbClr val="000000"/>
              </a:solidFill>
              <a:latin typeface="Arial"/>
              <a:ea typeface="Arial"/>
              <a:cs typeface="Arial"/>
              <a:sym typeface="Arial"/>
            </a:endParaRPr>
          </a:p>
        </p:txBody>
      </p:sp>
      <p:pic>
        <p:nvPicPr>
          <p:cNvPr id="105" name="Google Shape;105;p18" descr="vandyck.jpg"/>
          <p:cNvPicPr preferRelativeResize="0"/>
          <p:nvPr/>
        </p:nvPicPr>
        <p:blipFill rotWithShape="1">
          <a:blip r:embed="rId3">
            <a:alphaModFix/>
          </a:blip>
          <a:srcRect/>
          <a:stretch/>
        </p:blipFill>
        <p:spPr>
          <a:xfrm>
            <a:off x="-12700" y="-2"/>
            <a:ext cx="1522264" cy="1073198"/>
          </a:xfrm>
          <a:prstGeom prst="rect">
            <a:avLst/>
          </a:prstGeom>
          <a:noFill/>
          <a:ln>
            <a:noFill/>
          </a:ln>
        </p:spPr>
      </p:pic>
      <p:pic>
        <p:nvPicPr>
          <p:cNvPr id="106" name="Google Shape;106;p18" descr="Mallefet.jpg"/>
          <p:cNvPicPr preferRelativeResize="0"/>
          <p:nvPr/>
        </p:nvPicPr>
        <p:blipFill rotWithShape="1">
          <a:blip r:embed="rId4">
            <a:alphaModFix/>
          </a:blip>
          <a:srcRect/>
          <a:stretch/>
        </p:blipFill>
        <p:spPr>
          <a:xfrm>
            <a:off x="7562428" y="1"/>
            <a:ext cx="1581573" cy="1082389"/>
          </a:xfrm>
          <a:prstGeom prst="rect">
            <a:avLst/>
          </a:prstGeom>
          <a:noFill/>
          <a:ln>
            <a:noFill/>
          </a:ln>
        </p:spPr>
      </p:pic>
      <p:pic>
        <p:nvPicPr>
          <p:cNvPr id="107" name="Google Shape;107;p18" descr="wesselingh.jpg"/>
          <p:cNvPicPr preferRelativeResize="0"/>
          <p:nvPr/>
        </p:nvPicPr>
        <p:blipFill rotWithShape="1">
          <a:blip r:embed="rId5">
            <a:alphaModFix/>
          </a:blip>
          <a:srcRect/>
          <a:stretch/>
        </p:blipFill>
        <p:spPr>
          <a:xfrm>
            <a:off x="1974679" y="0"/>
            <a:ext cx="1349897" cy="1101672"/>
          </a:xfrm>
          <a:prstGeom prst="rect">
            <a:avLst/>
          </a:prstGeom>
          <a:noFill/>
          <a:ln>
            <a:noFill/>
          </a:ln>
        </p:spPr>
      </p:pic>
      <p:pic>
        <p:nvPicPr>
          <p:cNvPr id="108" name="Google Shape;108;p18" descr="urbo.jpg"/>
          <p:cNvPicPr preferRelativeResize="0"/>
          <p:nvPr/>
        </p:nvPicPr>
        <p:blipFill rotWithShape="1">
          <a:blip r:embed="rId6">
            <a:alphaModFix/>
          </a:blip>
          <a:srcRect/>
          <a:stretch/>
        </p:blipFill>
        <p:spPr>
          <a:xfrm>
            <a:off x="3794739" y="-3200"/>
            <a:ext cx="1512169" cy="1058519"/>
          </a:xfrm>
          <a:prstGeom prst="rect">
            <a:avLst/>
          </a:prstGeom>
          <a:noFill/>
          <a:ln>
            <a:noFill/>
          </a:ln>
        </p:spPr>
      </p:pic>
      <p:pic>
        <p:nvPicPr>
          <p:cNvPr id="109" name="Google Shape;109;p18" descr="ourthe_th.jpg"/>
          <p:cNvPicPr preferRelativeResize="0"/>
          <p:nvPr/>
        </p:nvPicPr>
        <p:blipFill rotWithShape="1">
          <a:blip r:embed="rId7">
            <a:alphaModFix/>
          </a:blip>
          <a:srcRect/>
          <a:stretch/>
        </p:blipFill>
        <p:spPr>
          <a:xfrm>
            <a:off x="5660488" y="0"/>
            <a:ext cx="1583062" cy="10527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e70e46c87a_0_104"/>
          <p:cNvSpPr/>
          <p:nvPr/>
        </p:nvSpPr>
        <p:spPr>
          <a:xfrm>
            <a:off x="395288" y="1355056"/>
            <a:ext cx="8229600" cy="412500"/>
          </a:xfrm>
          <a:prstGeom prst="rect">
            <a:avLst/>
          </a:prstGeom>
          <a:solidFill>
            <a:srgbClr val="44953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00"/>
              </a:buClr>
              <a:buSzPts val="2200"/>
              <a:buFont typeface="Arial"/>
              <a:buNone/>
            </a:pPr>
            <a:r>
              <a:rPr lang="en-US" sz="2200" b="0" i="0" u="none" strike="noStrike" cap="none">
                <a:solidFill>
                  <a:srgbClr val="FFFF00"/>
                </a:solidFill>
                <a:latin typeface="Arial"/>
                <a:ea typeface="Arial"/>
                <a:cs typeface="Arial"/>
                <a:sym typeface="Arial"/>
              </a:rPr>
              <a:t>Le projet professionnel (LBOE2241)</a:t>
            </a:r>
            <a:endParaRPr sz="1400" b="0" i="0" u="none" strike="noStrike" cap="none">
              <a:solidFill>
                <a:srgbClr val="000000"/>
              </a:solidFill>
              <a:latin typeface="Arial"/>
              <a:ea typeface="Arial"/>
              <a:cs typeface="Arial"/>
              <a:sym typeface="Arial"/>
            </a:endParaRPr>
          </a:p>
        </p:txBody>
      </p:sp>
      <p:sp>
        <p:nvSpPr>
          <p:cNvPr id="115" name="Google Shape;115;g1e70e46c87a_0_104"/>
          <p:cNvSpPr txBox="1"/>
          <p:nvPr/>
        </p:nvSpPr>
        <p:spPr>
          <a:xfrm>
            <a:off x="348588" y="2201164"/>
            <a:ext cx="8446800" cy="2786100"/>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LE métier de biologiste n’existe pas</a:t>
            </a:r>
            <a:br>
              <a:rPr lang="en-US" sz="19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Beaucoup de possibilités, mais il faut se préparer</a:t>
            </a:r>
            <a:br>
              <a:rPr lang="en-US" sz="19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Ma vie professionnelle : Quelle direction ?</a:t>
            </a:r>
            <a:endParaRPr sz="1900" b="0" i="0" u="none" strike="noStrike" cap="none">
              <a:solidFill>
                <a:srgbClr val="000000"/>
              </a:solidFill>
              <a:latin typeface="Calibri"/>
              <a:ea typeface="Calibri"/>
              <a:cs typeface="Calibri"/>
              <a:sym typeface="Calibri"/>
            </a:endParaRPr>
          </a:p>
          <a:p>
            <a:pPr marL="914400" marR="0" lvl="1" indent="-3492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Mes intéresses ?</a:t>
            </a:r>
            <a:endParaRPr sz="1900" b="0" i="0" u="none" strike="noStrike" cap="none">
              <a:solidFill>
                <a:srgbClr val="000000"/>
              </a:solidFill>
              <a:latin typeface="Calibri"/>
              <a:ea typeface="Calibri"/>
              <a:cs typeface="Calibri"/>
              <a:sym typeface="Calibri"/>
            </a:endParaRPr>
          </a:p>
          <a:p>
            <a:pPr marL="914400" marR="0" lvl="1" indent="-3492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Les métiers y associés ? </a:t>
            </a:r>
            <a:endParaRPr sz="1900" b="0" i="0" u="none" strike="noStrike" cap="none">
              <a:solidFill>
                <a:srgbClr val="000000"/>
              </a:solidFill>
              <a:latin typeface="Calibri"/>
              <a:ea typeface="Calibri"/>
              <a:cs typeface="Calibri"/>
              <a:sym typeface="Calibri"/>
            </a:endParaRPr>
          </a:p>
          <a:p>
            <a:pPr marL="914400" marR="0" lvl="1" indent="-3492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Les compétences et connaissances nécessaires ?</a:t>
            </a:r>
            <a:br>
              <a:rPr lang="en-US" sz="19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Calibri"/>
                <a:ea typeface="Calibri"/>
                <a:cs typeface="Calibri"/>
                <a:sym typeface="Calibri"/>
              </a:rPr>
              <a:t>Cours commence en Bloc 1, validation des 2 crédits à la fin du Bloc 2</a:t>
            </a:r>
            <a:endParaRPr sz="1400" b="0" i="0" u="none" strike="noStrike" cap="none">
              <a:solidFill>
                <a:srgbClr val="000000"/>
              </a:solidFill>
              <a:latin typeface="Arial"/>
              <a:ea typeface="Arial"/>
              <a:cs typeface="Arial"/>
              <a:sym typeface="Arial"/>
            </a:endParaRPr>
          </a:p>
        </p:txBody>
      </p:sp>
      <p:pic>
        <p:nvPicPr>
          <p:cNvPr id="116" name="Google Shape;116;g1e70e46c87a_0_104" descr="vandyck.jpg"/>
          <p:cNvPicPr preferRelativeResize="0"/>
          <p:nvPr/>
        </p:nvPicPr>
        <p:blipFill rotWithShape="1">
          <a:blip r:embed="rId3">
            <a:alphaModFix/>
          </a:blip>
          <a:srcRect/>
          <a:stretch/>
        </p:blipFill>
        <p:spPr>
          <a:xfrm>
            <a:off x="-12700" y="-2"/>
            <a:ext cx="1522264" cy="1073198"/>
          </a:xfrm>
          <a:prstGeom prst="rect">
            <a:avLst/>
          </a:prstGeom>
          <a:noFill/>
          <a:ln>
            <a:noFill/>
          </a:ln>
        </p:spPr>
      </p:pic>
      <p:pic>
        <p:nvPicPr>
          <p:cNvPr id="117" name="Google Shape;117;g1e70e46c87a_0_104" descr="Mallefet.jpg"/>
          <p:cNvPicPr preferRelativeResize="0"/>
          <p:nvPr/>
        </p:nvPicPr>
        <p:blipFill rotWithShape="1">
          <a:blip r:embed="rId4">
            <a:alphaModFix/>
          </a:blip>
          <a:srcRect/>
          <a:stretch/>
        </p:blipFill>
        <p:spPr>
          <a:xfrm>
            <a:off x="7562428" y="1"/>
            <a:ext cx="1581573" cy="1082389"/>
          </a:xfrm>
          <a:prstGeom prst="rect">
            <a:avLst/>
          </a:prstGeom>
          <a:noFill/>
          <a:ln>
            <a:noFill/>
          </a:ln>
        </p:spPr>
      </p:pic>
      <p:pic>
        <p:nvPicPr>
          <p:cNvPr id="118" name="Google Shape;118;g1e70e46c87a_0_104" descr="wesselingh.jpg"/>
          <p:cNvPicPr preferRelativeResize="0"/>
          <p:nvPr/>
        </p:nvPicPr>
        <p:blipFill rotWithShape="1">
          <a:blip r:embed="rId5">
            <a:alphaModFix/>
          </a:blip>
          <a:srcRect/>
          <a:stretch/>
        </p:blipFill>
        <p:spPr>
          <a:xfrm>
            <a:off x="1974679" y="0"/>
            <a:ext cx="1349897" cy="1101672"/>
          </a:xfrm>
          <a:prstGeom prst="rect">
            <a:avLst/>
          </a:prstGeom>
          <a:noFill/>
          <a:ln>
            <a:noFill/>
          </a:ln>
        </p:spPr>
      </p:pic>
      <p:pic>
        <p:nvPicPr>
          <p:cNvPr id="119" name="Google Shape;119;g1e70e46c87a_0_104" descr="urbo.jpg"/>
          <p:cNvPicPr preferRelativeResize="0"/>
          <p:nvPr/>
        </p:nvPicPr>
        <p:blipFill rotWithShape="1">
          <a:blip r:embed="rId6">
            <a:alphaModFix/>
          </a:blip>
          <a:srcRect/>
          <a:stretch/>
        </p:blipFill>
        <p:spPr>
          <a:xfrm>
            <a:off x="3794739" y="-3200"/>
            <a:ext cx="1512169" cy="1058519"/>
          </a:xfrm>
          <a:prstGeom prst="rect">
            <a:avLst/>
          </a:prstGeom>
          <a:noFill/>
          <a:ln>
            <a:noFill/>
          </a:ln>
        </p:spPr>
      </p:pic>
      <p:pic>
        <p:nvPicPr>
          <p:cNvPr id="120" name="Google Shape;120;g1e70e46c87a_0_104" descr="ourthe_th.jpg"/>
          <p:cNvPicPr preferRelativeResize="0"/>
          <p:nvPr/>
        </p:nvPicPr>
        <p:blipFill rotWithShape="1">
          <a:blip r:embed="rId7">
            <a:alphaModFix/>
          </a:blip>
          <a:srcRect/>
          <a:stretch/>
        </p:blipFill>
        <p:spPr>
          <a:xfrm>
            <a:off x="5660488" y="0"/>
            <a:ext cx="1583062" cy="10527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p:nvPr/>
        </p:nvSpPr>
        <p:spPr>
          <a:xfrm>
            <a:off x="777221" y="95025"/>
            <a:ext cx="7589400" cy="4617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finalité didactique → séance d’info spécifique (ADE)</a:t>
            </a:r>
            <a:endParaRPr sz="1400" b="0" i="0" u="none" strike="noStrike" cap="none">
              <a:solidFill>
                <a:srgbClr val="000000"/>
              </a:solidFill>
              <a:latin typeface="Arial"/>
              <a:ea typeface="Arial"/>
              <a:cs typeface="Arial"/>
              <a:sym typeface="Arial"/>
            </a:endParaRPr>
          </a:p>
        </p:txBody>
      </p:sp>
      <p:pic>
        <p:nvPicPr>
          <p:cNvPr id="126" name="Google Shape;126;p7" descr="schema programme MD.pdf"/>
          <p:cNvPicPr preferRelativeResize="0"/>
          <p:nvPr/>
        </p:nvPicPr>
        <p:blipFill rotWithShape="1">
          <a:blip r:embed="rId3">
            <a:alphaModFix/>
          </a:blip>
          <a:srcRect l="5927" t="1359" r="5927" b="54983"/>
          <a:stretch/>
        </p:blipFill>
        <p:spPr>
          <a:xfrm>
            <a:off x="149308" y="574817"/>
            <a:ext cx="8845241" cy="6195640"/>
          </a:xfrm>
          <a:prstGeom prst="rect">
            <a:avLst/>
          </a:prstGeom>
          <a:noFill/>
          <a:ln>
            <a:noFill/>
          </a:ln>
        </p:spPr>
      </p:pic>
      <p:sp>
        <p:nvSpPr>
          <p:cNvPr id="127" name="Google Shape;127;p7"/>
          <p:cNvSpPr/>
          <p:nvPr/>
        </p:nvSpPr>
        <p:spPr>
          <a:xfrm>
            <a:off x="483422" y="2282185"/>
            <a:ext cx="651203" cy="168585"/>
          </a:xfrm>
          <a:prstGeom prst="rect">
            <a:avLst/>
          </a:prstGeom>
          <a:solidFill>
            <a:srgbClr val="0396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8" name="Google Shape;128;p7"/>
          <p:cNvSpPr txBox="1"/>
          <p:nvPr/>
        </p:nvSpPr>
        <p:spPr>
          <a:xfrm>
            <a:off x="845061" y="2206457"/>
            <a:ext cx="316035" cy="320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B00"/>
              </a:buClr>
              <a:buSzPts val="1500"/>
              <a:buFont typeface="Helvetica Neue"/>
              <a:buNone/>
            </a:pPr>
            <a:r>
              <a:rPr lang="en-US" sz="1500" b="1" i="0" u="none" strike="noStrike" cap="none">
                <a:solidFill>
                  <a:srgbClr val="FFFB00"/>
                </a:solidFill>
                <a:latin typeface="Helvetica Neue"/>
                <a:ea typeface="Helvetica Neue"/>
                <a:cs typeface="Helvetica Neue"/>
                <a:sym typeface="Helvetica Neue"/>
              </a:rPr>
              <a:t>14</a:t>
            </a:r>
            <a:endParaRPr sz="1400" b="0" i="0" u="none" strike="noStrike" cap="none">
              <a:solidFill>
                <a:srgbClr val="000000"/>
              </a:solidFill>
              <a:latin typeface="Arial"/>
              <a:ea typeface="Arial"/>
              <a:cs typeface="Arial"/>
              <a:sym typeface="Arial"/>
            </a:endParaRPr>
          </a:p>
        </p:txBody>
      </p:sp>
      <p:sp>
        <p:nvSpPr>
          <p:cNvPr id="129" name="Google Shape;129;p7"/>
          <p:cNvSpPr/>
          <p:nvPr/>
        </p:nvSpPr>
        <p:spPr>
          <a:xfrm>
            <a:off x="3743541" y="3234069"/>
            <a:ext cx="318748" cy="168585"/>
          </a:xfrm>
          <a:prstGeom prst="rect">
            <a:avLst/>
          </a:prstGeom>
          <a:solidFill>
            <a:srgbClr val="0396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0" name="Google Shape;130;p7"/>
          <p:cNvSpPr/>
          <p:nvPr/>
        </p:nvSpPr>
        <p:spPr>
          <a:xfrm>
            <a:off x="4196940" y="3234069"/>
            <a:ext cx="318748" cy="168585"/>
          </a:xfrm>
          <a:prstGeom prst="rect">
            <a:avLst/>
          </a:prstGeom>
          <a:solidFill>
            <a:srgbClr val="0396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1" name="Google Shape;131;p7"/>
          <p:cNvSpPr txBox="1"/>
          <p:nvPr/>
        </p:nvSpPr>
        <p:spPr>
          <a:xfrm>
            <a:off x="4276670" y="3132941"/>
            <a:ext cx="210088" cy="320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B00"/>
              </a:buClr>
              <a:buSzPts val="1500"/>
              <a:buFont typeface="Helvetica Neue"/>
              <a:buNone/>
            </a:pPr>
            <a:r>
              <a:rPr lang="en-US" sz="1500" b="1" i="0" u="none" strike="noStrike" cap="none">
                <a:solidFill>
                  <a:srgbClr val="FFFB00"/>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sp>
        <p:nvSpPr>
          <p:cNvPr id="132" name="Google Shape;132;p7"/>
          <p:cNvSpPr txBox="1"/>
          <p:nvPr/>
        </p:nvSpPr>
        <p:spPr>
          <a:xfrm>
            <a:off x="3797871" y="3132941"/>
            <a:ext cx="210088" cy="320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B00"/>
              </a:buClr>
              <a:buSzPts val="1500"/>
              <a:buFont typeface="Helvetica Neue"/>
              <a:buNone/>
            </a:pPr>
            <a:r>
              <a:rPr lang="en-US" sz="1500" b="1" i="0" u="none" strike="noStrike" cap="none">
                <a:solidFill>
                  <a:srgbClr val="FFFB00"/>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sp>
        <p:nvSpPr>
          <p:cNvPr id="133" name="Google Shape;133;p7"/>
          <p:cNvSpPr/>
          <p:nvPr/>
        </p:nvSpPr>
        <p:spPr>
          <a:xfrm>
            <a:off x="267581" y="3537781"/>
            <a:ext cx="8524668" cy="457930"/>
          </a:xfrm>
          <a:prstGeom prst="rect">
            <a:avLst/>
          </a:prstGeom>
          <a:solidFill>
            <a:srgbClr val="4F8F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4" name="Google Shape;134;p7"/>
          <p:cNvSpPr txBox="1"/>
          <p:nvPr/>
        </p:nvSpPr>
        <p:spPr>
          <a:xfrm>
            <a:off x="3071400" y="3610049"/>
            <a:ext cx="3373994" cy="313394"/>
          </a:xfrm>
          <a:prstGeom prst="rect">
            <a:avLst/>
          </a:prstGeom>
          <a:noFill/>
          <a:ln>
            <a:noFill/>
          </a:ln>
          <a:effectLst>
            <a:outerShdw blurRad="38100" dist="23000" dir="5400000" rotWithShape="0">
              <a:srgbClr val="000000">
                <a:alpha val="34509"/>
              </a:srgbClr>
            </a:outerShdw>
          </a:effectLst>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cours au choix + sciences humaines</a:t>
            </a:r>
            <a:endParaRPr sz="1400" b="0" i="0" u="none" strike="noStrike" cap="none">
              <a:solidFill>
                <a:srgbClr val="000000"/>
              </a:solidFill>
              <a:latin typeface="Arial"/>
              <a:ea typeface="Arial"/>
              <a:cs typeface="Arial"/>
              <a:sym typeface="Arial"/>
            </a:endParaRPr>
          </a:p>
        </p:txBody>
      </p:sp>
      <p:sp>
        <p:nvSpPr>
          <p:cNvPr id="135" name="Google Shape;135;p7"/>
          <p:cNvSpPr txBox="1"/>
          <p:nvPr/>
        </p:nvSpPr>
        <p:spPr>
          <a:xfrm>
            <a:off x="8537255" y="3720986"/>
            <a:ext cx="316035" cy="320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B00"/>
              </a:buClr>
              <a:buSzPts val="1500"/>
              <a:buFont typeface="Helvetica Neue"/>
              <a:buNone/>
            </a:pPr>
            <a:r>
              <a:rPr lang="en-US" sz="1500" b="1" i="0" u="none" strike="noStrike" cap="none">
                <a:solidFill>
                  <a:srgbClr val="FFFB00"/>
                </a:solidFill>
                <a:latin typeface="Helvetica Neue"/>
                <a:ea typeface="Helvetica Neue"/>
                <a:cs typeface="Helvetica Neue"/>
                <a:sym typeface="Helvetica Neue"/>
              </a:rPr>
              <a:t>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7d70dbeb6f_0_0"/>
          <p:cNvSpPr txBox="1"/>
          <p:nvPr/>
        </p:nvSpPr>
        <p:spPr>
          <a:xfrm>
            <a:off x="422256" y="1412775"/>
            <a:ext cx="8257200" cy="400200"/>
          </a:xfrm>
          <a:prstGeom prst="rect">
            <a:avLst/>
          </a:prstGeom>
          <a:solidFill>
            <a:srgbClr val="0080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00"/>
              </a:buClr>
              <a:buSzPts val="2000"/>
              <a:buFont typeface="Arial"/>
              <a:buNone/>
            </a:pPr>
            <a:r>
              <a:rPr lang="en-US" sz="2000" b="0" i="0" u="none" strike="noStrike" cap="none">
                <a:solidFill>
                  <a:srgbClr val="FFFF00"/>
                </a:solidFill>
                <a:latin typeface="Arial"/>
                <a:ea typeface="Arial"/>
                <a:cs typeface="Arial"/>
                <a:sym typeface="Arial"/>
              </a:rPr>
              <a:t>Où trouver les informations ?</a:t>
            </a:r>
            <a:endParaRPr sz="1400" b="0" i="0" u="none" strike="noStrike" cap="none">
              <a:solidFill>
                <a:srgbClr val="000000"/>
              </a:solidFill>
              <a:latin typeface="Arial"/>
              <a:ea typeface="Arial"/>
              <a:cs typeface="Arial"/>
              <a:sym typeface="Arial"/>
            </a:endParaRPr>
          </a:p>
        </p:txBody>
      </p:sp>
      <p:pic>
        <p:nvPicPr>
          <p:cNvPr id="141" name="Google Shape;141;g27d70dbeb6f_0_0" descr="vandyck.jpg"/>
          <p:cNvPicPr preferRelativeResize="0"/>
          <p:nvPr/>
        </p:nvPicPr>
        <p:blipFill rotWithShape="1">
          <a:blip r:embed="rId3">
            <a:alphaModFix/>
          </a:blip>
          <a:srcRect/>
          <a:stretch/>
        </p:blipFill>
        <p:spPr>
          <a:xfrm>
            <a:off x="-12700" y="-2"/>
            <a:ext cx="1522264" cy="1073198"/>
          </a:xfrm>
          <a:prstGeom prst="rect">
            <a:avLst/>
          </a:prstGeom>
          <a:noFill/>
          <a:ln>
            <a:noFill/>
          </a:ln>
        </p:spPr>
      </p:pic>
      <p:pic>
        <p:nvPicPr>
          <p:cNvPr id="142" name="Google Shape;142;g27d70dbeb6f_0_0" descr="Mallefet.jpg"/>
          <p:cNvPicPr preferRelativeResize="0"/>
          <p:nvPr/>
        </p:nvPicPr>
        <p:blipFill rotWithShape="1">
          <a:blip r:embed="rId4">
            <a:alphaModFix/>
          </a:blip>
          <a:srcRect/>
          <a:stretch/>
        </p:blipFill>
        <p:spPr>
          <a:xfrm>
            <a:off x="7562428" y="1"/>
            <a:ext cx="1581573" cy="1082389"/>
          </a:xfrm>
          <a:prstGeom prst="rect">
            <a:avLst/>
          </a:prstGeom>
          <a:noFill/>
          <a:ln>
            <a:noFill/>
          </a:ln>
        </p:spPr>
      </p:pic>
      <p:pic>
        <p:nvPicPr>
          <p:cNvPr id="143" name="Google Shape;143;g27d70dbeb6f_0_0" descr="wesselingh.jpg"/>
          <p:cNvPicPr preferRelativeResize="0"/>
          <p:nvPr/>
        </p:nvPicPr>
        <p:blipFill rotWithShape="1">
          <a:blip r:embed="rId5">
            <a:alphaModFix/>
          </a:blip>
          <a:srcRect/>
          <a:stretch/>
        </p:blipFill>
        <p:spPr>
          <a:xfrm>
            <a:off x="1974679" y="0"/>
            <a:ext cx="1349897" cy="1101672"/>
          </a:xfrm>
          <a:prstGeom prst="rect">
            <a:avLst/>
          </a:prstGeom>
          <a:noFill/>
          <a:ln>
            <a:noFill/>
          </a:ln>
        </p:spPr>
      </p:pic>
      <p:pic>
        <p:nvPicPr>
          <p:cNvPr id="144" name="Google Shape;144;g27d70dbeb6f_0_0" descr="urbo.jpg"/>
          <p:cNvPicPr preferRelativeResize="0"/>
          <p:nvPr/>
        </p:nvPicPr>
        <p:blipFill rotWithShape="1">
          <a:blip r:embed="rId6">
            <a:alphaModFix/>
          </a:blip>
          <a:srcRect/>
          <a:stretch/>
        </p:blipFill>
        <p:spPr>
          <a:xfrm>
            <a:off x="3794739" y="-3200"/>
            <a:ext cx="1512169" cy="1058519"/>
          </a:xfrm>
          <a:prstGeom prst="rect">
            <a:avLst/>
          </a:prstGeom>
          <a:noFill/>
          <a:ln>
            <a:noFill/>
          </a:ln>
        </p:spPr>
      </p:pic>
      <p:pic>
        <p:nvPicPr>
          <p:cNvPr id="145" name="Google Shape;145;g27d70dbeb6f_0_0" descr="ourthe_th.jpg"/>
          <p:cNvPicPr preferRelativeResize="0"/>
          <p:nvPr/>
        </p:nvPicPr>
        <p:blipFill rotWithShape="1">
          <a:blip r:embed="rId7">
            <a:alphaModFix/>
          </a:blip>
          <a:srcRect/>
          <a:stretch/>
        </p:blipFill>
        <p:spPr>
          <a:xfrm>
            <a:off x="5660488" y="0"/>
            <a:ext cx="1583062" cy="1052737"/>
          </a:xfrm>
          <a:prstGeom prst="rect">
            <a:avLst/>
          </a:prstGeom>
          <a:noFill/>
          <a:ln>
            <a:noFill/>
          </a:ln>
        </p:spPr>
      </p:pic>
      <p:sp>
        <p:nvSpPr>
          <p:cNvPr id="146" name="Google Shape;146;g27d70dbeb6f_0_0"/>
          <p:cNvSpPr txBox="1"/>
          <p:nvPr/>
        </p:nvSpPr>
        <p:spPr>
          <a:xfrm>
            <a:off x="440075" y="1938400"/>
            <a:ext cx="8221500" cy="2862900"/>
          </a:xfrm>
          <a:prstGeom prst="rect">
            <a:avLst/>
          </a:prstGeom>
          <a:noFill/>
          <a:ln w="9525" cap="flat" cmpd="sng">
            <a:solidFill>
              <a:srgbClr val="008000"/>
            </a:solidFill>
            <a:prstDash val="solid"/>
            <a:miter lim="8000"/>
            <a:headEnd type="none" w="sm" len="sm"/>
            <a:tailEnd type="none" w="sm" len="sm"/>
          </a:ln>
        </p:spPr>
        <p:txBody>
          <a:bodyPr spcFirstLastPara="1" wrap="square" lIns="45700" tIns="45700" rIns="45700" bIns="45700" anchor="t" anchorCtr="0">
            <a:spAutoFit/>
          </a:bodyPr>
          <a:lstStyle/>
          <a:p>
            <a:pPr marL="457200" marR="0" lvl="0" indent="-342900" algn="l" rtl="0">
              <a:lnSpc>
                <a:spcPct val="100000"/>
              </a:lnSpc>
              <a:spcBef>
                <a:spcPts val="0"/>
              </a:spcBef>
              <a:spcAft>
                <a:spcPts val="0"/>
              </a:spcAft>
              <a:buClr>
                <a:srgbClr val="000000"/>
              </a:buClr>
              <a:buSzPts val="1800"/>
              <a:buFont typeface="Calibri"/>
              <a:buChar char="•"/>
            </a:pPr>
            <a:r>
              <a:rPr lang="en-US" sz="1800" b="0" i="0" u="none" strike="noStrike" cap="none">
                <a:solidFill>
                  <a:schemeClr val="dk1"/>
                </a:solidFill>
                <a:latin typeface="Calibri"/>
                <a:ea typeface="Calibri"/>
                <a:cs typeface="Calibri"/>
                <a:sym typeface="Calibri"/>
              </a:rPr>
              <a:t>informations générales → Moodle BOE2M</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                  </a:t>
            </a:r>
            <a:r>
              <a:rPr lang="en-US" sz="1800" b="0" i="0" u="sng" strike="noStrike" cap="none">
                <a:solidFill>
                  <a:schemeClr val="hlink"/>
                </a:solidFill>
                <a:latin typeface="Calibri"/>
                <a:ea typeface="Calibri"/>
                <a:cs typeface="Calibri"/>
                <a:sym typeface="Calibri"/>
                <a:hlinkClick r:id="rId8"/>
              </a:rPr>
              <a:t>https://moodle.uclouvain.be/course/view.php?id=4277</a:t>
            </a:r>
            <a:br>
              <a:rPr lang="en-US" sz="18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activité organisée par UCLouvain → Moodle</a:t>
            </a:r>
            <a:endParaRPr sz="1800" b="0" i="0" u="none" strike="noStrike" cap="none">
              <a:solidFill>
                <a:srgbClr val="000000"/>
              </a:solidFill>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Tous les cours donnés par les profs de l’UCLouvain</a:t>
            </a:r>
            <a:endParaRPr sz="1800" b="0" i="0" u="none" strike="noStrike" cap="none">
              <a:solidFill>
                <a:srgbClr val="000000"/>
              </a:solidFill>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Initiation à la recherche</a:t>
            </a:r>
            <a:r>
              <a:rPr lang="en-US" sz="1800" b="0" i="0" u="none" strike="noStrike" cap="none">
                <a:solidFill>
                  <a:schemeClr val="dk1"/>
                </a:solidFill>
                <a:latin typeface="Calibri"/>
                <a:ea typeface="Calibri"/>
                <a:cs typeface="Calibri"/>
                <a:sym typeface="Calibri"/>
              </a:rPr>
              <a:t> &amp; mémoire  LBOE2197/2297</a:t>
            </a:r>
            <a:endParaRPr sz="1800" b="0" i="0" u="none" strike="noStrike" cap="none">
              <a:solidFill>
                <a:srgbClr val="000000"/>
              </a:solidFill>
              <a:latin typeface="Calibri"/>
              <a:ea typeface="Calibri"/>
              <a:cs typeface="Calibri"/>
              <a:sym typeface="Calibri"/>
            </a:endParaRPr>
          </a:p>
          <a:p>
            <a:pPr marL="13716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activité organisée par UNamur → WebCampus</a:t>
            </a:r>
            <a:endParaRPr sz="1800" b="0" i="0" u="none" strike="noStrike" cap="none">
              <a:solidFill>
                <a:srgbClr val="000000"/>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Tous les cours donnés par les profs de l’UNamur</a:t>
            </a:r>
            <a:endParaRPr sz="1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Stage de M2 (SBOEM240)</a:t>
            </a:r>
            <a:endParaRPr sz="1800" b="0" i="0" u="none" strike="noStrike" cap="none">
              <a:solidFill>
                <a:schemeClr val="dk1"/>
              </a:solidFill>
              <a:latin typeface="Calibri"/>
              <a:ea typeface="Calibri"/>
              <a:cs typeface="Calibri"/>
              <a:sym typeface="Calibri"/>
            </a:endParaRPr>
          </a:p>
        </p:txBody>
      </p:sp>
      <p:sp>
        <p:nvSpPr>
          <p:cNvPr id="147" name="Google Shape;147;g27d70dbeb6f_0_0"/>
          <p:cNvSpPr txBox="1"/>
          <p:nvPr/>
        </p:nvSpPr>
        <p:spPr>
          <a:xfrm>
            <a:off x="461259" y="4944349"/>
            <a:ext cx="8221500" cy="923400"/>
          </a:xfrm>
          <a:prstGeom prst="rect">
            <a:avLst/>
          </a:prstGeom>
          <a:noFill/>
          <a:ln w="9525" cap="flat" cmpd="sng">
            <a:solidFill>
              <a:srgbClr val="008000"/>
            </a:solidFill>
            <a:prstDash val="solid"/>
            <a:miter lim="8000"/>
            <a:headEnd type="none" w="sm" len="sm"/>
            <a:tailEnd type="none" w="sm" len="sm"/>
          </a:ln>
        </p:spPr>
        <p:txBody>
          <a:bodyPr spcFirstLastPara="1" wrap="square" lIns="45700" tIns="45700" rIns="45700" bIns="45700" anchor="t" anchorCtr="0">
            <a:spAutoFit/>
          </a:bodyPr>
          <a:lstStyle/>
          <a:p>
            <a:pPr marL="180473" marR="0" lvl="0" indent="-180473"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Attention :</a:t>
            </a:r>
            <a:endParaRPr sz="1800" b="0" i="0" u="none" strike="noStrike" cap="none">
              <a:solidFill>
                <a:srgbClr val="000000"/>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1800" b="0" i="0" u="sng" strike="noStrike" cap="none">
                <a:solidFill>
                  <a:schemeClr val="dk1"/>
                </a:solidFill>
                <a:latin typeface="Calibri"/>
                <a:ea typeface="Calibri"/>
                <a:cs typeface="Calibri"/>
                <a:sym typeface="Calibri"/>
              </a:rPr>
              <a:t>partage</a:t>
            </a:r>
            <a:r>
              <a:rPr lang="en-US" sz="1800" b="0" i="0" u="none" strike="noStrike" cap="none">
                <a:solidFill>
                  <a:schemeClr val="dk1"/>
                </a:solidFill>
                <a:latin typeface="Calibri"/>
                <a:ea typeface="Calibri"/>
                <a:cs typeface="Calibri"/>
                <a:sym typeface="Calibri"/>
              </a:rPr>
              <a:t> de documents</a:t>
            </a:r>
            <a:endParaRPr sz="1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canal de </a:t>
            </a:r>
            <a:r>
              <a:rPr lang="en-US" sz="1800" b="0" i="0" u="sng" strike="noStrike" cap="none">
                <a:solidFill>
                  <a:srgbClr val="000000"/>
                </a:solidFill>
                <a:latin typeface="Calibri"/>
                <a:ea typeface="Calibri"/>
                <a:cs typeface="Calibri"/>
                <a:sym typeface="Calibri"/>
              </a:rPr>
              <a:t>communication</a:t>
            </a:r>
            <a:r>
              <a:rPr lang="en-US" sz="1800" b="0" i="0" u="none" strike="noStrike" cap="none">
                <a:solidFill>
                  <a:srgbClr val="000000"/>
                </a:solidFill>
                <a:latin typeface="Calibri"/>
                <a:ea typeface="Calibri"/>
                <a:cs typeface="Calibri"/>
                <a:sym typeface="Calibri"/>
              </a:rPr>
              <a:t> profs → étudiant</a:t>
            </a:r>
            <a:endParaRPr sz="1800" b="0" i="0" u="none" strike="noStrike" cap="none">
              <a:solidFill>
                <a:srgbClr val="000000"/>
              </a:solidFill>
              <a:latin typeface="Calibri"/>
              <a:ea typeface="Calibri"/>
              <a:cs typeface="Calibri"/>
              <a:sym typeface="Calibri"/>
            </a:endParaRPr>
          </a:p>
        </p:txBody>
      </p:sp>
      <p:sp>
        <p:nvSpPr>
          <p:cNvPr id="148" name="Google Shape;148;g27d70dbeb6f_0_0"/>
          <p:cNvSpPr txBox="1"/>
          <p:nvPr/>
        </p:nvSpPr>
        <p:spPr>
          <a:xfrm>
            <a:off x="461259" y="6222549"/>
            <a:ext cx="8221500" cy="369300"/>
          </a:xfrm>
          <a:prstGeom prst="rect">
            <a:avLst/>
          </a:prstGeom>
          <a:noFill/>
          <a:ln w="9525" cap="flat" cmpd="sng">
            <a:solidFill>
              <a:srgbClr val="008000"/>
            </a:solidFill>
            <a:prstDash val="solid"/>
            <a:miter lim="8000"/>
            <a:headEnd type="none" w="sm" len="sm"/>
            <a:tailEnd type="none" w="sm" len="sm"/>
          </a:ln>
        </p:spPr>
        <p:txBody>
          <a:bodyPr spcFirstLastPara="1" wrap="square" lIns="45700" tIns="45700" rIns="45700" bIns="45700" anchor="t" anchorCtr="0">
            <a:spAutoFit/>
          </a:bodyPr>
          <a:lstStyle/>
          <a:p>
            <a:pPr marL="180473" marR="0" lvl="0" indent="-180473"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Soyez en ordre avec vos comptes UCLouvain </a:t>
            </a:r>
            <a:r>
              <a:rPr lang="en-US" sz="1800" b="1" i="0" u="sng" strike="noStrike" cap="none">
                <a:solidFill>
                  <a:srgbClr val="000000"/>
                </a:solidFill>
                <a:latin typeface="Calibri"/>
                <a:ea typeface="Calibri"/>
                <a:cs typeface="Calibri"/>
                <a:sym typeface="Calibri"/>
              </a:rPr>
              <a:t>ET</a:t>
            </a:r>
            <a:r>
              <a:rPr lang="en-US" sz="1800" b="0" i="0" u="none" strike="noStrike" cap="none">
                <a:solidFill>
                  <a:srgbClr val="000000"/>
                </a:solidFill>
                <a:latin typeface="Calibri"/>
                <a:ea typeface="Calibri"/>
                <a:cs typeface="Calibri"/>
                <a:sym typeface="Calibri"/>
              </a:rPr>
              <a:t> UNamur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e70e46c87a_0_17"/>
          <p:cNvSpPr txBox="1"/>
          <p:nvPr/>
        </p:nvSpPr>
        <p:spPr>
          <a:xfrm>
            <a:off x="422256" y="1412775"/>
            <a:ext cx="8257200" cy="400200"/>
          </a:xfrm>
          <a:prstGeom prst="rect">
            <a:avLst/>
          </a:prstGeom>
          <a:solidFill>
            <a:srgbClr val="0080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00"/>
              </a:buClr>
              <a:buSzPts val="2000"/>
              <a:buFont typeface="Arial"/>
              <a:buNone/>
            </a:pPr>
            <a:r>
              <a:rPr lang="en-US" sz="2000" b="0" i="0" u="none" strike="noStrike" cap="none">
                <a:solidFill>
                  <a:srgbClr val="FFFF00"/>
                </a:solidFill>
                <a:latin typeface="Arial"/>
                <a:ea typeface="Arial"/>
                <a:cs typeface="Arial"/>
                <a:sym typeface="Arial"/>
              </a:rPr>
              <a:t>Où trouver les horaires ?</a:t>
            </a:r>
            <a:endParaRPr sz="1400" b="0" i="0" u="none" strike="noStrike" cap="none">
              <a:solidFill>
                <a:srgbClr val="000000"/>
              </a:solidFill>
              <a:latin typeface="Arial"/>
              <a:ea typeface="Arial"/>
              <a:cs typeface="Arial"/>
              <a:sym typeface="Arial"/>
            </a:endParaRPr>
          </a:p>
        </p:txBody>
      </p:sp>
      <p:pic>
        <p:nvPicPr>
          <p:cNvPr id="154" name="Google Shape;154;g1e70e46c87a_0_17" descr="vandyck.jpg"/>
          <p:cNvPicPr preferRelativeResize="0"/>
          <p:nvPr/>
        </p:nvPicPr>
        <p:blipFill rotWithShape="1">
          <a:blip r:embed="rId3">
            <a:alphaModFix/>
          </a:blip>
          <a:srcRect/>
          <a:stretch/>
        </p:blipFill>
        <p:spPr>
          <a:xfrm>
            <a:off x="-12700" y="-2"/>
            <a:ext cx="1522264" cy="1073198"/>
          </a:xfrm>
          <a:prstGeom prst="rect">
            <a:avLst/>
          </a:prstGeom>
          <a:noFill/>
          <a:ln>
            <a:noFill/>
          </a:ln>
        </p:spPr>
      </p:pic>
      <p:pic>
        <p:nvPicPr>
          <p:cNvPr id="155" name="Google Shape;155;g1e70e46c87a_0_17" descr="Mallefet.jpg"/>
          <p:cNvPicPr preferRelativeResize="0"/>
          <p:nvPr/>
        </p:nvPicPr>
        <p:blipFill rotWithShape="1">
          <a:blip r:embed="rId4">
            <a:alphaModFix/>
          </a:blip>
          <a:srcRect/>
          <a:stretch/>
        </p:blipFill>
        <p:spPr>
          <a:xfrm>
            <a:off x="7562428" y="1"/>
            <a:ext cx="1581573" cy="1082389"/>
          </a:xfrm>
          <a:prstGeom prst="rect">
            <a:avLst/>
          </a:prstGeom>
          <a:noFill/>
          <a:ln>
            <a:noFill/>
          </a:ln>
        </p:spPr>
      </p:pic>
      <p:pic>
        <p:nvPicPr>
          <p:cNvPr id="156" name="Google Shape;156;g1e70e46c87a_0_17" descr="wesselingh.jpg"/>
          <p:cNvPicPr preferRelativeResize="0"/>
          <p:nvPr/>
        </p:nvPicPr>
        <p:blipFill rotWithShape="1">
          <a:blip r:embed="rId5">
            <a:alphaModFix/>
          </a:blip>
          <a:srcRect/>
          <a:stretch/>
        </p:blipFill>
        <p:spPr>
          <a:xfrm>
            <a:off x="1974679" y="0"/>
            <a:ext cx="1349897" cy="1101672"/>
          </a:xfrm>
          <a:prstGeom prst="rect">
            <a:avLst/>
          </a:prstGeom>
          <a:noFill/>
          <a:ln>
            <a:noFill/>
          </a:ln>
        </p:spPr>
      </p:pic>
      <p:pic>
        <p:nvPicPr>
          <p:cNvPr id="157" name="Google Shape;157;g1e70e46c87a_0_17" descr="urbo.jpg"/>
          <p:cNvPicPr preferRelativeResize="0"/>
          <p:nvPr/>
        </p:nvPicPr>
        <p:blipFill rotWithShape="1">
          <a:blip r:embed="rId6">
            <a:alphaModFix/>
          </a:blip>
          <a:srcRect/>
          <a:stretch/>
        </p:blipFill>
        <p:spPr>
          <a:xfrm>
            <a:off x="3794739" y="-3200"/>
            <a:ext cx="1512169" cy="1058519"/>
          </a:xfrm>
          <a:prstGeom prst="rect">
            <a:avLst/>
          </a:prstGeom>
          <a:noFill/>
          <a:ln>
            <a:noFill/>
          </a:ln>
        </p:spPr>
      </p:pic>
      <p:pic>
        <p:nvPicPr>
          <p:cNvPr id="158" name="Google Shape;158;g1e70e46c87a_0_17" descr="ourthe_th.jpg"/>
          <p:cNvPicPr preferRelativeResize="0"/>
          <p:nvPr/>
        </p:nvPicPr>
        <p:blipFill rotWithShape="1">
          <a:blip r:embed="rId7">
            <a:alphaModFix/>
          </a:blip>
          <a:srcRect/>
          <a:stretch/>
        </p:blipFill>
        <p:spPr>
          <a:xfrm>
            <a:off x="5660488" y="0"/>
            <a:ext cx="1583062" cy="1052737"/>
          </a:xfrm>
          <a:prstGeom prst="rect">
            <a:avLst/>
          </a:prstGeom>
          <a:noFill/>
          <a:ln>
            <a:noFill/>
          </a:ln>
        </p:spPr>
      </p:pic>
      <p:sp>
        <p:nvSpPr>
          <p:cNvPr id="159" name="Google Shape;159;g1e70e46c87a_0_17"/>
          <p:cNvSpPr txBox="1"/>
          <p:nvPr/>
        </p:nvSpPr>
        <p:spPr>
          <a:xfrm>
            <a:off x="440075" y="2280750"/>
            <a:ext cx="8221500" cy="2555100"/>
          </a:xfrm>
          <a:prstGeom prst="rect">
            <a:avLst/>
          </a:prstGeom>
          <a:noFill/>
          <a:ln w="9525" cap="flat" cmpd="sng">
            <a:solidFill>
              <a:srgbClr val="008000"/>
            </a:solidFill>
            <a:prstDash val="solid"/>
            <a:miter lim="8000"/>
            <a:headEnd type="none" w="sm" len="sm"/>
            <a:tailEnd type="none" w="sm" len="sm"/>
          </a:ln>
        </p:spPr>
        <p:txBody>
          <a:bodyPr spcFirstLastPara="1" wrap="square" lIns="45700" tIns="45700" rIns="45700" bIns="45700" anchor="t" anchorCtr="0">
            <a:spAutoFit/>
          </a:bodyPr>
          <a:lstStyle/>
          <a:p>
            <a:pPr marL="180473" marR="0" lvl="0" indent="-180473" algn="l" rtl="0">
              <a:lnSpc>
                <a:spcPct val="100000"/>
              </a:lnSpc>
              <a:spcBef>
                <a:spcPts val="0"/>
              </a:spcBef>
              <a:spcAft>
                <a:spcPts val="0"/>
              </a:spcAft>
              <a:buClr>
                <a:srgbClr val="000000"/>
              </a:buClr>
              <a:buSzPts val="2000"/>
              <a:buFont typeface="Calibri"/>
              <a:buChar char="•"/>
            </a:pPr>
            <a:r>
              <a:rPr lang="en-US" sz="2000" b="0" i="0" u="none" strike="noStrike" cap="none">
                <a:solidFill>
                  <a:schemeClr val="dk1"/>
                </a:solidFill>
                <a:latin typeface="Calibri"/>
                <a:ea typeface="Calibri"/>
                <a:cs typeface="Calibri"/>
                <a:sym typeface="Calibri"/>
              </a:rPr>
              <a:t>ADE:  </a:t>
            </a:r>
            <a:r>
              <a:rPr lang="en-US" sz="2000" b="0" i="0" u="sng" strike="noStrike" cap="none">
                <a:solidFill>
                  <a:srgbClr val="009999"/>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http://horaire.uclouvain.be/direct/</a:t>
            </a:r>
            <a:r>
              <a:rPr lang="en-US" sz="2000" b="0" i="0" u="none" strike="noStrike" cap="none">
                <a:solidFill>
                  <a:schemeClr val="dk1"/>
                </a:solidFill>
                <a:latin typeface="Calibri"/>
                <a:ea typeface="Calibri"/>
                <a:cs typeface="Calibri"/>
                <a:sym typeface="Calibri"/>
              </a:rPr>
              <a:t> login </a:t>
            </a:r>
            <a:r>
              <a:rPr lang="en-US" sz="2000" b="0" i="1" u="none" strike="noStrike" cap="none">
                <a:solidFill>
                  <a:schemeClr val="dk1"/>
                </a:solidFill>
                <a:latin typeface="Calibri"/>
                <a:ea typeface="Calibri"/>
                <a:cs typeface="Calibri"/>
                <a:sym typeface="Calibri"/>
              </a:rPr>
              <a:t>etudiant</a:t>
            </a:r>
            <a:r>
              <a:rPr lang="en-US" sz="2000" b="0" i="0" u="none" strike="noStrike" cap="none">
                <a:solidFill>
                  <a:schemeClr val="dk1"/>
                </a:solidFill>
                <a:latin typeface="Calibri"/>
                <a:ea typeface="Calibri"/>
                <a:cs typeface="Calibri"/>
                <a:sym typeface="Calibri"/>
              </a:rPr>
              <a:t>, mot de passe </a:t>
            </a:r>
            <a:r>
              <a:rPr lang="en-US" sz="2000" b="0" i="1" u="none" strike="noStrike" cap="none">
                <a:solidFill>
                  <a:schemeClr val="dk1"/>
                </a:solidFill>
                <a:latin typeface="Calibri"/>
                <a:ea typeface="Calibri"/>
                <a:cs typeface="Calibri"/>
                <a:sym typeface="Calibri"/>
              </a:rPr>
              <a:t>student</a:t>
            </a:r>
            <a:r>
              <a:rPr lang="en-US" sz="2000" b="0" i="0" u="none" strike="noStrike" cap="none">
                <a:solidFill>
                  <a:schemeClr val="dk1"/>
                </a:solidFill>
                <a:latin typeface="Calibri"/>
                <a:ea typeface="Calibri"/>
                <a:cs typeface="Calibri"/>
                <a:sym typeface="Calibri"/>
              </a:rPr>
              <a:t>, recherche sur « BOE2M » pour la première année de master</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Horaire de cours </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Horaire des examens</a:t>
            </a:r>
            <a:endParaRPr sz="2000" b="0" i="0" u="none" strike="noStrike" cap="none">
              <a:solidFill>
                <a:schemeClr val="dk1"/>
              </a:solidFill>
              <a:latin typeface="Calibri"/>
              <a:ea typeface="Calibri"/>
              <a:cs typeface="Calibri"/>
              <a:sym typeface="Calibri"/>
            </a:endParaRPr>
          </a:p>
          <a:p>
            <a:pPr marL="180473" marR="0" lvl="0" indent="-180473"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Horaire détaillé lié à un cours (ordre de passage des défenses de stage, défenses de mémoire):</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Si organisé par UCLouvain (mémoire) → Moodle</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Si organisé par UNamur (stage) → WebCampus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7d7eb6f41c_0_6"/>
          <p:cNvSpPr txBox="1"/>
          <p:nvPr/>
        </p:nvSpPr>
        <p:spPr>
          <a:xfrm>
            <a:off x="422256" y="1412775"/>
            <a:ext cx="8257200" cy="400200"/>
          </a:xfrm>
          <a:prstGeom prst="rect">
            <a:avLst/>
          </a:prstGeom>
          <a:solidFill>
            <a:srgbClr val="0080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00"/>
              </a:buClr>
              <a:buSzPts val="2000"/>
              <a:buFont typeface="Arial"/>
              <a:buNone/>
            </a:pPr>
            <a:r>
              <a:rPr lang="en-US" sz="2000" b="0" i="0" u="none" strike="noStrike" cap="none">
                <a:solidFill>
                  <a:srgbClr val="FFFF00"/>
                </a:solidFill>
                <a:latin typeface="Arial"/>
                <a:ea typeface="Arial"/>
                <a:cs typeface="Arial"/>
                <a:sym typeface="Arial"/>
              </a:rPr>
              <a:t>Dans la pratique, quelques exemples :</a:t>
            </a:r>
            <a:endParaRPr sz="1400" b="0" i="0" u="none" strike="noStrike" cap="none">
              <a:solidFill>
                <a:srgbClr val="000000"/>
              </a:solidFill>
              <a:latin typeface="Arial"/>
              <a:ea typeface="Arial"/>
              <a:cs typeface="Arial"/>
              <a:sym typeface="Arial"/>
            </a:endParaRPr>
          </a:p>
        </p:txBody>
      </p:sp>
      <p:pic>
        <p:nvPicPr>
          <p:cNvPr id="165" name="Google Shape;165;g27d7eb6f41c_0_6" descr="vandyck.jpg"/>
          <p:cNvPicPr preferRelativeResize="0"/>
          <p:nvPr/>
        </p:nvPicPr>
        <p:blipFill rotWithShape="1">
          <a:blip r:embed="rId3">
            <a:alphaModFix/>
          </a:blip>
          <a:srcRect/>
          <a:stretch/>
        </p:blipFill>
        <p:spPr>
          <a:xfrm>
            <a:off x="-12700" y="-2"/>
            <a:ext cx="1522264" cy="1073198"/>
          </a:xfrm>
          <a:prstGeom prst="rect">
            <a:avLst/>
          </a:prstGeom>
          <a:noFill/>
          <a:ln>
            <a:noFill/>
          </a:ln>
        </p:spPr>
      </p:pic>
      <p:pic>
        <p:nvPicPr>
          <p:cNvPr id="166" name="Google Shape;166;g27d7eb6f41c_0_6" descr="Mallefet.jpg"/>
          <p:cNvPicPr preferRelativeResize="0"/>
          <p:nvPr/>
        </p:nvPicPr>
        <p:blipFill rotWithShape="1">
          <a:blip r:embed="rId4">
            <a:alphaModFix/>
          </a:blip>
          <a:srcRect/>
          <a:stretch/>
        </p:blipFill>
        <p:spPr>
          <a:xfrm>
            <a:off x="7562428" y="1"/>
            <a:ext cx="1581573" cy="1082389"/>
          </a:xfrm>
          <a:prstGeom prst="rect">
            <a:avLst/>
          </a:prstGeom>
          <a:noFill/>
          <a:ln>
            <a:noFill/>
          </a:ln>
        </p:spPr>
      </p:pic>
      <p:pic>
        <p:nvPicPr>
          <p:cNvPr id="167" name="Google Shape;167;g27d7eb6f41c_0_6" descr="wesselingh.jpg"/>
          <p:cNvPicPr preferRelativeResize="0"/>
          <p:nvPr/>
        </p:nvPicPr>
        <p:blipFill rotWithShape="1">
          <a:blip r:embed="rId5">
            <a:alphaModFix/>
          </a:blip>
          <a:srcRect/>
          <a:stretch/>
        </p:blipFill>
        <p:spPr>
          <a:xfrm>
            <a:off x="1974679" y="0"/>
            <a:ext cx="1349897" cy="1101672"/>
          </a:xfrm>
          <a:prstGeom prst="rect">
            <a:avLst/>
          </a:prstGeom>
          <a:noFill/>
          <a:ln>
            <a:noFill/>
          </a:ln>
        </p:spPr>
      </p:pic>
      <p:pic>
        <p:nvPicPr>
          <p:cNvPr id="168" name="Google Shape;168;g27d7eb6f41c_0_6" descr="urbo.jpg"/>
          <p:cNvPicPr preferRelativeResize="0"/>
          <p:nvPr/>
        </p:nvPicPr>
        <p:blipFill rotWithShape="1">
          <a:blip r:embed="rId6">
            <a:alphaModFix/>
          </a:blip>
          <a:srcRect/>
          <a:stretch/>
        </p:blipFill>
        <p:spPr>
          <a:xfrm>
            <a:off x="3794739" y="-3200"/>
            <a:ext cx="1512169" cy="1058519"/>
          </a:xfrm>
          <a:prstGeom prst="rect">
            <a:avLst/>
          </a:prstGeom>
          <a:noFill/>
          <a:ln>
            <a:noFill/>
          </a:ln>
        </p:spPr>
      </p:pic>
      <p:pic>
        <p:nvPicPr>
          <p:cNvPr id="169" name="Google Shape;169;g27d7eb6f41c_0_6" descr="ourthe_th.jpg"/>
          <p:cNvPicPr preferRelativeResize="0"/>
          <p:nvPr/>
        </p:nvPicPr>
        <p:blipFill rotWithShape="1">
          <a:blip r:embed="rId7">
            <a:alphaModFix/>
          </a:blip>
          <a:srcRect/>
          <a:stretch/>
        </p:blipFill>
        <p:spPr>
          <a:xfrm>
            <a:off x="5660488" y="0"/>
            <a:ext cx="1583062" cy="1052737"/>
          </a:xfrm>
          <a:prstGeom prst="rect">
            <a:avLst/>
          </a:prstGeom>
          <a:noFill/>
          <a:ln>
            <a:noFill/>
          </a:ln>
        </p:spPr>
      </p:pic>
      <p:graphicFrame>
        <p:nvGraphicFramePr>
          <p:cNvPr id="170" name="Google Shape;170;g27d7eb6f41c_0_6"/>
          <p:cNvGraphicFramePr/>
          <p:nvPr/>
        </p:nvGraphicFramePr>
        <p:xfrm>
          <a:off x="431150" y="2051200"/>
          <a:ext cx="3000000" cy="3000000"/>
        </p:xfrm>
        <a:graphic>
          <a:graphicData uri="http://schemas.openxmlformats.org/drawingml/2006/table">
            <a:tbl>
              <a:tblPr>
                <a:noFill/>
                <a:tableStyleId>{9778362D-CCC0-46DE-9601-09D3A33ADF2D}</a:tableStyleId>
              </a:tblPr>
              <a:tblGrid>
                <a:gridCol w="4200350">
                  <a:extLst>
                    <a:ext uri="{9D8B030D-6E8A-4147-A177-3AD203B41FA5}">
                      <a16:colId xmlns:a16="http://schemas.microsoft.com/office/drawing/2014/main" val="20000"/>
                    </a:ext>
                  </a:extLst>
                </a:gridCol>
                <a:gridCol w="4200350">
                  <a:extLst>
                    <a:ext uri="{9D8B030D-6E8A-4147-A177-3AD203B41FA5}">
                      <a16:colId xmlns:a16="http://schemas.microsoft.com/office/drawing/2014/main" val="20001"/>
                    </a:ext>
                  </a:extLst>
                </a:gridCol>
              </a:tblGrid>
              <a:tr h="3944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Quoi ?</a:t>
                      </a:r>
                      <a:endParaRPr sz="1800" b="1"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Où ?</a:t>
                      </a:r>
                      <a:endParaRPr sz="1800" b="1" u="none" strike="noStrike" cap="none"/>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83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Contenus des cours organisés par l’UCLouvain</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Moodle du cours</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83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Contenus des cours organisés par l’UNamur</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WebCampus du cours</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25900">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Contenu d’un cours co-organisé par UNamur et UCLouvain</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partim UCLouvain: Moodle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partim UNamur: WebCampus</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418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Horaire défense de mémoire</a:t>
                      </a:r>
                      <a:endParaRPr sz="1400" u="none" strike="noStrike" cap="none"/>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ADE, Moodle </a:t>
                      </a:r>
                      <a:r>
                        <a:rPr lang="en-US" sz="1400" u="none" strike="noStrike" cap="none">
                          <a:solidFill>
                            <a:schemeClr val="dk1"/>
                          </a:solidFill>
                        </a:rPr>
                        <a:t>LBOE2197/2297</a:t>
                      </a:r>
                      <a:endParaRPr sz="1400" u="none" strike="noStrike" cap="none"/>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25900">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Offres de stage</a:t>
                      </a:r>
                      <a:endParaRPr sz="140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WebCampus de SBOEM240 </a:t>
                      </a:r>
                      <a:endParaRPr sz="1400" u="none" strike="noStrike" cap="none"/>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259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Sujets de mémoire</a:t>
                      </a:r>
                      <a:endParaRPr sz="1400" u="none" strike="noStrike" cap="none">
                        <a:solidFill>
                          <a:schemeClr val="dk1"/>
                        </a:solidFil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Moodle : LBOE2197/2297</a:t>
                      </a:r>
                      <a:endParaRPr sz="1400" u="none" strike="noStrike" cap="none"/>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418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Cette présentation</a:t>
                      </a:r>
                      <a:endParaRPr sz="1400" u="none" strike="noStrike" cap="none">
                        <a:solidFill>
                          <a:schemeClr val="dk1"/>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Moodle BOE2M</a:t>
                      </a:r>
                      <a:endParaRPr sz="1400" u="none" strike="noStrike" cap="none"/>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
        <p:nvSpPr>
          <p:cNvPr id="171" name="Google Shape;171;g27d7eb6f41c_0_6"/>
          <p:cNvSpPr/>
          <p:nvPr/>
        </p:nvSpPr>
        <p:spPr>
          <a:xfrm>
            <a:off x="4645250" y="2520550"/>
            <a:ext cx="4186500" cy="349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71"/>
                                        </p:tgtEl>
                                      </p:cBhvr>
                                    </p:animEffect>
                                    <p:set>
                                      <p:cBhvr>
                                        <p:cTn id="7" dur="1" fill="hold">
                                          <p:stCondLst>
                                            <p:cond delay="1000"/>
                                          </p:stCondLst>
                                        </p:cTn>
                                        <p:tgtEl>
                                          <p:spTgt spid="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1387</Words>
  <Application>Microsoft Macintosh PowerPoint</Application>
  <PresentationFormat>On-screen Show (4:3)</PresentationFormat>
  <Paragraphs>175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Helvetica Neue</vt:lpstr>
      <vt:lpstr>Trebuchet MS</vt:lpstr>
      <vt:lpstr>Calibri</vt:lpstr>
      <vt:lpstr>Verdana</vt:lpstr>
      <vt:lpstr>Arial</vt:lpstr>
      <vt:lpstr>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Formation en expérimentation animale niveau technicien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Frédérik De Laender</cp:lastModifiedBy>
  <cp:revision>1</cp:revision>
  <dcterms:modified xsi:type="dcterms:W3CDTF">2024-09-16T15:18:16Z</dcterms:modified>
</cp:coreProperties>
</file>