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67" r:id="rId6"/>
    <p:sldId id="260" r:id="rId7"/>
    <p:sldId id="257" r:id="rId8"/>
    <p:sldId id="261" r:id="rId9"/>
    <p:sldId id="265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A90F1-F3E8-274E-B78F-138491144BE9}" v="74" dt="2025-11-07T13:28:35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6DBD3-7CEB-41AF-B79D-919109D1650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E37DFA6-2CF8-4363-B00D-7ED1CCAFC24E}">
      <dgm:prSet/>
      <dgm:spPr/>
      <dgm:t>
        <a:bodyPr/>
        <a:lstStyle/>
        <a:p>
          <a:r>
            <a:rPr lang="fr-BE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Comment la coutume éprouve-t-elle le raisonnement juridique des professionnels du droit?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8315D-E537-43B0-93C7-70741B5C39DE}" type="parTrans" cxnId="{B5FC2D99-5C00-483B-83BD-983342B61725}">
      <dgm:prSet/>
      <dgm:spPr/>
      <dgm:t>
        <a:bodyPr/>
        <a:lstStyle/>
        <a:p>
          <a:endParaRPr lang="en-US"/>
        </a:p>
      </dgm:t>
    </dgm:pt>
    <dgm:pt modelId="{9AA055B0-8A9B-4279-B81F-8884B257C24C}" type="sibTrans" cxnId="{B5FC2D99-5C00-483B-83BD-983342B61725}">
      <dgm:prSet/>
      <dgm:spPr/>
      <dgm:t>
        <a:bodyPr/>
        <a:lstStyle/>
        <a:p>
          <a:endParaRPr lang="en-US"/>
        </a:p>
      </dgm:t>
    </dgm:pt>
    <dgm:pt modelId="{02F81898-D21E-4759-9E06-D1303974D359}">
      <dgm:prSet/>
      <dgm:spPr/>
      <dgm:t>
        <a:bodyPr/>
        <a:lstStyle/>
        <a:p>
          <a:r>
            <a:rPr lang="fr-BE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Comment celle-ci est-elle éprouvée par les raisonnements juridiques ?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6527E-CCB4-4C96-9ACC-4519BDCB4B30}" type="parTrans" cxnId="{F86B74D9-C672-4B77-9537-F5A9C7CDDDFC}">
      <dgm:prSet/>
      <dgm:spPr/>
      <dgm:t>
        <a:bodyPr/>
        <a:lstStyle/>
        <a:p>
          <a:endParaRPr lang="en-US"/>
        </a:p>
      </dgm:t>
    </dgm:pt>
    <dgm:pt modelId="{519EB8BF-D6D7-4092-BCDB-5721A6AAF3EC}" type="sibTrans" cxnId="{F86B74D9-C672-4B77-9537-F5A9C7CDDDFC}">
      <dgm:prSet/>
      <dgm:spPr/>
      <dgm:t>
        <a:bodyPr/>
        <a:lstStyle/>
        <a:p>
          <a:endParaRPr lang="en-US"/>
        </a:p>
      </dgm:t>
    </dgm:pt>
    <dgm:pt modelId="{DB828A44-841C-42A9-833B-5E44FC5EAA76}" type="pres">
      <dgm:prSet presAssocID="{2BE6DBD3-7CEB-41AF-B79D-919109D16507}" presName="diagram" presStyleCnt="0">
        <dgm:presLayoutVars>
          <dgm:dir/>
          <dgm:resizeHandles val="exact"/>
        </dgm:presLayoutVars>
      </dgm:prSet>
      <dgm:spPr/>
    </dgm:pt>
    <dgm:pt modelId="{8C516FAB-D4F0-4E3C-8808-339FAD23D06C}" type="pres">
      <dgm:prSet presAssocID="{3E37DFA6-2CF8-4363-B00D-7ED1CCAFC24E}" presName="arrow" presStyleLbl="node1" presStyleIdx="0" presStyleCnt="2">
        <dgm:presLayoutVars>
          <dgm:bulletEnabled val="1"/>
        </dgm:presLayoutVars>
      </dgm:prSet>
      <dgm:spPr/>
    </dgm:pt>
    <dgm:pt modelId="{9A9D543D-FBF4-4431-AEF7-3A1037E150D4}" type="pres">
      <dgm:prSet presAssocID="{02F81898-D21E-4759-9E06-D1303974D359}" presName="arrow" presStyleLbl="node1" presStyleIdx="1" presStyleCnt="2">
        <dgm:presLayoutVars>
          <dgm:bulletEnabled val="1"/>
        </dgm:presLayoutVars>
      </dgm:prSet>
      <dgm:spPr/>
    </dgm:pt>
  </dgm:ptLst>
  <dgm:cxnLst>
    <dgm:cxn modelId="{ECF1685F-3FFD-4AFE-BD14-C82C2133EF0C}" type="presOf" srcId="{02F81898-D21E-4759-9E06-D1303974D359}" destId="{9A9D543D-FBF4-4431-AEF7-3A1037E150D4}" srcOrd="0" destOrd="0" presId="urn:microsoft.com/office/officeart/2005/8/layout/arrow5"/>
    <dgm:cxn modelId="{4698E46B-B319-424A-B0D3-40D19D4D1C04}" type="presOf" srcId="{3E37DFA6-2CF8-4363-B00D-7ED1CCAFC24E}" destId="{8C516FAB-D4F0-4E3C-8808-339FAD23D06C}" srcOrd="0" destOrd="0" presId="urn:microsoft.com/office/officeart/2005/8/layout/arrow5"/>
    <dgm:cxn modelId="{7985727D-3314-44F5-A867-EA5FFF7363A4}" type="presOf" srcId="{2BE6DBD3-7CEB-41AF-B79D-919109D16507}" destId="{DB828A44-841C-42A9-833B-5E44FC5EAA76}" srcOrd="0" destOrd="0" presId="urn:microsoft.com/office/officeart/2005/8/layout/arrow5"/>
    <dgm:cxn modelId="{B5FC2D99-5C00-483B-83BD-983342B61725}" srcId="{2BE6DBD3-7CEB-41AF-B79D-919109D16507}" destId="{3E37DFA6-2CF8-4363-B00D-7ED1CCAFC24E}" srcOrd="0" destOrd="0" parTransId="{BD78315D-E537-43B0-93C7-70741B5C39DE}" sibTransId="{9AA055B0-8A9B-4279-B81F-8884B257C24C}"/>
    <dgm:cxn modelId="{F86B74D9-C672-4B77-9537-F5A9C7CDDDFC}" srcId="{2BE6DBD3-7CEB-41AF-B79D-919109D16507}" destId="{02F81898-D21E-4759-9E06-D1303974D359}" srcOrd="1" destOrd="0" parTransId="{AD36527E-CCB4-4C96-9ACC-4519BDCB4B30}" sibTransId="{519EB8BF-D6D7-4092-BCDB-5721A6AAF3EC}"/>
    <dgm:cxn modelId="{BABD4E62-E2F9-4469-B012-6C52ACB8BBAD}" type="presParOf" srcId="{DB828A44-841C-42A9-833B-5E44FC5EAA76}" destId="{8C516FAB-D4F0-4E3C-8808-339FAD23D06C}" srcOrd="0" destOrd="0" presId="urn:microsoft.com/office/officeart/2005/8/layout/arrow5"/>
    <dgm:cxn modelId="{C1A6D750-4756-44B5-AB3A-9BCAF507FF30}" type="presParOf" srcId="{DB828A44-841C-42A9-833B-5E44FC5EAA76}" destId="{9A9D543D-FBF4-4431-AEF7-3A1037E150D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16FAB-D4F0-4E3C-8808-339FAD23D06C}">
      <dsp:nvSpPr>
        <dsp:cNvPr id="0" name=""/>
        <dsp:cNvSpPr/>
      </dsp:nvSpPr>
      <dsp:spPr>
        <a:xfrm rot="16200000">
          <a:off x="509" y="292720"/>
          <a:ext cx="3199978" cy="319997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Comment la coutume éprouve-t-elle le raisonnement juridique des professionnels du droit?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10" y="1092713"/>
        <a:ext cx="2639982" cy="1599989"/>
      </dsp:txXfrm>
    </dsp:sp>
    <dsp:sp modelId="{9A9D543D-FBF4-4431-AEF7-3A1037E150D4}">
      <dsp:nvSpPr>
        <dsp:cNvPr id="0" name=""/>
        <dsp:cNvSpPr/>
      </dsp:nvSpPr>
      <dsp:spPr>
        <a:xfrm rot="5400000">
          <a:off x="3386000" y="292720"/>
          <a:ext cx="3199978" cy="319997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Comment celle-ci est-elle éprouvée par les raisonnements juridiques ?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45997" y="1092715"/>
        <a:ext cx="2639982" cy="1599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D920F-9B02-D1FB-0321-211C082E4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4157DA1-7D44-D82B-6738-987BAFB99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23CC3B-A1E7-3089-BFA9-D19529DB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09C90-774F-B083-AA70-4C0DAAC0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32C3A7-C191-66C1-9E52-D233B6EE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809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AB2557-BA4F-9409-B1EB-FAFA79F0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2D5B33-624D-03A8-145D-6007EA234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E2A10C-E657-8E64-FEC9-77095AEA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EF9A2B-C2D4-27A3-CC8C-957CDF01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C5D02D-5722-9F7E-9C2D-3F943859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883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C44DB3-3ABD-DE94-7895-328EC52A4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FF77AB-668E-4B89-4E55-CE1B2E801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99239C-C2D4-045F-7C7F-3FCB8F29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FA9849-0147-C83B-89CB-5EC7657F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7BF8D5-E8B9-40EB-C5CB-37F05331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088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7D795-083D-E4EC-A9CE-C7D8162D0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693A16-14C5-0BDC-E329-75468247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0EF57F-DE27-D3AB-3F25-F3697274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940AEC-F42A-7102-606F-A24C32C1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E46A19-7C59-5010-BE31-0598F4E5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527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363D6-75D7-8AB8-F1AE-F97B3D2F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ED3D48-8DA7-C476-7619-9DFAD886E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F4686B-C552-FF77-686C-358E8160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6B8919-8FBC-881D-8616-BFD0FAFB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BC0200-8210-5C1A-80E7-E0B4D560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215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9673E-21B0-333E-57BE-6D9034CF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9FF8CB-0E4D-6A93-A35D-3CEF6CE46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767418-E983-8C0A-102E-F4A619EA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1186F1-4554-E91C-7A46-245BE17FC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2FE251-3387-657F-1D1A-80455F5A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39DBC6-028E-37DD-D637-1228E0E9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279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5C4EC-ABAD-3B9A-3786-87A478E3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13CFE4-366F-8725-3241-76A4ADF2A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307E16-7AD9-2160-8D99-00623FABA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A61C05-18E3-2632-5106-57F56F88D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67B442-F25F-85C0-BCAE-D81B9EBE1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C6F17A-C320-EA60-CEAD-ECBB1005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85412EA-5102-A58C-C1E4-1F2E0ADB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5C5F95-DEAF-203F-A3A4-6142EA1F2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787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7CE5D-9BAC-7245-7765-D9811CFE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487AF1-C34C-65CA-748A-3117202A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2AD149-D65C-B406-E586-1B74AA99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6E7535-933D-DCCA-2920-51595A18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711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F4DA235-8979-AF8A-2D3E-3D5A5859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A68E3E-7590-B2A3-3969-AA7C81908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3973B2-8936-879B-42D3-8D3B9F15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372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C1454-46ED-3B0F-D6BD-F06268B1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68D1ED-F7D4-FBD2-5987-3B29F55F9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31530B-94D1-6193-300B-A527C215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DDFECB-B167-0168-C787-36569431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A1D1B5-7F87-0ECF-12CB-A7555EC8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B92-EF23-D5C3-07CA-809595AB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973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0C79D-E982-81EE-C2F5-4CF2E986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A2C7138-8224-8B0E-DF13-A601C507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4B0292-0139-701D-B694-896A26E21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A2BDA5-5611-F2F4-C4B6-97175C17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36C8D3-58FC-13EE-E108-50366FB4A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C37CD8-927F-F336-1AE9-4754F159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339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32125E-56E5-7DD5-A689-67AE97226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EFB6FA-F2F4-3555-1EBA-4EC9DBBBF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D584D1-6D0E-4FD2-733B-280A5D397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1EF4-CA89-4B63-A423-305B309F046D}" type="datetimeFigureOut">
              <a:rPr lang="fr-BE" smtClean="0"/>
              <a:t>7/11/25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023112-AB1E-FCF1-CB11-0B6B04349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892641-E8E1-C0BE-12EC-13BBDCDF4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691E4-6EB5-40AF-B521-2F80A88836B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49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EACF89-5AD7-4C55-9236-E48CD5ED3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fr-FR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fabrique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 droit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coutumier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Épreuves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coutumières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raisonnement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juridique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08DA50-0A82-4306-7701-719A3D2D1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Oona Le Meur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Coll. Droit et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criminologie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Éditions de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l’ULB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682231-93C5-A793-1845-3D080DE61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208"/>
          <a:stretch>
            <a:fillRect/>
          </a:stretch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489984-0079-15E3-E058-57AE5272846B}"/>
              </a:ext>
            </a:extLst>
          </p:cNvPr>
          <p:cNvSpPr txBox="1"/>
          <p:nvPr/>
        </p:nvSpPr>
        <p:spPr>
          <a:xfrm>
            <a:off x="7288409" y="6460122"/>
            <a:ext cx="371118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Nouvelle-Calédonie – Kanaky © Sofien Le Meur</a:t>
            </a:r>
          </a:p>
        </p:txBody>
      </p:sp>
    </p:spTree>
    <p:extLst>
      <p:ext uri="{BB962C8B-B14F-4D97-AF65-F5344CB8AC3E}">
        <p14:creationId xmlns:p14="http://schemas.microsoft.com/office/powerpoint/2010/main" val="428469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3A2004-362C-B8F5-1BD5-AE74A9656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080" y="520749"/>
            <a:ext cx="3219899" cy="461074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822F95-6449-A80A-655A-C191A3DF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- Résultats de la recherche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5555B4-D6AA-9B5F-1CB6-1B771B698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 fontScale="92500" lnSpcReduction="10000"/>
          </a:bodyPr>
          <a:lstStyle/>
          <a:p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prise en compte limitée des droits fondamentaux</a:t>
            </a:r>
          </a:p>
          <a:p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présupposé d’incompatibilité</a:t>
            </a:r>
          </a:p>
          <a:p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nécessité d’imaginer une articulation plus productive entre droits fondamentaux et droit coutumier</a:t>
            </a:r>
          </a:p>
          <a:p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8C5CB8-814A-1128-3E7F-CDB833401C1E}"/>
              </a:ext>
            </a:extLst>
          </p:cNvPr>
          <p:cNvSpPr txBox="1"/>
          <p:nvPr/>
        </p:nvSpPr>
        <p:spPr>
          <a:xfrm>
            <a:off x="6934201" y="5260903"/>
            <a:ext cx="3219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Ly Do Art, </a:t>
            </a:r>
            <a:r>
              <a:rPr lang="fr-B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Shabadran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99819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146E8E5-7748-D49F-63AF-B46EF10F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fr-BE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- Apports et perspectives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AEC8A95-B832-845E-355C-4DF21E96C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approche innovante des juridictions coutumières</a:t>
            </a:r>
          </a:p>
          <a:p>
            <a:endParaRPr lang="fr-B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nouveau souffle empiriquement fondé en anthropologie du droit</a:t>
            </a:r>
          </a:p>
          <a:p>
            <a:endParaRPr lang="fr-B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Droit, justice et genre et pratiques des professionnels du droit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591AF3-A98B-7760-8DE0-E8B29323F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9" r="363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AB7C119-8A8E-8863-2296-81EB41144B88}"/>
              </a:ext>
            </a:extLst>
          </p:cNvPr>
          <p:cNvSpPr txBox="1"/>
          <p:nvPr/>
        </p:nvSpPr>
        <p:spPr>
          <a:xfrm>
            <a:off x="384230" y="6488668"/>
            <a:ext cx="3867150" cy="36932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BE" sz="1800" dirty="0"/>
              <a:t>Charlotte Mollet, </a:t>
            </a:r>
            <a:r>
              <a:rPr lang="fr-BE" sz="1800" i="1" dirty="0"/>
              <a:t>Cratère marin</a:t>
            </a:r>
            <a:r>
              <a:rPr lang="fr-BE" sz="18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67606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6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28036"/>
            <a:ext cx="1172464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8FE885-23A1-813A-0F95-674C4792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482" y="2775880"/>
            <a:ext cx="3435640" cy="1350071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rgbClr val="6B6DC0"/>
                </a:solidFill>
                <a:latin typeface="Bernard MT Condensed" panose="02050806060905020404" pitchFamily="18" charset="0"/>
              </a:rPr>
              <a:t>Merci à </a:t>
            </a:r>
            <a:r>
              <a:rPr lang="fr-BE" dirty="0" err="1">
                <a:solidFill>
                  <a:srgbClr val="6B6DC0"/>
                </a:solidFill>
                <a:latin typeface="Bernard MT Condensed" panose="02050806060905020404" pitchFamily="18" charset="0"/>
              </a:rPr>
              <a:t>toustes</a:t>
            </a:r>
            <a:endParaRPr lang="fr-BE" dirty="0">
              <a:solidFill>
                <a:srgbClr val="6B6DC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6B6D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410DC9-6D4F-D1A9-C358-A92E93017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2" r="-3" b="-3"/>
          <a:stretch/>
        </p:blipFill>
        <p:spPr>
          <a:xfrm>
            <a:off x="7523826" y="862763"/>
            <a:ext cx="3788081" cy="51511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C974DC-DB65-38A5-EF50-58E1CC18CCD9}"/>
              </a:ext>
            </a:extLst>
          </p:cNvPr>
          <p:cNvSpPr txBox="1"/>
          <p:nvPr/>
        </p:nvSpPr>
        <p:spPr>
          <a:xfrm>
            <a:off x="7360466" y="6236643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solidFill>
                  <a:srgbClr val="6B6D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Charlotte Mollet, </a:t>
            </a:r>
            <a:r>
              <a:rPr lang="fr-BE" sz="1800" i="1" dirty="0">
                <a:solidFill>
                  <a:srgbClr val="6B6D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Cœur d’Outre-mer</a:t>
            </a:r>
            <a:r>
              <a:rPr lang="fr-BE" sz="1800" dirty="0">
                <a:solidFill>
                  <a:srgbClr val="6B6D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33976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7036F7-A94E-F10E-F477-3E4AEA54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de la 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1484A4-4C8B-BE1F-45DA-D360A1510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- Faire un pas de côté dans l’étude des juridictions coutumières</a:t>
            </a:r>
          </a:p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– Présenter la question de recherche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– Exposer la méthodologie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Immersion ethnographique</a:t>
            </a:r>
          </a:p>
          <a:p>
            <a:pPr lvl="1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pensée par cas comme révélateur</a:t>
            </a:r>
          </a:p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- Penser l’articulation entre droits fondamentaux et droit coutumier</a:t>
            </a:r>
          </a:p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 Apports et perspectives de </a:t>
            </a:r>
            <a:r>
              <a:rPr lang="fr-BE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 recherche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plante, produit céramique, porcelaine&#10;&#10;Description générée automatiquement">
            <a:extLst>
              <a:ext uri="{FF2B5EF4-FFF2-40B4-BE49-F238E27FC236}">
                <a16:creationId xmlns:a16="http://schemas.microsoft.com/office/drawing/2014/main" id="{A6823B24-B732-E00A-5859-3A895C4F3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006" r="3" b="19820"/>
          <a:stretch/>
        </p:blipFill>
        <p:spPr>
          <a:xfrm>
            <a:off x="7897457" y="2396016"/>
            <a:ext cx="4290741" cy="403200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FAD1150-DCCE-3FA0-E744-362265B5C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4" r="3" b="1219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ACD0BCD-CA4A-DA52-B8EF-1162B22B5803}"/>
              </a:ext>
            </a:extLst>
          </p:cNvPr>
          <p:cNvSpPr txBox="1"/>
          <p:nvPr/>
        </p:nvSpPr>
        <p:spPr>
          <a:xfrm>
            <a:off x="7901259" y="6444973"/>
            <a:ext cx="4290741" cy="41302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300" dirty="0">
                <a:solidFill>
                  <a:srgbClr val="FFFFFF"/>
                </a:solidFill>
              </a:rPr>
              <a:t>Charlotte Mollet, </a:t>
            </a:r>
            <a:r>
              <a:rPr lang="fr-FR" sz="1300" i="1" dirty="0">
                <a:solidFill>
                  <a:srgbClr val="FFFFFF"/>
                </a:solidFill>
              </a:rPr>
              <a:t>Test </a:t>
            </a:r>
            <a:r>
              <a:rPr lang="fr-FR" sz="1300" dirty="0">
                <a:solidFill>
                  <a:srgbClr val="FFFFFF"/>
                </a:solidFill>
              </a:rPr>
              <a:t>(détail) et</a:t>
            </a:r>
            <a:r>
              <a:rPr lang="fr-FR" sz="1300" i="1" dirty="0">
                <a:solidFill>
                  <a:srgbClr val="FFFFFF"/>
                </a:solidFill>
              </a:rPr>
              <a:t> Gorgone</a:t>
            </a:r>
            <a:r>
              <a:rPr lang="fr-FR" sz="1300" dirty="0">
                <a:solidFill>
                  <a:srgbClr val="FFFFFF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49807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6C8C012-7356-3574-3866-17258C54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fr-BE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Faire un pas de côté dans l’étude des juridictions coutumières…</a:t>
            </a:r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0C8140-3BC6-09C1-F15B-E7328D2C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Pour s’attarder sur les </a:t>
            </a:r>
            <a:r>
              <a:rPr lang="fr-BE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pratiques</a:t>
            </a:r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le </a:t>
            </a:r>
            <a:r>
              <a:rPr lang="fr-BE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raisonnement juridique </a:t>
            </a:r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professionnels de la justice (magistrats et assesseurs coutumiers)</a:t>
            </a:r>
          </a:p>
          <a:p>
            <a:pPr marL="0" indent="0">
              <a:buNone/>
            </a:pPr>
            <a:endParaRPr lang="fr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DD5A06E9-0DDA-FE7B-6594-F4A1FD7E6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159"/>
          <a:stretch/>
        </p:blipFill>
        <p:spPr>
          <a:xfrm>
            <a:off x="6525453" y="0"/>
            <a:ext cx="4635523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F00672-A4C0-8052-D7D4-80D398027183}"/>
              </a:ext>
            </a:extLst>
          </p:cNvPr>
          <p:cNvSpPr txBox="1"/>
          <p:nvPr/>
        </p:nvSpPr>
        <p:spPr>
          <a:xfrm>
            <a:off x="6525453" y="6543040"/>
            <a:ext cx="4635523" cy="31496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fr-BE" sz="1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juridiction hybride © Sofien Le Meur</a:t>
            </a:r>
          </a:p>
        </p:txBody>
      </p:sp>
    </p:spTree>
    <p:extLst>
      <p:ext uri="{BB962C8B-B14F-4D97-AF65-F5344CB8AC3E}">
        <p14:creationId xmlns:p14="http://schemas.microsoft.com/office/powerpoint/2010/main" val="327800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2FC330-31C2-70C8-7FC4-08C0768C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- Question de recherche</a:t>
            </a:r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C8F02D15-B094-A084-142E-00D02E7AB2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488347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8F796C6-BF07-D0C6-1195-B1AF2D30E3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36" r="983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722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6E03E858-36DA-171F-6C60-0DAD798FAADE}"/>
              </a:ext>
            </a:extLst>
          </p:cNvPr>
          <p:cNvSpPr txBox="1"/>
          <p:nvPr/>
        </p:nvSpPr>
        <p:spPr>
          <a:xfrm>
            <a:off x="523875" y="6488668"/>
            <a:ext cx="360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Charlotte Mollet, </a:t>
            </a:r>
            <a:r>
              <a:rPr lang="fr-B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Ultramarine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482045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dessin, peinture, Visage huma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03AE499-8220-8785-A99E-6C28F6A15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9" r="-2" b="3987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4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01B795A-9158-BFF7-8F5E-3920E274B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52" r="24017" b="3"/>
          <a:stretch/>
        </p:blipFill>
        <p:spPr>
          <a:xfrm>
            <a:off x="643467" y="758875"/>
            <a:ext cx="5294716" cy="5340248"/>
          </a:xfrm>
          <a:prstGeom prst="rect">
            <a:avLst/>
          </a:prstGeom>
        </p:spPr>
      </p:pic>
      <p:cxnSp>
        <p:nvCxnSpPr>
          <p:cNvPr id="34" name="Straight Connector 29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68F6592-8521-1A12-B3C8-CA6C4A140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642"/>
          <a:stretch/>
        </p:blipFill>
        <p:spPr bwMode="auto">
          <a:xfrm>
            <a:off x="6253817" y="1338485"/>
            <a:ext cx="5294715" cy="4181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436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90BD4FC-5329-B3D2-BDC1-E2FB76B6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951"/>
            <a:ext cx="4631033" cy="1489272"/>
          </a:xfrm>
        </p:spPr>
        <p:txBody>
          <a:bodyPr anchor="b">
            <a:normAutofit/>
          </a:bodyPr>
          <a:lstStyle/>
          <a:p>
            <a:r>
              <a:rPr lang="fr-BE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- Méthodologie</a:t>
            </a:r>
            <a:br>
              <a:rPr lang="fr-BE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BE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5F8244-0BFB-0BD1-7BFF-F4444489C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204"/>
            <a:ext cx="4631033" cy="42696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L’immersion ethnographique</a:t>
            </a:r>
          </a:p>
          <a:p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Trois terrains de recherche en 2016, 2017, 2019</a:t>
            </a:r>
          </a:p>
          <a:p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journées d’audiences</a:t>
            </a:r>
          </a:p>
          <a:p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 affaires observées</a:t>
            </a:r>
          </a:p>
          <a:p>
            <a:endParaRPr lang="fr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Majoritairement</a:t>
            </a:r>
          </a:p>
          <a:p>
            <a:pPr lvl="1"/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contentieux familial</a:t>
            </a:r>
          </a:p>
          <a:p>
            <a:pPr lvl="1"/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changements de statut</a:t>
            </a:r>
          </a:p>
          <a:p>
            <a:pPr lvl="1"/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tutelles</a:t>
            </a:r>
          </a:p>
          <a:p>
            <a:endParaRPr lang="fr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seule demande de changement de sexe à l’état civil !</a:t>
            </a:r>
          </a:p>
          <a:p>
            <a:endParaRPr lang="fr-BE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E93201-C3A4-92BA-9369-055199BEA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b="5317"/>
          <a:stretch/>
        </p:blipFill>
        <p:spPr>
          <a:xfrm>
            <a:off x="7483657" y="1159668"/>
            <a:ext cx="4708343" cy="569833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687933D5-0EA4-2BD9-052A-70B50FEC6A5F}"/>
              </a:ext>
            </a:extLst>
          </p:cNvPr>
          <p:cNvSpPr txBox="1"/>
          <p:nvPr/>
        </p:nvSpPr>
        <p:spPr>
          <a:xfrm>
            <a:off x="7483657" y="790349"/>
            <a:ext cx="4708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case et le marteau © Sofien Le Meur</a:t>
            </a:r>
          </a:p>
        </p:txBody>
      </p:sp>
    </p:spTree>
    <p:extLst>
      <p:ext uri="{BB962C8B-B14F-4D97-AF65-F5344CB8AC3E}">
        <p14:creationId xmlns:p14="http://schemas.microsoft.com/office/powerpoint/2010/main" val="2998139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B37A33-861A-5951-B103-158B4E22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230" y="598720"/>
            <a:ext cx="5334930" cy="207942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L’élément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catalyseur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affaire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révélateur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raisonnement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juridique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44988C-51D3-F264-3306-3B7B58EFB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715" y="2916246"/>
            <a:ext cx="5334931" cy="36845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2017: Une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demande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l’état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civil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coutumier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Élément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surprise (la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mienne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sienne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Comportement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magistrat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Rareté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numérique</a:t>
            </a:r>
          </a:p>
          <a:p>
            <a:pPr lvl="1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Sujet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demande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de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littérature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académique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 le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sujet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Image 4" descr="Une image contenant texte, reptile&#10;&#10;Description générée automatiquement">
            <a:extLst>
              <a:ext uri="{FF2B5EF4-FFF2-40B4-BE49-F238E27FC236}">
                <a16:creationId xmlns:a16="http://schemas.microsoft.com/office/drawing/2014/main" id="{17EE1DC4-F46B-98ED-79DA-15E1E44F0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631840" y="598720"/>
            <a:ext cx="2848373" cy="2819794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821B4A-B5D7-C3E8-B659-A5F378274EEF}"/>
              </a:ext>
            </a:extLst>
          </p:cNvPr>
          <p:cNvSpPr txBox="1"/>
          <p:nvPr/>
        </p:nvSpPr>
        <p:spPr>
          <a:xfrm>
            <a:off x="530529" y="3559457"/>
            <a:ext cx="3204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Ly Do Art,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 Rosa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détail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2020</a:t>
            </a:r>
          </a:p>
        </p:txBody>
      </p:sp>
    </p:spTree>
    <p:extLst>
      <p:ext uri="{BB962C8B-B14F-4D97-AF65-F5344CB8AC3E}">
        <p14:creationId xmlns:p14="http://schemas.microsoft.com/office/powerpoint/2010/main" val="96366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4FFBA-0741-5571-DFB5-B8277D38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fr-FR" sz="3300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IV - Penser l’articulation entre droits fondamentaux et droit coutumier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2815CA-0AEC-0713-AD56-98FAE602E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endParaRPr lang="fr-FR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juridictions coutumières sont soumises à un </a:t>
            </a:r>
            <a:r>
              <a:rPr lang="fr-FR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régime dérogatoire </a:t>
            </a:r>
            <a:r>
              <a:rPr lang="fr-F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concernant la Convention Européenne des Droits humains (CEDH)</a:t>
            </a:r>
          </a:p>
          <a:p>
            <a:endParaRPr lang="fr-FR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droit individuel v. un droit collectif ?</a:t>
            </a:r>
          </a:p>
          <a:p>
            <a:r>
              <a:rPr lang="fr-FR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droits autochtones v. les droits humains 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 4" descr="Une image contenant texte, plante, vieux, peint&#10;&#10;Description générée automatiquement">
            <a:extLst>
              <a:ext uri="{FF2B5EF4-FFF2-40B4-BE49-F238E27FC236}">
                <a16:creationId xmlns:a16="http://schemas.microsoft.com/office/drawing/2014/main" id="{774676EA-36CA-A646-F458-466F2AB3F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" b="-754"/>
          <a:stretch/>
        </p:blipFill>
        <p:spPr>
          <a:xfrm>
            <a:off x="8040230" y="1728000"/>
            <a:ext cx="2867425" cy="36104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EBB6F0C-8FC9-90BC-60E3-C2015B104E5C}"/>
              </a:ext>
            </a:extLst>
          </p:cNvPr>
          <p:cNvSpPr txBox="1"/>
          <p:nvPr/>
        </p:nvSpPr>
        <p:spPr>
          <a:xfrm>
            <a:off x="7805928" y="5320128"/>
            <a:ext cx="3328797" cy="31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Ly Do Art, </a:t>
            </a:r>
            <a:r>
              <a:rPr lang="fr-FR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Waves of Balance</a:t>
            </a:r>
            <a:r>
              <a:rPr lang="fr-FR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6841740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431</Words>
  <Application>Microsoft Macintosh PowerPoint</Application>
  <PresentationFormat>Grand écran</PresentationFormat>
  <Paragraphs>69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Bernard MT Condensed</vt:lpstr>
      <vt:lpstr>Calibri</vt:lpstr>
      <vt:lpstr>Calibri Light</vt:lpstr>
      <vt:lpstr>Times New Roman</vt:lpstr>
      <vt:lpstr>Wingdings</vt:lpstr>
      <vt:lpstr>Thème Office</vt:lpstr>
      <vt:lpstr>La fabrique du droit coutumier. Épreuves coutumières et raisonnement juridique</vt:lpstr>
      <vt:lpstr>Plan de la discussion</vt:lpstr>
      <vt:lpstr>I - Faire un pas de côté dans l’étude des juridictions coutumières…</vt:lpstr>
      <vt:lpstr>II - Question de recherche</vt:lpstr>
      <vt:lpstr>Présentation PowerPoint</vt:lpstr>
      <vt:lpstr>Présentation PowerPoint</vt:lpstr>
      <vt:lpstr>III - Méthodologie </vt:lpstr>
      <vt:lpstr>B. L’élément catalyseur: une affaire comme révélateur du raisonnement juridique</vt:lpstr>
      <vt:lpstr>IV - Penser l’articulation entre droits fondamentaux et droit coutumier</vt:lpstr>
      <vt:lpstr>IV - Résultats de la recherche</vt:lpstr>
      <vt:lpstr>V - Apports et perspectives</vt:lpstr>
      <vt:lpstr>Merci à toustes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fabrique du droit coutumer</dc:title>
  <dc:creator>Oona Le Meur</dc:creator>
  <cp:lastModifiedBy>LE MEUR Oona</cp:lastModifiedBy>
  <cp:revision>3</cp:revision>
  <dcterms:created xsi:type="dcterms:W3CDTF">2022-09-27T16:02:56Z</dcterms:created>
  <dcterms:modified xsi:type="dcterms:W3CDTF">2025-11-07T16:16:53Z</dcterms:modified>
</cp:coreProperties>
</file>