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13"/>
  </p:notesMasterIdLst>
  <p:sldIdLst>
    <p:sldId id="256" r:id="rId2"/>
    <p:sldId id="258" r:id="rId3"/>
    <p:sldId id="257" r:id="rId4"/>
    <p:sldId id="275" r:id="rId5"/>
    <p:sldId id="288" r:id="rId6"/>
    <p:sldId id="259" r:id="rId7"/>
    <p:sldId id="261" r:id="rId8"/>
    <p:sldId id="289" r:id="rId9"/>
    <p:sldId id="264" r:id="rId10"/>
    <p:sldId id="263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63543" autoAdjust="0"/>
  </p:normalViewPr>
  <p:slideViewPr>
    <p:cSldViewPr>
      <p:cViewPr varScale="1">
        <p:scale>
          <a:sx n="54" d="100"/>
          <a:sy n="54" d="100"/>
        </p:scale>
        <p:origin x="2251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CE9A6-7159-422A-97BD-6C918E0CD383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61CD1-727A-4B0C-99EA-5CEA2BE563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606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dirty="0"/>
              <a:t>http://eflmagazine.com/nina-weinstein-understanding-native-speakers/Proper </a:t>
            </a:r>
            <a:r>
              <a:rPr lang="fr-BE" dirty="0" err="1"/>
              <a:t>nouns</a:t>
            </a:r>
            <a:endParaRPr lang="fr-BE" dirty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dirty="0"/>
              <a:t>http://www.ontargetenglish.com/posts/7-listening-skills-for-understanding-spoken-english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dirty="0"/>
          </a:p>
          <a:p>
            <a:pPr marL="0" indent="0">
              <a:buNone/>
            </a:pPr>
            <a:br>
              <a:rPr lang="en-GB" dirty="0"/>
            </a:br>
            <a:r>
              <a:rPr lang="en-US" dirty="0"/>
              <a:t>(have) got to</a:t>
            </a:r>
          </a:p>
          <a:p>
            <a:r>
              <a:rPr lang="en-US" dirty="0" err="1"/>
              <a:t>gotta</a:t>
            </a:r>
            <a:endParaRPr lang="en-US" dirty="0"/>
          </a:p>
          <a:p>
            <a:r>
              <a:rPr lang="en-US" dirty="0"/>
              <a:t>have to</a:t>
            </a:r>
          </a:p>
          <a:p>
            <a:r>
              <a:rPr lang="en-US" dirty="0" err="1"/>
              <a:t>hafta</a:t>
            </a:r>
            <a:endParaRPr lang="en-US" dirty="0"/>
          </a:p>
          <a:p>
            <a:r>
              <a:rPr lang="en-US" dirty="0"/>
              <a:t>has to</a:t>
            </a:r>
          </a:p>
          <a:p>
            <a:r>
              <a:rPr lang="en-US" dirty="0"/>
              <a:t>hasta</a:t>
            </a:r>
          </a:p>
          <a:p>
            <a:r>
              <a:rPr lang="en-US" dirty="0"/>
              <a:t>want to</a:t>
            </a:r>
          </a:p>
          <a:p>
            <a:r>
              <a:rPr lang="en-US" dirty="0" err="1"/>
              <a:t>wanna</a:t>
            </a:r>
            <a:endParaRPr lang="en-US" dirty="0"/>
          </a:p>
          <a:p>
            <a:r>
              <a:rPr lang="en-US" dirty="0"/>
              <a:t>going to</a:t>
            </a:r>
          </a:p>
          <a:p>
            <a:r>
              <a:rPr lang="en-US" dirty="0" err="1"/>
              <a:t>gonna</a:t>
            </a:r>
            <a:endParaRPr lang="en-US" dirty="0"/>
          </a:p>
          <a:p>
            <a:r>
              <a:rPr lang="en-US" dirty="0"/>
              <a:t>don’t know</a:t>
            </a:r>
          </a:p>
          <a:p>
            <a:r>
              <a:rPr lang="en-US" dirty="0" err="1"/>
              <a:t>dunno</a:t>
            </a:r>
            <a:endParaRPr lang="en-US" dirty="0"/>
          </a:p>
          <a:p>
            <a:r>
              <a:rPr lang="en-US" dirty="0"/>
              <a:t>should have</a:t>
            </a:r>
          </a:p>
          <a:p>
            <a:r>
              <a:rPr lang="en-US" dirty="0" err="1"/>
              <a:t>shoulda</a:t>
            </a:r>
            <a:endParaRPr lang="en-US" dirty="0"/>
          </a:p>
          <a:p>
            <a:r>
              <a:rPr lang="en-US" dirty="0"/>
              <a:t>would have</a:t>
            </a:r>
          </a:p>
          <a:p>
            <a:r>
              <a:rPr lang="en-US" dirty="0" err="1"/>
              <a:t>woulda</a:t>
            </a:r>
            <a:endParaRPr lang="en-US" dirty="0"/>
          </a:p>
          <a:p>
            <a:r>
              <a:rPr lang="en-US" dirty="0"/>
              <a:t>could have</a:t>
            </a:r>
          </a:p>
          <a:p>
            <a:r>
              <a:rPr lang="en-US" dirty="0" err="1"/>
              <a:t>coulda</a:t>
            </a:r>
            <a:endParaRPr lang="en-US" dirty="0"/>
          </a:p>
          <a:p>
            <a:r>
              <a:rPr lang="en-US" dirty="0"/>
              <a:t>what do you</a:t>
            </a:r>
          </a:p>
          <a:p>
            <a:r>
              <a:rPr lang="en-US" dirty="0" err="1"/>
              <a:t>whaddaya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how’s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has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who’d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 would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what’re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when’s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has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where’s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 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 has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why’d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did</a:t>
            </a:r>
            <a:endParaRPr lang="en-US" dirty="0"/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aren’t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not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cannot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won’t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not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(contracted from the older </a:t>
            </a:r>
            <a:r>
              <a:rPr lang="en-US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woll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couldn’t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 not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wouldn’t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 not</a:t>
            </a:r>
            <a:endParaRPr lang="en-US" dirty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1CD1-727A-4B0C-99EA-5CEA2BE563AF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8119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dirty="0"/>
              <a:t>http://eflmagazine.com/nina-weinstein-understanding-native-speakers/Proper </a:t>
            </a:r>
            <a:r>
              <a:rPr lang="fr-BE" dirty="0" err="1"/>
              <a:t>nouns</a:t>
            </a:r>
            <a:endParaRPr lang="fr-BE" dirty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dirty="0"/>
              <a:t>http://www.ontargetenglish.com/posts/7-listening-skills-for-understanding-spoken-english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dirty="0"/>
          </a:p>
          <a:p>
            <a:pPr marL="0" indent="0">
              <a:buNone/>
            </a:pPr>
            <a:br>
              <a:rPr lang="en-GB" dirty="0"/>
            </a:br>
            <a:r>
              <a:rPr lang="en-US" dirty="0"/>
              <a:t>(have) got to</a:t>
            </a:r>
          </a:p>
          <a:p>
            <a:r>
              <a:rPr lang="en-US" dirty="0" err="1"/>
              <a:t>gotta</a:t>
            </a:r>
            <a:endParaRPr lang="en-US" dirty="0"/>
          </a:p>
          <a:p>
            <a:r>
              <a:rPr lang="en-US" dirty="0"/>
              <a:t>have to</a:t>
            </a:r>
          </a:p>
          <a:p>
            <a:r>
              <a:rPr lang="en-US" dirty="0" err="1"/>
              <a:t>hafta</a:t>
            </a:r>
            <a:endParaRPr lang="en-US" dirty="0"/>
          </a:p>
          <a:p>
            <a:r>
              <a:rPr lang="en-US" dirty="0"/>
              <a:t>has to</a:t>
            </a:r>
          </a:p>
          <a:p>
            <a:r>
              <a:rPr lang="en-US" dirty="0"/>
              <a:t>hasta</a:t>
            </a:r>
          </a:p>
          <a:p>
            <a:r>
              <a:rPr lang="en-US" dirty="0"/>
              <a:t>want to</a:t>
            </a:r>
          </a:p>
          <a:p>
            <a:r>
              <a:rPr lang="en-US" dirty="0" err="1"/>
              <a:t>wanna</a:t>
            </a:r>
            <a:endParaRPr lang="en-US" dirty="0"/>
          </a:p>
          <a:p>
            <a:r>
              <a:rPr lang="en-US" dirty="0"/>
              <a:t>going to</a:t>
            </a:r>
          </a:p>
          <a:p>
            <a:r>
              <a:rPr lang="en-US" dirty="0" err="1"/>
              <a:t>gonna</a:t>
            </a:r>
            <a:endParaRPr lang="en-US" dirty="0"/>
          </a:p>
          <a:p>
            <a:r>
              <a:rPr lang="en-US" dirty="0"/>
              <a:t>don’t know</a:t>
            </a:r>
          </a:p>
          <a:p>
            <a:r>
              <a:rPr lang="en-US" dirty="0" err="1"/>
              <a:t>dunno</a:t>
            </a:r>
            <a:endParaRPr lang="en-US" dirty="0"/>
          </a:p>
          <a:p>
            <a:r>
              <a:rPr lang="en-US" dirty="0"/>
              <a:t>should have</a:t>
            </a:r>
          </a:p>
          <a:p>
            <a:r>
              <a:rPr lang="en-US" dirty="0" err="1"/>
              <a:t>shoulda</a:t>
            </a:r>
            <a:endParaRPr lang="en-US" dirty="0"/>
          </a:p>
          <a:p>
            <a:r>
              <a:rPr lang="en-US" dirty="0"/>
              <a:t>would have</a:t>
            </a:r>
          </a:p>
          <a:p>
            <a:r>
              <a:rPr lang="en-US" dirty="0" err="1"/>
              <a:t>woulda</a:t>
            </a:r>
            <a:endParaRPr lang="en-US" dirty="0"/>
          </a:p>
          <a:p>
            <a:r>
              <a:rPr lang="en-US" dirty="0"/>
              <a:t>could have</a:t>
            </a:r>
          </a:p>
          <a:p>
            <a:r>
              <a:rPr lang="en-US" dirty="0" err="1"/>
              <a:t>coulda</a:t>
            </a:r>
            <a:endParaRPr lang="en-US" dirty="0"/>
          </a:p>
          <a:p>
            <a:r>
              <a:rPr lang="en-US" dirty="0"/>
              <a:t>what do you</a:t>
            </a:r>
          </a:p>
          <a:p>
            <a:r>
              <a:rPr lang="en-US" dirty="0" err="1"/>
              <a:t>whaddaya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how’s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has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who’d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 would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what’re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when’s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has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where’s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 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 has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why’d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 did</a:t>
            </a:r>
            <a:endParaRPr lang="en-US" dirty="0"/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 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aren’t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not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cannot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not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won’t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not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(contracted from the older </a:t>
            </a:r>
            <a:r>
              <a:rPr lang="en-US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woll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couldn’t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 not</a:t>
            </a:r>
            <a:br>
              <a:rPr lang="en-US" dirty="0"/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    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wouldn’t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 not</a:t>
            </a:r>
            <a:endParaRPr lang="en-US" dirty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1CD1-727A-4B0C-99EA-5CEA2BE563AF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8119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Sources: http://www.bbc.co.uk/worldservice/learningenglish/grammar/learnit/learnitv39.shtml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1CD1-727A-4B0C-99EA-5CEA2BE563AF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760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667763" y="630937"/>
            <a:ext cx="3926681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GB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923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37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1135" y="382386"/>
            <a:ext cx="1119099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369" y="382386"/>
            <a:ext cx="6294439" cy="560040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4604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8971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36289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369" y="2286000"/>
            <a:ext cx="3600450" cy="36195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7241" y="2286000"/>
            <a:ext cx="3600450" cy="36195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9574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56" y="381001"/>
            <a:ext cx="7629525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369" y="2199634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585" y="2909102"/>
            <a:ext cx="3600450" cy="29963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008" y="2199634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008" y="2909102"/>
            <a:ext cx="3600450" cy="29963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8081796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5024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6152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22744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5676" y="6375679"/>
            <a:ext cx="925830" cy="345796"/>
          </a:xfrm>
        </p:spPr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63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369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369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369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521E492-9CF1-402E-9298-E7A422EF8481}" type="datetimeFigureOut">
              <a:rPr lang="fr-BE" smtClean="0"/>
              <a:t>12-10-22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5456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562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664369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rgbClr val="FFCA08">
              <a:alpha val="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GB" sz="1350" dirty="0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59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825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8170862" cy="4178964"/>
          </a:xfrm>
        </p:spPr>
        <p:txBody>
          <a:bodyPr>
            <a:normAutofit fontScale="90000"/>
          </a:bodyPr>
          <a:lstStyle/>
          <a:p>
            <a:r>
              <a:rPr lang="fr-BE" dirty="0"/>
              <a:t>Golden </a:t>
            </a:r>
            <a:r>
              <a:rPr lang="fr-BE" dirty="0" err="1"/>
              <a:t>rules</a:t>
            </a:r>
            <a:r>
              <a:rPr lang="fr-BE" dirty="0"/>
              <a:t> to </a:t>
            </a:r>
            <a:r>
              <a:rPr lang="fr-BE" dirty="0" err="1"/>
              <a:t>better</a:t>
            </a:r>
            <a:r>
              <a:rPr lang="fr-BE" dirty="0"/>
              <a:t> </a:t>
            </a:r>
            <a:r>
              <a:rPr lang="fr-BE" dirty="0" err="1"/>
              <a:t>understand</a:t>
            </a:r>
            <a:r>
              <a:rPr lang="fr-BE" dirty="0"/>
              <a:t> </a:t>
            </a:r>
            <a:r>
              <a:rPr lang="fr-BE" dirty="0" err="1"/>
              <a:t>spoken</a:t>
            </a:r>
            <a:r>
              <a:rPr lang="fr-BE" dirty="0"/>
              <a:t> English</a:t>
            </a:r>
          </a:p>
        </p:txBody>
      </p:sp>
    </p:spTree>
    <p:extLst>
      <p:ext uri="{BB962C8B-B14F-4D97-AF65-F5344CB8AC3E}">
        <p14:creationId xmlns:p14="http://schemas.microsoft.com/office/powerpoint/2010/main" val="4265725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6. </a:t>
            </a:r>
            <a:r>
              <a:rPr lang="fr-BE" dirty="0" err="1"/>
              <a:t>Ask</a:t>
            </a:r>
            <a:r>
              <a:rPr lang="fr-BE" dirty="0"/>
              <a:t> for clarification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874517"/>
            <a:ext cx="7633742" cy="35935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/>
              <a:t>In an  conversation,  there are techniques available to you for </a:t>
            </a:r>
            <a:r>
              <a:rPr lang="en-US" sz="2800" b="1" dirty="0"/>
              <a:t>holding the dialogue up or slowing it down.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this example, a visitor from Romania, Gabriela </a:t>
            </a:r>
            <a:r>
              <a:rPr lang="en-US" dirty="0" err="1"/>
              <a:t>Granescu</a:t>
            </a:r>
            <a:r>
              <a:rPr lang="en-US" dirty="0"/>
              <a:t>, has phoned her English friend, Penny Adams, to ask her how to her home in the West Country from Gatwick Airport:</a:t>
            </a:r>
          </a:p>
          <a:p>
            <a:pPr marL="0" indent="0">
              <a:buNone/>
            </a:pPr>
            <a:r>
              <a:rPr lang="en-US" dirty="0"/>
              <a:t>Penny: You need to get the rail coach link... </a:t>
            </a:r>
            <a:br>
              <a:rPr lang="en-US" dirty="0"/>
            </a:br>
            <a:r>
              <a:rPr lang="en-US" dirty="0"/>
              <a:t>Gabriela: Excuse me? </a:t>
            </a:r>
            <a:br>
              <a:rPr lang="en-US" dirty="0"/>
            </a:br>
            <a:r>
              <a:rPr lang="en-US" dirty="0"/>
              <a:t>Penny: There's a coach link from Gatwick to Reading.</a:t>
            </a:r>
            <a:br>
              <a:rPr lang="en-US" dirty="0"/>
            </a:br>
            <a:r>
              <a:rPr lang="en-US" dirty="0"/>
              <a:t>Gabriela: What is coach like? </a:t>
            </a:r>
            <a:br>
              <a:rPr lang="en-US" dirty="0"/>
            </a:br>
            <a:r>
              <a:rPr lang="en-US" dirty="0"/>
              <a:t>Penny: A coach is a type of bus. </a:t>
            </a:r>
            <a:br>
              <a:rPr lang="en-US" dirty="0"/>
            </a:br>
            <a:r>
              <a:rPr lang="en-US" dirty="0"/>
              <a:t>Gabriela: A coach is a type of bus? </a:t>
            </a:r>
            <a:br>
              <a:rPr lang="en-US" dirty="0"/>
            </a:br>
            <a:r>
              <a:rPr lang="en-US" dirty="0"/>
              <a:t>Penny: Yes. </a:t>
            </a:r>
            <a:br>
              <a:rPr lang="en-US" dirty="0"/>
            </a:br>
            <a:r>
              <a:rPr lang="en-US" dirty="0"/>
              <a:t>Gabriela: O.K. </a:t>
            </a:r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8D8E6EE-ADF1-4CF8-AEB4-8983403323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192" y="3946814"/>
            <a:ext cx="2304256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278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7. </a:t>
            </a:r>
            <a:r>
              <a:rPr lang="fr-BE" dirty="0" err="1"/>
              <a:t>Listen</a:t>
            </a:r>
            <a:r>
              <a:rPr lang="fr-BE" dirty="0"/>
              <a:t>, </a:t>
            </a:r>
            <a:r>
              <a:rPr lang="fr-BE" dirty="0" err="1"/>
              <a:t>listen</a:t>
            </a:r>
            <a:r>
              <a:rPr lang="fr-BE" dirty="0"/>
              <a:t>, </a:t>
            </a:r>
            <a:r>
              <a:rPr lang="fr-BE" dirty="0" err="1"/>
              <a:t>listen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BE" sz="2400" dirty="0" err="1"/>
              <a:t>Some</a:t>
            </a:r>
            <a:r>
              <a:rPr lang="fr-BE" sz="2400" dirty="0"/>
              <a:t> </a:t>
            </a:r>
            <a:r>
              <a:rPr lang="fr-BE" sz="2400" dirty="0" err="1"/>
              <a:t>tips</a:t>
            </a:r>
            <a:r>
              <a:rPr lang="fr-BE" sz="2400" dirty="0"/>
              <a:t> </a:t>
            </a:r>
          </a:p>
          <a:p>
            <a:pPr marL="0" indent="0">
              <a:buNone/>
            </a:pPr>
            <a:r>
              <a:rPr lang="fr-BE" sz="2400" dirty="0" err="1"/>
              <a:t>Listen</a:t>
            </a:r>
            <a:r>
              <a:rPr lang="fr-BE" sz="2400" dirty="0"/>
              <a:t> to </a:t>
            </a:r>
            <a:r>
              <a:rPr lang="fr-BE" sz="2400" dirty="0" err="1"/>
              <a:t>what</a:t>
            </a:r>
            <a:r>
              <a:rPr lang="fr-BE" sz="2400" dirty="0"/>
              <a:t> </a:t>
            </a:r>
            <a:r>
              <a:rPr lang="fr-BE" sz="2400" dirty="0" err="1"/>
              <a:t>you</a:t>
            </a:r>
            <a:r>
              <a:rPr lang="fr-BE" sz="2400" dirty="0"/>
              <a:t> </a:t>
            </a:r>
            <a:r>
              <a:rPr lang="fr-BE" sz="2400" dirty="0" err="1"/>
              <a:t>like</a:t>
            </a:r>
            <a:endParaRPr lang="fr-BE" sz="2400" dirty="0"/>
          </a:p>
          <a:p>
            <a:pPr marL="0" indent="0">
              <a:buNone/>
            </a:pPr>
            <a:r>
              <a:rPr lang="fr-BE" sz="2400" dirty="0"/>
              <a:t>As </a:t>
            </a:r>
            <a:r>
              <a:rPr lang="fr-BE" sz="2400" dirty="0" err="1"/>
              <a:t>often</a:t>
            </a:r>
            <a:r>
              <a:rPr lang="fr-BE" sz="2400" dirty="0"/>
              <a:t> as possible</a:t>
            </a:r>
          </a:p>
          <a:p>
            <a:pPr marL="0" indent="0">
              <a:buNone/>
            </a:pPr>
            <a:r>
              <a:rPr lang="fr-BE" sz="2400" dirty="0" err="1"/>
              <a:t>Vary</a:t>
            </a:r>
            <a:r>
              <a:rPr lang="fr-BE" sz="2400" dirty="0"/>
              <a:t> the sources (dialogue, TV broadcast)</a:t>
            </a:r>
          </a:p>
          <a:p>
            <a:pPr marL="0" indent="0">
              <a:buNone/>
            </a:pPr>
            <a:r>
              <a:rPr lang="fr-BE" sz="2400" dirty="0" err="1"/>
              <a:t>Vary</a:t>
            </a:r>
            <a:r>
              <a:rPr lang="fr-BE" sz="2400" dirty="0"/>
              <a:t> the accents and </a:t>
            </a:r>
            <a:r>
              <a:rPr lang="fr-BE" sz="2400" dirty="0" err="1"/>
              <a:t>origins</a:t>
            </a:r>
            <a:r>
              <a:rPr lang="fr-BE" sz="2400" dirty="0"/>
              <a:t> (Br, Am, Au, Ir, …) 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 err="1"/>
              <a:t>Interesting</a:t>
            </a:r>
            <a:r>
              <a:rPr lang="fr-BE" dirty="0"/>
              <a:t> ressources:</a:t>
            </a:r>
          </a:p>
          <a:p>
            <a:pPr marL="0" indent="0">
              <a:buNone/>
            </a:pPr>
            <a:r>
              <a:rPr lang="en-US" dirty="0"/>
              <a:t>Lots of cool websites to get you listening to and speaking English! </a:t>
            </a:r>
          </a:p>
          <a:p>
            <a:pPr marL="0" indent="0">
              <a:buNone/>
            </a:pPr>
            <a:r>
              <a:rPr lang="fr-BE" sz="1700" dirty="0"/>
              <a:t>http://www.scoop.it/t/listen-to-english-speak-english</a:t>
            </a:r>
          </a:p>
        </p:txBody>
      </p:sp>
    </p:spTree>
    <p:extLst>
      <p:ext uri="{BB962C8B-B14F-4D97-AF65-F5344CB8AC3E}">
        <p14:creationId xmlns:p14="http://schemas.microsoft.com/office/powerpoint/2010/main" val="3752063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1. </a:t>
            </a:r>
            <a:r>
              <a:rPr lang="fr-BE" dirty="0" err="1"/>
              <a:t>Anticipate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632204"/>
            <a:ext cx="8280920" cy="4245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Think about the topic of the text you are going to listen to. </a:t>
            </a:r>
          </a:p>
          <a:p>
            <a:pPr lvl="1"/>
            <a:r>
              <a:rPr lang="en-US" sz="2800" i="1" dirty="0"/>
              <a:t>What do you already know about it? </a:t>
            </a:r>
          </a:p>
          <a:p>
            <a:pPr lvl="1"/>
            <a:r>
              <a:rPr lang="en-US" sz="2800" i="1" dirty="0"/>
              <a:t>What could possibly be the content of the text? </a:t>
            </a:r>
          </a:p>
          <a:p>
            <a:pPr lvl="1"/>
            <a:r>
              <a:rPr lang="en-US" sz="2800" i="1" dirty="0"/>
              <a:t>Which words come to mind that you already know? </a:t>
            </a:r>
          </a:p>
          <a:p>
            <a:pPr marL="0" indent="0">
              <a:buNone/>
            </a:pPr>
            <a:r>
              <a:rPr lang="en-US" sz="2600" dirty="0"/>
              <a:t>Try to think ahead. </a:t>
            </a:r>
          </a:p>
          <a:p>
            <a:pPr marL="857250" lvl="1" indent="-457200"/>
            <a:r>
              <a:rPr lang="en-US" sz="2800" i="1" dirty="0"/>
              <a:t>What might happen next? </a:t>
            </a:r>
          </a:p>
          <a:p>
            <a:endParaRPr lang="en-US" sz="2800" dirty="0"/>
          </a:p>
          <a:p>
            <a:endParaRPr lang="fr-BE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2286396-304B-4FC8-8DB8-DCFF0E3F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4119420"/>
            <a:ext cx="249289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537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2. </a:t>
            </a:r>
            <a:r>
              <a:rPr lang="fr-BE" dirty="0" err="1"/>
              <a:t>Listen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a </a:t>
            </a:r>
            <a:r>
              <a:rPr lang="fr-BE" dirty="0" err="1"/>
              <a:t>purpose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2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Before starting, it is important to define the reasons why you are listening. </a:t>
            </a:r>
          </a:p>
          <a:p>
            <a:pPr marL="0" indent="0">
              <a:buNone/>
            </a:pPr>
            <a:r>
              <a:rPr lang="en-US" sz="2400" b="1" dirty="0"/>
              <a:t>You might listen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/>
              <a:t>for the gist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/>
              <a:t>for specific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/>
              <a:t>for detailed understanding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When you listen to a document for the first time, it is recommended </a:t>
            </a:r>
            <a:r>
              <a:rPr lang="en-US" sz="2400" dirty="0">
                <a:solidFill>
                  <a:srgbClr val="FF0000"/>
                </a:solidFill>
              </a:rPr>
              <a:t>to follow this order </a:t>
            </a:r>
            <a:r>
              <a:rPr lang="en-US" sz="2400" dirty="0"/>
              <a:t>if you want to understand all the details.   </a:t>
            </a:r>
          </a:p>
          <a:p>
            <a:pPr marL="0" indent="0">
              <a:buNone/>
            </a:pPr>
            <a:endParaRPr lang="en-US" sz="2400" b="1" dirty="0"/>
          </a:p>
          <a:p>
            <a:endParaRPr lang="fr-BE" sz="2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5FCDFA2-6356-4DEA-91D8-E33BEB6B4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2475396"/>
            <a:ext cx="2254560" cy="225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992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Three</a:t>
            </a:r>
            <a:r>
              <a:rPr lang="fr-BE" dirty="0"/>
              <a:t> </a:t>
            </a:r>
            <a:r>
              <a:rPr lang="fr-BE" dirty="0" err="1"/>
              <a:t>levels</a:t>
            </a:r>
            <a:r>
              <a:rPr lang="fr-BE" dirty="0"/>
              <a:t> of </a:t>
            </a:r>
            <a:r>
              <a:rPr lang="fr-BE" dirty="0" err="1"/>
              <a:t>understanding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678534"/>
            <a:ext cx="7633742" cy="35935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b="1" dirty="0"/>
              <a:t>1. Listening for gist</a:t>
            </a:r>
            <a:r>
              <a:rPr lang="en-US" sz="2600" dirty="0"/>
              <a:t>: you listen in order to understand </a:t>
            </a:r>
            <a:r>
              <a:rPr lang="en-US" sz="2600" dirty="0">
                <a:solidFill>
                  <a:srgbClr val="FF0000"/>
                </a:solidFill>
              </a:rPr>
              <a:t>the main idea of the video</a:t>
            </a:r>
            <a:r>
              <a:rPr lang="en-US" sz="2600" dirty="0"/>
              <a:t>.  This is recommended when you listen for the first time. </a:t>
            </a:r>
          </a:p>
          <a:p>
            <a:pPr lvl="1"/>
            <a:r>
              <a:rPr lang="en-US" sz="2400" dirty="0"/>
              <a:t>Try and answer to the following questions: </a:t>
            </a:r>
            <a:r>
              <a:rPr lang="en-US" sz="2400" i="1" dirty="0"/>
              <a:t>what who where when</a:t>
            </a:r>
          </a:p>
          <a:p>
            <a:pPr lvl="1"/>
            <a:r>
              <a:rPr lang="en-US" sz="2400" dirty="0"/>
              <a:t>Connect with context </a:t>
            </a:r>
          </a:p>
          <a:p>
            <a:pPr lvl="1"/>
            <a:r>
              <a:rPr lang="en-US" sz="2400" dirty="0"/>
              <a:t>Take notes to support your memory</a:t>
            </a:r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E7A0FF2-99B3-4881-A521-95269D815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040" y="3401616"/>
            <a:ext cx="3672408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94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Three</a:t>
            </a:r>
            <a:r>
              <a:rPr lang="fr-BE" dirty="0"/>
              <a:t> </a:t>
            </a:r>
            <a:r>
              <a:rPr lang="fr-BE" dirty="0" err="1"/>
              <a:t>levels</a:t>
            </a:r>
            <a:r>
              <a:rPr lang="fr-BE" dirty="0"/>
              <a:t> of </a:t>
            </a:r>
            <a:r>
              <a:rPr lang="fr-BE" dirty="0" err="1"/>
              <a:t>understanding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/>
              <a:t>2. Listening for specific information</a:t>
            </a:r>
            <a:r>
              <a:rPr lang="en-US" sz="2600" dirty="0"/>
              <a:t>: you want to find out </a:t>
            </a:r>
            <a:r>
              <a:rPr lang="en-US" sz="2600" dirty="0">
                <a:solidFill>
                  <a:srgbClr val="FF0000"/>
                </a:solidFill>
              </a:rPr>
              <a:t>specific details, </a:t>
            </a:r>
            <a:r>
              <a:rPr lang="en-US" sz="2600" dirty="0"/>
              <a:t>for example key words.</a:t>
            </a:r>
          </a:p>
          <a:p>
            <a:pPr marL="0" indent="0">
              <a:buNone/>
            </a:pPr>
            <a:r>
              <a:rPr lang="en-US" sz="2600" b="1" dirty="0"/>
              <a:t>3. Listening for detailed understanding</a:t>
            </a:r>
            <a:r>
              <a:rPr lang="en-US" sz="2600" dirty="0"/>
              <a:t>: you want to </a:t>
            </a:r>
            <a:r>
              <a:rPr lang="en-US" sz="2600" dirty="0">
                <a:solidFill>
                  <a:srgbClr val="FF0000"/>
                </a:solidFill>
              </a:rPr>
              <a:t>understand all the information </a:t>
            </a:r>
            <a:r>
              <a:rPr lang="en-US" sz="2600" dirty="0"/>
              <a:t>the text provides.</a:t>
            </a:r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44AA95A-8BB4-4ED8-9E9A-230EF38CE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040" y="3401616"/>
            <a:ext cx="3672408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96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3. </a:t>
            </a:r>
            <a:r>
              <a:rPr lang="fr-BE" dirty="0" err="1"/>
              <a:t>Don’t</a:t>
            </a:r>
            <a:r>
              <a:rPr lang="fr-BE" dirty="0"/>
              <a:t> </a:t>
            </a:r>
            <a:r>
              <a:rPr lang="fr-BE" dirty="0" err="1"/>
              <a:t>try</a:t>
            </a:r>
            <a:r>
              <a:rPr lang="fr-BE" dirty="0"/>
              <a:t> and </a:t>
            </a:r>
            <a:r>
              <a:rPr lang="fr-BE" dirty="0" err="1"/>
              <a:t>understand</a:t>
            </a:r>
            <a:r>
              <a:rPr lang="fr-BE" dirty="0"/>
              <a:t> </a:t>
            </a:r>
            <a:r>
              <a:rPr lang="fr-BE" dirty="0" err="1"/>
              <a:t>every</a:t>
            </a:r>
            <a:r>
              <a:rPr lang="fr-BE" dirty="0"/>
              <a:t> </a:t>
            </a:r>
            <a:r>
              <a:rPr lang="fr-BE" dirty="0" err="1"/>
              <a:t>word</a:t>
            </a:r>
            <a:r>
              <a:rPr lang="fr-BE" dirty="0"/>
              <a:t>!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It is </a:t>
            </a:r>
            <a:r>
              <a:rPr lang="en-US" sz="2600" dirty="0">
                <a:solidFill>
                  <a:srgbClr val="FF0000"/>
                </a:solidFill>
              </a:rPr>
              <a:t>not necessary to understand every single word.</a:t>
            </a:r>
            <a:r>
              <a:rPr lang="en-US" sz="2600" dirty="0"/>
              <a:t> Try to ignore those words that you think are less important anyway.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5A692B1-60D1-44B4-9E39-86977D1C8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7759" y="2852936"/>
            <a:ext cx="2896319" cy="2896319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7735575F-3EAC-4579-BBDD-52BE4E7D2437}"/>
              </a:ext>
            </a:extLst>
          </p:cNvPr>
          <p:cNvSpPr txBox="1"/>
          <p:nvPr/>
        </p:nvSpPr>
        <p:spPr>
          <a:xfrm>
            <a:off x="628402" y="5358800"/>
            <a:ext cx="78334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If there are words or issues that you don't understand</a:t>
            </a:r>
            <a:r>
              <a:rPr lang="en-US" sz="2600" b="1" dirty="0"/>
              <a:t>, use your general knowledge as well as the context to find out the meaning</a:t>
            </a:r>
            <a:r>
              <a:rPr lang="en-US" sz="2600" dirty="0"/>
              <a:t>.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39848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</a:t>
            </a:r>
            <a:r>
              <a:rPr lang="fr-BE" dirty="0" err="1"/>
              <a:t>Avoid</a:t>
            </a:r>
            <a:r>
              <a:rPr lang="fr-BE" dirty="0"/>
              <a:t> the </a:t>
            </a:r>
            <a:r>
              <a:rPr lang="fr-BE" dirty="0" err="1"/>
              <a:t>pitfalls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 err="1"/>
              <a:t>Reduced</a:t>
            </a:r>
            <a:r>
              <a:rPr lang="fr-BE" dirty="0"/>
              <a:t> </a:t>
            </a:r>
            <a:r>
              <a:rPr lang="fr-BE" dirty="0" err="1"/>
              <a:t>forms</a:t>
            </a:r>
            <a:r>
              <a:rPr lang="fr-BE" dirty="0"/>
              <a:t>  </a:t>
            </a:r>
          </a:p>
          <a:p>
            <a:pPr marL="0" indent="0">
              <a:buNone/>
            </a:pPr>
            <a:endParaRPr lang="fr-BE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99487"/>
              </p:ext>
            </p:extLst>
          </p:nvPr>
        </p:nvGraphicFramePr>
        <p:xfrm>
          <a:off x="611560" y="2428096"/>
          <a:ext cx="7848873" cy="384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I’m = I am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I’ve = I have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I’ll = I will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I’d = I would/had</a:t>
                      </a:r>
                      <a:endParaRPr lang="fr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600" dirty="0"/>
                        <a:t>He’s = He is/has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He’ll = He will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He’d = He would/had</a:t>
                      </a:r>
                      <a:endParaRPr lang="fr-BE" sz="1600" dirty="0"/>
                    </a:p>
                    <a:p>
                      <a:pPr marL="0" indent="0">
                        <a:buNone/>
                      </a:pPr>
                      <a:r>
                        <a:rPr lang="en-GB" sz="1600" dirty="0"/>
                        <a:t>She’s = She is/has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She’ll = She will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She’d = She would/had</a:t>
                      </a:r>
                      <a:endParaRPr lang="fr-BE" sz="1600" dirty="0"/>
                    </a:p>
                    <a:p>
                      <a:pPr marL="0" indent="0">
                        <a:buNone/>
                      </a:pPr>
                      <a:r>
                        <a:rPr lang="en-GB" sz="1600" dirty="0"/>
                        <a:t>It’s = It is/has</a:t>
                      </a:r>
                      <a:endParaRPr lang="fr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Aren’t = Are not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Isn’t = Is not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Doesn’t = Does not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Didn’t = Did not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Won’t = Will not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Can’t = Cannot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Hasn’t = Has not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Haven’t = Have not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Needn’t = Need not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You’re = You are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You’ve = You have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You’ll = You will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You’d = You would/had</a:t>
                      </a:r>
                      <a:endParaRPr lang="fr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600" dirty="0"/>
                        <a:t>They’re = They are</a:t>
                      </a:r>
                      <a:br>
                        <a:rPr lang="en-GB" sz="1600" dirty="0"/>
                      </a:br>
                      <a:r>
                        <a:rPr lang="en-GB" sz="1600" dirty="0"/>
                        <a:t>There’ve = There have</a:t>
                      </a:r>
                      <a:endParaRPr lang="fr-BE" sz="1600" dirty="0"/>
                    </a:p>
                    <a:p>
                      <a:pPr marL="0" indent="0">
                        <a:buNone/>
                      </a:pPr>
                      <a:r>
                        <a:rPr lang="en-GB" sz="1600" dirty="0"/>
                        <a:t>We’ve = We have</a:t>
                      </a:r>
                      <a:endParaRPr lang="fr-BE" sz="1600" dirty="0"/>
                    </a:p>
                    <a:p>
                      <a:pPr marL="0" indent="0">
                        <a:buNone/>
                      </a:pPr>
                      <a:r>
                        <a:rPr lang="en-GB" sz="1600" dirty="0"/>
                        <a:t>We’re = We are</a:t>
                      </a:r>
                      <a:endParaRPr lang="fr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how’s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US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is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has</a:t>
                      </a:r>
                      <a:br>
                        <a:rPr lang="en-US" sz="1600" dirty="0"/>
                      </a:b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who’d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US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would</a:t>
                      </a:r>
                      <a:br>
                        <a:rPr lang="en-US" sz="1600" dirty="0"/>
                      </a:b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what’re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</a:t>
                      </a:r>
                      <a:r>
                        <a:rPr lang="en-US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are</a:t>
                      </a:r>
                      <a:br>
                        <a:rPr lang="en-US" sz="1600" dirty="0"/>
                      </a:b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when’s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US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is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has</a:t>
                      </a:r>
                      <a:br>
                        <a:rPr lang="en-US" sz="1600" dirty="0"/>
                      </a:b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where’s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US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is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has</a:t>
                      </a:r>
                      <a:br>
                        <a:rPr lang="en-US" sz="1600" dirty="0"/>
                      </a:b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why’d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US" sz="16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 did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607410E2-5E43-4E51-8BB4-197663236F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192" y="188640"/>
            <a:ext cx="2708920" cy="27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404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</a:t>
            </a:r>
            <a:r>
              <a:rPr lang="fr-BE" dirty="0" err="1"/>
              <a:t>Avoid</a:t>
            </a:r>
            <a:r>
              <a:rPr lang="fr-BE" dirty="0"/>
              <a:t> the </a:t>
            </a:r>
            <a:r>
              <a:rPr lang="fr-BE" dirty="0" err="1"/>
              <a:t>pitfalls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 err="1"/>
              <a:t>Reduced</a:t>
            </a:r>
            <a:r>
              <a:rPr lang="fr-BE" dirty="0"/>
              <a:t> </a:t>
            </a:r>
            <a:r>
              <a:rPr lang="fr-BE" dirty="0" err="1"/>
              <a:t>forms</a:t>
            </a:r>
            <a:r>
              <a:rPr lang="fr-BE" dirty="0"/>
              <a:t>  </a:t>
            </a:r>
          </a:p>
          <a:p>
            <a:pPr marL="0" indent="0">
              <a:buNone/>
            </a:pPr>
            <a:endParaRPr lang="fr-BE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288049"/>
              </p:ext>
            </p:extLst>
          </p:nvPr>
        </p:nvGraphicFramePr>
        <p:xfrm>
          <a:off x="2003714" y="2428096"/>
          <a:ext cx="5232582" cy="370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/>
                        <a:t>(have) got 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err="1"/>
                        <a:t>gotta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dirty="0"/>
                        <a:t>Have 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 err="1"/>
                        <a:t>Hafta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has 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hasta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dirty="0" err="1"/>
                        <a:t>Want</a:t>
                      </a:r>
                      <a:r>
                        <a:rPr lang="fr-BE" sz="1600" dirty="0"/>
                        <a:t> 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BE" sz="1600" dirty="0" err="1"/>
                        <a:t>Wanna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dirty="0" err="1"/>
                        <a:t>Going</a:t>
                      </a:r>
                      <a:r>
                        <a:rPr lang="fr-BE" sz="1600" dirty="0"/>
                        <a:t> 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BE" sz="1600" dirty="0" err="1"/>
                        <a:t>Gonna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dirty="0" err="1"/>
                        <a:t>Don’t</a:t>
                      </a:r>
                      <a:r>
                        <a:rPr lang="fr-BE" sz="1600" dirty="0"/>
                        <a:t> know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BE" sz="1600" dirty="0" err="1"/>
                        <a:t>Dunno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dirty="0" err="1"/>
                        <a:t>Should</a:t>
                      </a:r>
                      <a:r>
                        <a:rPr lang="fr-BE" sz="1600" baseline="0" dirty="0"/>
                        <a:t> have</a:t>
                      </a:r>
                      <a:endParaRPr lang="fr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BE" sz="1600" dirty="0" err="1"/>
                        <a:t>Shoulda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dirty="0" err="1"/>
                        <a:t>Would</a:t>
                      </a:r>
                      <a:r>
                        <a:rPr lang="fr-BE" sz="1600" dirty="0"/>
                        <a:t> have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BE" sz="1600" dirty="0" err="1"/>
                        <a:t>Woulda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dirty="0" err="1"/>
                        <a:t>Could</a:t>
                      </a:r>
                      <a:r>
                        <a:rPr lang="fr-BE" sz="1600" dirty="0"/>
                        <a:t> have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BE" sz="1600" dirty="0" err="1"/>
                        <a:t>Coulda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what do 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whaddaya</a:t>
                      </a:r>
                      <a:endParaRPr lang="fr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D7FCDB7B-CD19-4C35-9A3F-79C9FC44D2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192" y="188640"/>
            <a:ext cx="2708920" cy="27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04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5. </a:t>
            </a:r>
            <a:r>
              <a:rPr lang="fr-BE" dirty="0" err="1"/>
              <a:t>Connect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context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779592"/>
            <a:ext cx="763374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sz="2600" dirty="0"/>
              <a:t>In a live situation or </a:t>
            </a:r>
            <a:r>
              <a:rPr lang="fr-BE" sz="2600" dirty="0" err="1"/>
              <a:t>while</a:t>
            </a:r>
            <a:r>
              <a:rPr lang="fr-BE" sz="2600" dirty="0"/>
              <a:t> </a:t>
            </a:r>
            <a:r>
              <a:rPr lang="fr-BE" sz="2600" dirty="0" err="1"/>
              <a:t>watching</a:t>
            </a:r>
            <a:r>
              <a:rPr lang="fr-BE" sz="2600" dirty="0"/>
              <a:t> a TV program</a:t>
            </a:r>
            <a:r>
              <a:rPr lang="fr-BE" sz="2600" b="1" dirty="0"/>
              <a:t>, the </a:t>
            </a:r>
            <a:r>
              <a:rPr lang="fr-BE" sz="2600" b="1" dirty="0" err="1"/>
              <a:t>context</a:t>
            </a:r>
            <a:r>
              <a:rPr lang="fr-BE" sz="2600" b="1" dirty="0"/>
              <a:t> and the images are essential</a:t>
            </a:r>
            <a:r>
              <a:rPr lang="fr-BE" sz="2600" dirty="0"/>
              <a:t> and </a:t>
            </a:r>
            <a:r>
              <a:rPr lang="fr-BE" sz="2600" dirty="0" err="1"/>
              <a:t>very</a:t>
            </a:r>
            <a:r>
              <a:rPr lang="fr-BE" sz="2600" dirty="0"/>
              <a:t> </a:t>
            </a:r>
            <a:r>
              <a:rPr lang="fr-BE" sz="2600" dirty="0" err="1"/>
              <a:t>helpful</a:t>
            </a:r>
            <a:r>
              <a:rPr lang="fr-BE" sz="2600" dirty="0"/>
              <a:t> to </a:t>
            </a:r>
            <a:r>
              <a:rPr lang="fr-BE" sz="2600" dirty="0" err="1"/>
              <a:t>better</a:t>
            </a:r>
            <a:r>
              <a:rPr lang="fr-BE" sz="2600" dirty="0"/>
              <a:t> </a:t>
            </a:r>
            <a:r>
              <a:rPr lang="fr-BE" sz="2600" dirty="0" err="1"/>
              <a:t>understand</a:t>
            </a:r>
            <a:r>
              <a:rPr lang="fr-BE" sz="2600" dirty="0"/>
              <a:t>.  </a:t>
            </a:r>
          </a:p>
          <a:p>
            <a:pPr lvl="1"/>
            <a:r>
              <a:rPr lang="fr-BE" sz="2400" dirty="0" err="1"/>
              <a:t>What</a:t>
            </a:r>
            <a:r>
              <a:rPr lang="fr-BE" sz="2400" dirty="0"/>
              <a:t> </a:t>
            </a:r>
            <a:r>
              <a:rPr lang="fr-BE" sz="2400" dirty="0" err="1"/>
              <a:t>does</a:t>
            </a:r>
            <a:r>
              <a:rPr lang="fr-BE" sz="2400" dirty="0"/>
              <a:t> the image </a:t>
            </a:r>
            <a:r>
              <a:rPr lang="fr-BE" sz="2400" dirty="0" err="1"/>
              <a:t>aim</a:t>
            </a:r>
            <a:r>
              <a:rPr lang="fr-BE" sz="2400" dirty="0"/>
              <a:t> to </a:t>
            </a:r>
            <a:r>
              <a:rPr lang="fr-BE" sz="2400" dirty="0" err="1"/>
              <a:t>illustrate</a:t>
            </a:r>
            <a:r>
              <a:rPr lang="fr-BE" sz="2400" dirty="0"/>
              <a:t>;</a:t>
            </a:r>
          </a:p>
          <a:p>
            <a:pPr lvl="1"/>
            <a:r>
              <a:rPr lang="fr-BE" sz="2400" dirty="0" err="1"/>
              <a:t>What</a:t>
            </a:r>
            <a:r>
              <a:rPr lang="fr-BE" sz="2400" dirty="0"/>
              <a:t> do I </a:t>
            </a:r>
            <a:r>
              <a:rPr lang="fr-BE" sz="2400" dirty="0" err="1"/>
              <a:t>learn</a:t>
            </a:r>
            <a:r>
              <a:rPr lang="fr-BE" sz="2400" dirty="0"/>
              <a:t> about the images </a:t>
            </a:r>
            <a:r>
              <a:rPr lang="fr-BE" sz="2400" dirty="0" err="1"/>
              <a:t>thanks</a:t>
            </a:r>
            <a:r>
              <a:rPr lang="fr-BE" sz="2400" dirty="0"/>
              <a:t> to the script?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2236683-78A3-4A22-AE12-A2EAE675E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4767" y="4270751"/>
            <a:ext cx="2204864" cy="220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21204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Custom 1">
      <a:dk1>
        <a:sysClr val="windowText" lastClr="000000"/>
      </a:dk1>
      <a:lt1>
        <a:sysClr val="window" lastClr="FFFFFF"/>
      </a:lt1>
      <a:dk2>
        <a:srgbClr val="39302A"/>
      </a:dk2>
      <a:lt2>
        <a:srgbClr val="FAFAFA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m&amp;U-Present Tenses Template" id="{11D97378-190D-4CA3-993D-E359794148BE}" vid="{5D16AE19-FD0E-444A-A1C9-D5D4A7C27A0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Gram&amp;U-Present TensesTemplate_20200219_FixedArrows (1)</Template>
  <TotalTime>683</TotalTime>
  <Words>1203</Words>
  <Application>Microsoft Office PowerPoint</Application>
  <PresentationFormat>Affichage à l'écran (4:3)</PresentationFormat>
  <Paragraphs>139</Paragraphs>
  <Slides>11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Gill Sans MT</vt:lpstr>
      <vt:lpstr>Impact</vt:lpstr>
      <vt:lpstr>Badge</vt:lpstr>
      <vt:lpstr>Golden rules to better understand spoken English</vt:lpstr>
      <vt:lpstr>1. Anticipate</vt:lpstr>
      <vt:lpstr>2. Listen with a purpose</vt:lpstr>
      <vt:lpstr>Three levels of understanding</vt:lpstr>
      <vt:lpstr>Three levels of understanding</vt:lpstr>
      <vt:lpstr>3. Don’t try and understand every word!</vt:lpstr>
      <vt:lpstr>4. Avoid the pitfalls</vt:lpstr>
      <vt:lpstr>4. Avoid the pitfalls</vt:lpstr>
      <vt:lpstr>5. Connect with context</vt:lpstr>
      <vt:lpstr>6. Ask for clarification</vt:lpstr>
      <vt:lpstr>7. Listen, listen, listen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</dc:creator>
  <cp:lastModifiedBy>Fanny Desterbecq</cp:lastModifiedBy>
  <cp:revision>50</cp:revision>
  <dcterms:created xsi:type="dcterms:W3CDTF">2015-06-22T08:15:58Z</dcterms:created>
  <dcterms:modified xsi:type="dcterms:W3CDTF">2022-10-12T08:12:42Z</dcterms:modified>
</cp:coreProperties>
</file>