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662" r:id="rId5"/>
    <p:sldMasterId id="2147483666" r:id="rId6"/>
  </p:sldMasterIdLst>
  <p:notesMasterIdLst>
    <p:notesMasterId r:id="rId41"/>
  </p:notesMasterIdLst>
  <p:sldIdLst>
    <p:sldId id="256" r:id="rId7"/>
    <p:sldId id="300" r:id="rId8"/>
    <p:sldId id="275" r:id="rId9"/>
    <p:sldId id="290" r:id="rId10"/>
    <p:sldId id="307" r:id="rId11"/>
    <p:sldId id="315" r:id="rId12"/>
    <p:sldId id="297" r:id="rId13"/>
    <p:sldId id="346" r:id="rId14"/>
    <p:sldId id="349" r:id="rId15"/>
    <p:sldId id="310" r:id="rId16"/>
    <p:sldId id="350" r:id="rId17"/>
    <p:sldId id="351" r:id="rId18"/>
    <p:sldId id="361" r:id="rId19"/>
    <p:sldId id="355" r:id="rId20"/>
    <p:sldId id="336" r:id="rId21"/>
    <p:sldId id="337" r:id="rId22"/>
    <p:sldId id="320" r:id="rId23"/>
    <p:sldId id="338" r:id="rId24"/>
    <p:sldId id="356" r:id="rId25"/>
    <p:sldId id="352" r:id="rId26"/>
    <p:sldId id="353" r:id="rId27"/>
    <p:sldId id="354" r:id="rId28"/>
    <p:sldId id="286" r:id="rId29"/>
    <p:sldId id="357" r:id="rId30"/>
    <p:sldId id="314" r:id="rId31"/>
    <p:sldId id="309" r:id="rId32"/>
    <p:sldId id="287" r:id="rId33"/>
    <p:sldId id="327" r:id="rId34"/>
    <p:sldId id="362" r:id="rId35"/>
    <p:sldId id="358" r:id="rId36"/>
    <p:sldId id="340" r:id="rId37"/>
    <p:sldId id="334" r:id="rId38"/>
    <p:sldId id="293" r:id="rId39"/>
    <p:sldId id="271" r:id="rId4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bille Demiddeleer" initials="SD" lastIdx="1" clrIdx="0">
    <p:extLst>
      <p:ext uri="{19B8F6BF-5375-455C-9EA6-DF929625EA0E}">
        <p15:presenceInfo xmlns:p15="http://schemas.microsoft.com/office/powerpoint/2012/main" userId="S-1-5-21-9122744-2030919419-1849977318-964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E"/>
    <a:srgbClr val="FF0000"/>
    <a:srgbClr val="B3DBF3"/>
    <a:srgbClr val="5DB3E6"/>
    <a:srgbClr val="9A9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1DAB4-7DC0-4BA3-BDE0-320108E27B62}" v="19" dt="2025-06-25T11:30:57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3883" autoAdjust="0"/>
  </p:normalViewPr>
  <p:slideViewPr>
    <p:cSldViewPr snapToGrid="0">
      <p:cViewPr varScale="1">
        <p:scale>
          <a:sx n="74" d="100"/>
          <a:sy n="74" d="100"/>
        </p:scale>
        <p:origin x="1088" y="56"/>
      </p:cViewPr>
      <p:guideLst/>
    </p:cSldViewPr>
  </p:slideViewPr>
  <p:outlineViewPr>
    <p:cViewPr>
      <p:scale>
        <a:sx n="33" d="100"/>
        <a:sy n="33" d="100"/>
      </p:scale>
      <p:origin x="0" y="-5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15CF9-D64C-407E-9393-40EB778B874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B7ADF1-181E-4D6A-800C-99FF71069B47}">
      <dgm:prSet phldrT="[Texte]"/>
      <dgm:spPr/>
      <dgm:t>
        <a:bodyPr/>
        <a:lstStyle/>
        <a:p>
          <a:r>
            <a:rPr lang="fr-BE" dirty="0">
              <a:latin typeface="Monserrat"/>
            </a:rPr>
            <a:t>Moodle « cours transversaux »</a:t>
          </a:r>
          <a:endParaRPr lang="fr-FR" dirty="0">
            <a:latin typeface="Monserrat"/>
          </a:endParaRPr>
        </a:p>
      </dgm:t>
    </dgm:pt>
    <dgm:pt modelId="{6B42C40B-76D3-4DAD-A5A6-63E5B87B5945}" type="parTrans" cxnId="{FD55008A-88BC-4ACE-847C-DE80413BC52A}">
      <dgm:prSet/>
      <dgm:spPr/>
      <dgm:t>
        <a:bodyPr/>
        <a:lstStyle/>
        <a:p>
          <a:endParaRPr lang="fr-FR">
            <a:latin typeface="Monserrat"/>
          </a:endParaRPr>
        </a:p>
      </dgm:t>
    </dgm:pt>
    <dgm:pt modelId="{2CAABFB0-FF62-4176-9C30-B5F2F4A93E79}" type="sibTrans" cxnId="{FD55008A-88BC-4ACE-847C-DE80413BC52A}">
      <dgm:prSet/>
      <dgm:spPr/>
      <dgm:t>
        <a:bodyPr/>
        <a:lstStyle/>
        <a:p>
          <a:endParaRPr lang="fr-FR">
            <a:latin typeface="Monserrat"/>
          </a:endParaRPr>
        </a:p>
      </dgm:t>
    </dgm:pt>
    <dgm:pt modelId="{A4FACE43-2F1A-416E-B7DA-9294445FA34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BE" dirty="0">
              <a:latin typeface="Monserrat"/>
            </a:rPr>
            <a:t>Infos pratiques</a:t>
          </a:r>
          <a:br>
            <a:rPr lang="fr-BE" dirty="0">
              <a:latin typeface="Monserrat"/>
            </a:rPr>
          </a:br>
          <a:r>
            <a:rPr lang="fr-BE" dirty="0">
              <a:latin typeface="Monserrat"/>
            </a:rPr>
            <a:t>(cours &amp; séminaires)</a:t>
          </a:r>
          <a:endParaRPr lang="fr-FR" dirty="0">
            <a:latin typeface="Monserrat"/>
          </a:endParaRPr>
        </a:p>
      </dgm:t>
    </dgm:pt>
    <dgm:pt modelId="{A4BAF1D7-541B-4669-B1A7-617572E64D8A}" type="parTrans" cxnId="{62678184-5FF4-43FE-BAC0-3343A279412F}">
      <dgm:prSet/>
      <dgm:spPr/>
      <dgm:t>
        <a:bodyPr/>
        <a:lstStyle/>
        <a:p>
          <a:endParaRPr lang="fr-FR">
            <a:latin typeface="Monserrat"/>
          </a:endParaRPr>
        </a:p>
      </dgm:t>
    </dgm:pt>
    <dgm:pt modelId="{29C2676B-96BF-4151-9F38-4130B128D9F2}" type="sibTrans" cxnId="{62678184-5FF4-43FE-BAC0-3343A279412F}">
      <dgm:prSet/>
      <dgm:spPr/>
      <dgm:t>
        <a:bodyPr/>
        <a:lstStyle/>
        <a:p>
          <a:endParaRPr lang="fr-FR">
            <a:latin typeface="Monserrat"/>
          </a:endParaRPr>
        </a:p>
      </dgm:t>
    </dgm:pt>
    <dgm:pt modelId="{F2246B3E-1535-4D7C-A996-548B14CAAF4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BE" dirty="0">
              <a:latin typeface="Monserrat"/>
            </a:rPr>
            <a:t>Idées lectures</a:t>
          </a:r>
          <a:br>
            <a:rPr lang="fr-BE" dirty="0">
              <a:latin typeface="Monserrat"/>
            </a:rPr>
          </a:br>
          <a:r>
            <a:rPr lang="fr-BE" dirty="0">
              <a:latin typeface="Monserrat"/>
            </a:rPr>
            <a:t>Ressources</a:t>
          </a:r>
          <a:endParaRPr lang="fr-FR" dirty="0">
            <a:latin typeface="Monserrat"/>
          </a:endParaRPr>
        </a:p>
      </dgm:t>
    </dgm:pt>
    <dgm:pt modelId="{BDBC0E39-253E-4588-B8BD-B39C72053311}" type="parTrans" cxnId="{401D5CAB-8420-40F1-9A41-DC8005B96077}">
      <dgm:prSet/>
      <dgm:spPr/>
      <dgm:t>
        <a:bodyPr/>
        <a:lstStyle/>
        <a:p>
          <a:endParaRPr lang="fr-FR">
            <a:latin typeface="Monserrat"/>
          </a:endParaRPr>
        </a:p>
      </dgm:t>
    </dgm:pt>
    <dgm:pt modelId="{6442A19F-CB46-405D-9EAE-29C6BE1D2660}" type="sibTrans" cxnId="{401D5CAB-8420-40F1-9A41-DC8005B96077}">
      <dgm:prSet/>
      <dgm:spPr/>
      <dgm:t>
        <a:bodyPr/>
        <a:lstStyle/>
        <a:p>
          <a:endParaRPr lang="fr-FR">
            <a:latin typeface="Monserrat"/>
          </a:endParaRPr>
        </a:p>
      </dgm:t>
    </dgm:pt>
    <dgm:pt modelId="{7682D3FD-057F-400E-9E40-D2E67019BB46}" type="pres">
      <dgm:prSet presAssocID="{28715CF9-D64C-407E-9393-40EB778B8741}" presName="composite" presStyleCnt="0">
        <dgm:presLayoutVars>
          <dgm:chMax val="1"/>
          <dgm:dir/>
          <dgm:resizeHandles val="exact"/>
        </dgm:presLayoutVars>
      </dgm:prSet>
      <dgm:spPr/>
    </dgm:pt>
    <dgm:pt modelId="{08CD2253-09EA-4C12-8528-55B3BCB19DB3}" type="pres">
      <dgm:prSet presAssocID="{C2B7ADF1-181E-4D6A-800C-99FF71069B47}" presName="roof" presStyleLbl="dkBgShp" presStyleIdx="0" presStyleCnt="2"/>
      <dgm:spPr/>
    </dgm:pt>
    <dgm:pt modelId="{BF6DAB23-8DAB-4ABE-9734-7FACEC748DF4}" type="pres">
      <dgm:prSet presAssocID="{C2B7ADF1-181E-4D6A-800C-99FF71069B47}" presName="pillars" presStyleCnt="0"/>
      <dgm:spPr/>
    </dgm:pt>
    <dgm:pt modelId="{4B3588BB-1094-460F-8AA5-5EA01EFB47EF}" type="pres">
      <dgm:prSet presAssocID="{C2B7ADF1-181E-4D6A-800C-99FF71069B47}" presName="pillar1" presStyleLbl="node1" presStyleIdx="0" presStyleCnt="2">
        <dgm:presLayoutVars>
          <dgm:bulletEnabled val="1"/>
        </dgm:presLayoutVars>
      </dgm:prSet>
      <dgm:spPr/>
    </dgm:pt>
    <dgm:pt modelId="{13D82707-8DDB-4104-BBB4-A01E4DBA2C2C}" type="pres">
      <dgm:prSet presAssocID="{F2246B3E-1535-4D7C-A996-548B14CAAF43}" presName="pillarX" presStyleLbl="node1" presStyleIdx="1" presStyleCnt="2">
        <dgm:presLayoutVars>
          <dgm:bulletEnabled val="1"/>
        </dgm:presLayoutVars>
      </dgm:prSet>
      <dgm:spPr/>
    </dgm:pt>
    <dgm:pt modelId="{C2BD4E13-F176-4D5A-A505-2A3B95D24302}" type="pres">
      <dgm:prSet presAssocID="{C2B7ADF1-181E-4D6A-800C-99FF71069B47}" presName="base" presStyleLbl="dkBgShp" presStyleIdx="1" presStyleCnt="2"/>
      <dgm:spPr/>
    </dgm:pt>
  </dgm:ptLst>
  <dgm:cxnLst>
    <dgm:cxn modelId="{69C74F78-7771-4CB6-9E4E-0AC3D4C6E8C4}" type="presOf" srcId="{F2246B3E-1535-4D7C-A996-548B14CAAF43}" destId="{13D82707-8DDB-4104-BBB4-A01E4DBA2C2C}" srcOrd="0" destOrd="0" presId="urn:microsoft.com/office/officeart/2005/8/layout/hList3"/>
    <dgm:cxn modelId="{62678184-5FF4-43FE-BAC0-3343A279412F}" srcId="{C2B7ADF1-181E-4D6A-800C-99FF71069B47}" destId="{A4FACE43-2F1A-416E-B7DA-9294445FA34C}" srcOrd="0" destOrd="0" parTransId="{A4BAF1D7-541B-4669-B1A7-617572E64D8A}" sibTransId="{29C2676B-96BF-4151-9F38-4130B128D9F2}"/>
    <dgm:cxn modelId="{FD55008A-88BC-4ACE-847C-DE80413BC52A}" srcId="{28715CF9-D64C-407E-9393-40EB778B8741}" destId="{C2B7ADF1-181E-4D6A-800C-99FF71069B47}" srcOrd="0" destOrd="0" parTransId="{6B42C40B-76D3-4DAD-A5A6-63E5B87B5945}" sibTransId="{2CAABFB0-FF62-4176-9C30-B5F2F4A93E79}"/>
    <dgm:cxn modelId="{7B3A9DA8-DA9F-4B57-B49C-52133E09A090}" type="presOf" srcId="{C2B7ADF1-181E-4D6A-800C-99FF71069B47}" destId="{08CD2253-09EA-4C12-8528-55B3BCB19DB3}" srcOrd="0" destOrd="0" presId="urn:microsoft.com/office/officeart/2005/8/layout/hList3"/>
    <dgm:cxn modelId="{401D5CAB-8420-40F1-9A41-DC8005B96077}" srcId="{C2B7ADF1-181E-4D6A-800C-99FF71069B47}" destId="{F2246B3E-1535-4D7C-A996-548B14CAAF43}" srcOrd="1" destOrd="0" parTransId="{BDBC0E39-253E-4588-B8BD-B39C72053311}" sibTransId="{6442A19F-CB46-405D-9EAE-29C6BE1D2660}"/>
    <dgm:cxn modelId="{4DEB3AD0-2778-4112-BFCA-18E02FA8FC7F}" type="presOf" srcId="{28715CF9-D64C-407E-9393-40EB778B8741}" destId="{7682D3FD-057F-400E-9E40-D2E67019BB46}" srcOrd="0" destOrd="0" presId="urn:microsoft.com/office/officeart/2005/8/layout/hList3"/>
    <dgm:cxn modelId="{D8744CD8-1990-40E6-B7A9-152677F0EFAD}" type="presOf" srcId="{A4FACE43-2F1A-416E-B7DA-9294445FA34C}" destId="{4B3588BB-1094-460F-8AA5-5EA01EFB47EF}" srcOrd="0" destOrd="0" presId="urn:microsoft.com/office/officeart/2005/8/layout/hList3"/>
    <dgm:cxn modelId="{9FCB6488-B491-478F-889C-F81960A1C34A}" type="presParOf" srcId="{7682D3FD-057F-400E-9E40-D2E67019BB46}" destId="{08CD2253-09EA-4C12-8528-55B3BCB19DB3}" srcOrd="0" destOrd="0" presId="urn:microsoft.com/office/officeart/2005/8/layout/hList3"/>
    <dgm:cxn modelId="{F0C62DCC-89E7-4719-92AC-3BA3EFAE8CF8}" type="presParOf" srcId="{7682D3FD-057F-400E-9E40-D2E67019BB46}" destId="{BF6DAB23-8DAB-4ABE-9734-7FACEC748DF4}" srcOrd="1" destOrd="0" presId="urn:microsoft.com/office/officeart/2005/8/layout/hList3"/>
    <dgm:cxn modelId="{73445B10-324F-42B3-B5A2-9D42FA222422}" type="presParOf" srcId="{BF6DAB23-8DAB-4ABE-9734-7FACEC748DF4}" destId="{4B3588BB-1094-460F-8AA5-5EA01EFB47EF}" srcOrd="0" destOrd="0" presId="urn:microsoft.com/office/officeart/2005/8/layout/hList3"/>
    <dgm:cxn modelId="{FDA837B4-0668-4B15-90B1-2B56634C1E7F}" type="presParOf" srcId="{BF6DAB23-8DAB-4ABE-9734-7FACEC748DF4}" destId="{13D82707-8DDB-4104-BBB4-A01E4DBA2C2C}" srcOrd="1" destOrd="0" presId="urn:microsoft.com/office/officeart/2005/8/layout/hList3"/>
    <dgm:cxn modelId="{EF22A7EF-89EB-4DD6-955A-A1ACDFDBD9AC}" type="presParOf" srcId="{7682D3FD-057F-400E-9E40-D2E67019BB46}" destId="{C2BD4E13-F176-4D5A-A505-2A3B95D2430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D2253-09EA-4C12-8528-55B3BCB19DB3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latin typeface="Monserrat"/>
            </a:rPr>
            <a:t>Moodle « cours transversaux »</a:t>
          </a:r>
          <a:endParaRPr lang="fr-FR" sz="3600" kern="1200" dirty="0">
            <a:latin typeface="Monserrat"/>
          </a:endParaRPr>
        </a:p>
      </dsp:txBody>
      <dsp:txXfrm>
        <a:off x="0" y="0"/>
        <a:ext cx="6096000" cy="1219200"/>
      </dsp:txXfrm>
    </dsp:sp>
    <dsp:sp modelId="{4B3588BB-1094-460F-8AA5-5EA01EFB47EF}">
      <dsp:nvSpPr>
        <dsp:cNvPr id="0" name=""/>
        <dsp:cNvSpPr/>
      </dsp:nvSpPr>
      <dsp:spPr>
        <a:xfrm>
          <a:off x="0" y="1219200"/>
          <a:ext cx="3047999" cy="256032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000" kern="1200" dirty="0">
              <a:latin typeface="Monserrat"/>
            </a:rPr>
            <a:t>Infos pratiques</a:t>
          </a:r>
          <a:br>
            <a:rPr lang="fr-BE" sz="4000" kern="1200" dirty="0">
              <a:latin typeface="Monserrat"/>
            </a:rPr>
          </a:br>
          <a:r>
            <a:rPr lang="fr-BE" sz="4000" kern="1200" dirty="0">
              <a:latin typeface="Monserrat"/>
            </a:rPr>
            <a:t>(cours &amp; séminaires)</a:t>
          </a:r>
          <a:endParaRPr lang="fr-FR" sz="4000" kern="1200" dirty="0">
            <a:latin typeface="Monserrat"/>
          </a:endParaRPr>
        </a:p>
      </dsp:txBody>
      <dsp:txXfrm>
        <a:off x="0" y="1219200"/>
        <a:ext cx="3047999" cy="2560320"/>
      </dsp:txXfrm>
    </dsp:sp>
    <dsp:sp modelId="{13D82707-8DDB-4104-BBB4-A01E4DBA2C2C}">
      <dsp:nvSpPr>
        <dsp:cNvPr id="0" name=""/>
        <dsp:cNvSpPr/>
      </dsp:nvSpPr>
      <dsp:spPr>
        <a:xfrm>
          <a:off x="3048000" y="1219200"/>
          <a:ext cx="3047999" cy="25603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000" kern="1200" dirty="0">
              <a:latin typeface="Monserrat"/>
            </a:rPr>
            <a:t>Idées lectures</a:t>
          </a:r>
          <a:br>
            <a:rPr lang="fr-BE" sz="4000" kern="1200" dirty="0">
              <a:latin typeface="Monserrat"/>
            </a:rPr>
          </a:br>
          <a:r>
            <a:rPr lang="fr-BE" sz="4000" kern="1200" dirty="0">
              <a:latin typeface="Monserrat"/>
            </a:rPr>
            <a:t>Ressources</a:t>
          </a:r>
          <a:endParaRPr lang="fr-FR" sz="4000" kern="1200" dirty="0">
            <a:latin typeface="Monserrat"/>
          </a:endParaRPr>
        </a:p>
      </dsp:txBody>
      <dsp:txXfrm>
        <a:off x="3048000" y="1219200"/>
        <a:ext cx="3047999" cy="2560320"/>
      </dsp:txXfrm>
    </dsp:sp>
    <dsp:sp modelId="{C2BD4E13-F176-4D5A-A505-2A3B95D24302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BADF3-5958-4BEA-AC23-0A80BF2A95D4}" type="datetimeFigureOut">
              <a:rPr lang="fr-BE" smtClean="0"/>
              <a:t>10-07-25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2BCAB-DC51-499C-9191-449F6414A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560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5ABF5-A1C2-47BE-B025-C9CE4AC38565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450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7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2" y="2068082"/>
            <a:ext cx="8135937" cy="4789918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1619672" y="4869160"/>
            <a:ext cx="4932548" cy="1548172"/>
          </a:xfrm>
          <a:prstGeom prst="rect">
            <a:avLst/>
          </a:prstGeom>
          <a:solidFill>
            <a:srgbClr val="5DB3E6">
              <a:alpha val="79000"/>
            </a:srgbClr>
          </a:solidFill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ln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BE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2" y="5096487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92002" y="553971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</p:spTree>
    <p:extLst>
      <p:ext uri="{BB962C8B-B14F-4D97-AF65-F5344CB8AC3E}">
        <p14:creationId xmlns:p14="http://schemas.microsoft.com/office/powerpoint/2010/main" val="218028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856572"/>
            <a:ext cx="4691706" cy="924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Entité émettrice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125119"/>
            <a:ext cx="4691706" cy="2674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Faculté 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392604"/>
            <a:ext cx="4691706" cy="3939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Ne pas dépasser les 3 lignes</a:t>
            </a:r>
          </a:p>
        </p:txBody>
      </p:sp>
    </p:spTree>
    <p:extLst>
      <p:ext uri="{BB962C8B-B14F-4D97-AF65-F5344CB8AC3E}">
        <p14:creationId xmlns:p14="http://schemas.microsoft.com/office/powerpoint/2010/main" val="261771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831824" y="869835"/>
            <a:ext cx="4691706" cy="924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9A96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Faculté d’architecture, d’ingénierie architecturale, d’urbanisme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7878763" y="419100"/>
            <a:ext cx="838200" cy="8540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576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3786" y="2988654"/>
            <a:ext cx="7332358" cy="10193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8079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6865" y="348116"/>
            <a:ext cx="5761144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du slide Arial Bold 28 pts</a:t>
            </a:r>
          </a:p>
        </p:txBody>
      </p:sp>
    </p:spTree>
    <p:extLst>
      <p:ext uri="{BB962C8B-B14F-4D97-AF65-F5344CB8AC3E}">
        <p14:creationId xmlns:p14="http://schemas.microsoft.com/office/powerpoint/2010/main" val="121493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25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5" y="6234989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500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25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5" y="6234989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9784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25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5" y="6234989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521806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25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5" y="6234989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10763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25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5" y="6234989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48251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170645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B75500-55A4-D3C1-F8BF-165EFD41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C071-EB44-4D40-A55D-208E52AA083A}" type="datetimeFigureOut">
              <a:rPr lang="fr-BE" smtClean="0"/>
              <a:t>10-07-25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D20AE1-AFFB-BF01-92BE-339119EC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35507F-FC18-85A2-8FB6-9F4A6C44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F8F4-26DC-47D7-ABA9-6FD4B7967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218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25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5" y="6234989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88021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B75500-55A4-D3C1-F8BF-165EFD41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C071-EB44-4D40-A55D-208E52AA083A}" type="datetimeFigureOut">
              <a:rPr lang="fr-BE" smtClean="0"/>
              <a:t>10-07-25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D20AE1-AFFB-BF01-92BE-339119EC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35507F-FC18-85A2-8FB6-9F4A6C44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F8F4-26DC-47D7-ABA9-6FD4B7967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76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21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3" y="1340892"/>
            <a:ext cx="7200900" cy="482441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695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4644000" y="1339200"/>
            <a:ext cx="3528000" cy="482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897308" y="2828658"/>
            <a:ext cx="3537959" cy="1572426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Musdandis</a:t>
            </a:r>
            <a:r>
              <a:rPr lang="fr-BE" dirty="0"/>
              <a:t> </a:t>
            </a:r>
            <a:r>
              <a:rPr lang="fr-BE" dirty="0" err="1"/>
              <a:t>dolentia</a:t>
            </a:r>
            <a:r>
              <a:rPr lang="fr-BE" dirty="0"/>
              <a:t> qui </a:t>
            </a:r>
            <a:r>
              <a:rPr lang="fr-BE" dirty="0" err="1"/>
              <a:t>ditat</a:t>
            </a:r>
            <a:endParaRPr lang="fr-BE" dirty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99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3786" y="2988654"/>
            <a:ext cx="7332358" cy="933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04425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25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5" y="6234989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43441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5" r:id="rId2"/>
    <p:sldLayoutId id="2147483706" r:id="rId3"/>
    <p:sldLayoutId id="21474837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3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6" r:id="rId2"/>
    <p:sldLayoutId id="2147483684" r:id="rId3"/>
    <p:sldLayoutId id="2147483690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5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2" r:id="rId3"/>
    <p:sldLayoutId id="2147483674" r:id="rId4"/>
    <p:sldLayoutId id="2147483676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ouvain.be/fr/catalogue-formations/rfie-2025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enseignement.be/index.php?page=28044&amp;navi=45" TargetMode="External"/><Relationship Id="rId4" Type="http://schemas.openxmlformats.org/officeDocument/2006/relationships/hyperlink" Target="http://www.enseignement.be/index.php?page=27274&amp;navi=4240#zone_step_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moodle.uclouvain.be/course/view.php?id=2368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ouvain.be/fr/facultes/educ/eml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uclouvain.be/course/view.php?id=236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5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D740175-6116-EC25-7FCE-128DE3249599}"/>
              </a:ext>
            </a:extLst>
          </p:cNvPr>
          <p:cNvSpPr txBox="1"/>
          <p:nvPr/>
        </p:nvSpPr>
        <p:spPr>
          <a:xfrm>
            <a:off x="1060245" y="1770750"/>
            <a:ext cx="750525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E5F"/>
                </a:solidFill>
                <a:latin typeface="Aptos" panose="020B0004020202020204" pitchFamily="34" charset="0"/>
              </a:rPr>
              <a:t>Les programmes d’études pour apprendre à enseigner :</a:t>
            </a:r>
          </a:p>
          <a:p>
            <a:r>
              <a:rPr lang="fr-FR" sz="1050" b="1" dirty="0">
                <a:solidFill>
                  <a:srgbClr val="002E5F"/>
                </a:solidFill>
                <a:latin typeface="Aptos" panose="020B0004020202020204" pitchFamily="34" charset="0"/>
              </a:rPr>
              <a:t>Depuis la rentrée 2023, et progressivement jusqu’à la rentrée 2025, la formation s’organise en 5 sections</a:t>
            </a:r>
            <a:endParaRPr lang="fr-BE" sz="1050" b="1" dirty="0">
              <a:solidFill>
                <a:srgbClr val="002E5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54BF1E-A7D1-E047-3F04-03FA3032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72" y="2449600"/>
            <a:ext cx="6006247" cy="2586365"/>
          </a:xfrm>
          <a:prstGeom prst="rect">
            <a:avLst/>
          </a:prstGeom>
        </p:spPr>
      </p:pic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5861AAE9-D7D2-D6E2-E4DA-134153C8ED2B}"/>
              </a:ext>
            </a:extLst>
          </p:cNvPr>
          <p:cNvSpPr/>
          <p:nvPr/>
        </p:nvSpPr>
        <p:spPr>
          <a:xfrm rot="16200000">
            <a:off x="3458116" y="2895111"/>
            <a:ext cx="322084" cy="47235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322908E6-4D68-43A6-8725-A5C1C62897E5}"/>
              </a:ext>
            </a:extLst>
          </p:cNvPr>
          <p:cNvSpPr/>
          <p:nvPr/>
        </p:nvSpPr>
        <p:spPr>
          <a:xfrm rot="16200000">
            <a:off x="6458010" y="4694027"/>
            <a:ext cx="322084" cy="11085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val="75795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C69A7-5191-B4DA-8B55-41E3A68E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3AE719-412A-82B8-A02F-466BE6EF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45641"/>
            <a:ext cx="8178800" cy="39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D1AD4-710A-AAC4-97A9-813385CA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8046B45-4793-CB70-228C-7E117194AAEF}"/>
              </a:ext>
            </a:extLst>
          </p:cNvPr>
          <p:cNvSpPr txBox="1"/>
          <p:nvPr/>
        </p:nvSpPr>
        <p:spPr>
          <a:xfrm>
            <a:off x="622435" y="2338658"/>
            <a:ext cx="8101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L’UCLouvain a choisi de s’associer avec </a:t>
            </a:r>
            <a:r>
              <a:rPr lang="fr-FR" sz="2000" b="1" dirty="0">
                <a:solidFill>
                  <a:srgbClr val="002E5F"/>
                </a:solidFill>
                <a:latin typeface="Montserrat" panose="00000500000000000000" pitchFamily="2" charset="0"/>
              </a:rPr>
              <a:t>4 HE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 (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Ephec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 Education, HELHA, Vinci et 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Hénallux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) et l’</a:t>
            </a:r>
            <a:r>
              <a:rPr lang="fr-FR" sz="2000" b="1" dirty="0">
                <a:solidFill>
                  <a:srgbClr val="002E5F"/>
                </a:solidFill>
                <a:latin typeface="Montserrat" panose="00000500000000000000" pitchFamily="2" charset="0"/>
              </a:rPr>
              <a:t>Université de Namur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 pour porter ensemble des programmes des sections 1, 2, 3, 4 et 5 (et le MSFE)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Depuis septembre 2023, le travail en 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codiplomation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 pour les sections 1, 2 et 3 a débuté sur les sites des 4 HE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Pour les sections 4 et 5, des accords de 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codiplomation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 ont été signés autour de l’UCLouvain (avec 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Ephec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 Education, HELHA, Vinci et 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Hénallux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) et autour de l’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UNamur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 (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Hénallux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9D4C71-9379-1ED1-CB35-42A04E3C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83" y="5457403"/>
            <a:ext cx="7203686" cy="8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FA46C8E-C9E1-6D9D-54F6-B741C16BEDF8}"/>
              </a:ext>
            </a:extLst>
          </p:cNvPr>
          <p:cNvSpPr txBox="1"/>
          <p:nvPr/>
        </p:nvSpPr>
        <p:spPr>
          <a:xfrm>
            <a:off x="622435" y="1620570"/>
            <a:ext cx="67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Le Consortium « enseigner ensemble »</a:t>
            </a:r>
            <a:endParaRPr lang="fr-BE" sz="2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3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32B15-4F53-430A-BC32-136D9F70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27B12B0-F314-1126-0A0D-8A1E1AE1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5" y="1247601"/>
            <a:ext cx="5652794" cy="6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9">
            <a:extLst>
              <a:ext uri="{FF2B5EF4-FFF2-40B4-BE49-F238E27FC236}">
                <a16:creationId xmlns:a16="http://schemas.microsoft.com/office/drawing/2014/main" id="{B083F6D6-ADF6-6BBB-AA78-88C1C103EAF6}"/>
              </a:ext>
            </a:extLst>
          </p:cNvPr>
          <p:cNvSpPr txBox="1"/>
          <p:nvPr/>
        </p:nvSpPr>
        <p:spPr>
          <a:xfrm>
            <a:off x="1249410" y="1337894"/>
            <a:ext cx="494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Montserrat" panose="00000500000000000000" pitchFamily="2" charset="0"/>
              </a:rPr>
              <a:t>Faculté des sciences de l’éducation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DACC155-3967-E5CA-08E8-8CEBF5C3277B}"/>
              </a:ext>
            </a:extLst>
          </p:cNvPr>
          <p:cNvSpPr/>
          <p:nvPr/>
        </p:nvSpPr>
        <p:spPr>
          <a:xfrm>
            <a:off x="1005999" y="1956481"/>
            <a:ext cx="1323966" cy="2025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50" b="1" dirty="0">
              <a:solidFill>
                <a:srgbClr val="002060"/>
              </a:solidFill>
              <a:ea typeface="Arial" panose="020B0604020202020204" pitchFamily="34" charset="0"/>
              <a:cs typeface="Arial"/>
            </a:endParaRPr>
          </a:p>
          <a:p>
            <a:pPr algn="ctr"/>
            <a:endParaRPr lang="fr-FR" sz="1013" dirty="0">
              <a:solidFill>
                <a:srgbClr val="002060"/>
              </a:solidFill>
              <a:cs typeface="Calibri" panose="020F0502020204030204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1BC667A-9B3E-4815-B9CC-C24C03AF5DCF}"/>
              </a:ext>
            </a:extLst>
          </p:cNvPr>
          <p:cNvSpPr/>
          <p:nvPr/>
        </p:nvSpPr>
        <p:spPr>
          <a:xfrm>
            <a:off x="2527362" y="1956481"/>
            <a:ext cx="1347232" cy="2025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788" b="1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B9F00B9-D4AB-187B-7D77-2219B0F3B5F2}"/>
              </a:ext>
            </a:extLst>
          </p:cNvPr>
          <p:cNvSpPr/>
          <p:nvPr/>
        </p:nvSpPr>
        <p:spPr>
          <a:xfrm>
            <a:off x="4071991" y="1967928"/>
            <a:ext cx="1272656" cy="2025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50" b="1" dirty="0">
              <a:solidFill>
                <a:srgbClr val="002060"/>
              </a:solidFill>
              <a:cs typeface="Arial"/>
            </a:endParaRPr>
          </a:p>
          <a:p>
            <a:pPr algn="ctr"/>
            <a:endParaRPr lang="fr-FR" sz="788" b="1" dirty="0">
              <a:solidFill>
                <a:srgbClr val="002060"/>
              </a:solidFill>
              <a:cs typeface="Arial"/>
            </a:endParaRPr>
          </a:p>
          <a:p>
            <a:pPr algn="ctr"/>
            <a:endParaRPr lang="fr-FR" sz="788" i="1" dirty="0">
              <a:solidFill>
                <a:srgbClr val="002060"/>
              </a:solidFill>
              <a:cs typeface="Arial"/>
            </a:endParaRPr>
          </a:p>
          <a:p>
            <a:pPr algn="ctr"/>
            <a:endParaRPr lang="fr-FR" sz="1013" i="1" dirty="0">
              <a:solidFill>
                <a:srgbClr val="002060"/>
              </a:solidFill>
              <a:cs typeface="Calibri" panose="020F0502020204030204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78EEA6B-6195-305D-2B71-D8B076AC757E}"/>
              </a:ext>
            </a:extLst>
          </p:cNvPr>
          <p:cNvSpPr/>
          <p:nvPr/>
        </p:nvSpPr>
        <p:spPr>
          <a:xfrm>
            <a:off x="5482095" y="1948416"/>
            <a:ext cx="1215000" cy="2025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50" b="1" dirty="0">
              <a:solidFill>
                <a:srgbClr val="002060"/>
              </a:solidFill>
              <a:cs typeface="Arial"/>
            </a:endParaRPr>
          </a:p>
          <a:p>
            <a:pPr algn="ctr"/>
            <a:endParaRPr lang="fr-FR" sz="1050" b="1" dirty="0">
              <a:solidFill>
                <a:srgbClr val="002060"/>
              </a:solidFill>
              <a:cs typeface="Arial"/>
            </a:endParaRPr>
          </a:p>
          <a:p>
            <a:pPr algn="ctr"/>
            <a:endParaRPr lang="fr-FR" sz="1013" dirty="0">
              <a:solidFill>
                <a:srgbClr val="002060"/>
              </a:solidFill>
              <a:cs typeface="Calibri" panose="020F050202020403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02AD7F-C240-C6AE-8FB0-B34E353AA5CF}"/>
              </a:ext>
            </a:extLst>
          </p:cNvPr>
          <p:cNvSpPr txBox="1"/>
          <p:nvPr/>
        </p:nvSpPr>
        <p:spPr>
          <a:xfrm>
            <a:off x="1157543" y="2182792"/>
            <a:ext cx="10520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2060"/>
                </a:solidFill>
                <a:latin typeface="Montserrat" panose="00000500000000000000" pitchFamily="2" charset="0"/>
              </a:rPr>
              <a:t>École de formation des enseignants </a:t>
            </a:r>
          </a:p>
          <a:p>
            <a:pPr algn="ctr"/>
            <a:r>
              <a:rPr lang="fr-FR" sz="1100" dirty="0">
                <a:solidFill>
                  <a:srgbClr val="002060"/>
                </a:solidFill>
                <a:latin typeface="Montserrat" panose="00000500000000000000" pitchFamily="2" charset="0"/>
              </a:rPr>
              <a:t>– </a:t>
            </a:r>
          </a:p>
          <a:p>
            <a:pPr algn="ctr"/>
            <a:r>
              <a:rPr lang="fr-FR" sz="1100" dirty="0">
                <a:solidFill>
                  <a:srgbClr val="002060"/>
                </a:solidFill>
                <a:latin typeface="Montserrat" panose="00000500000000000000" pitchFamily="2" charset="0"/>
              </a:rPr>
              <a:t>Fondamental et secondaire inférieur</a:t>
            </a:r>
            <a:endParaRPr lang="fr-BE" sz="11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880656-70C2-6E28-CE6E-450D8F9C69EC}"/>
              </a:ext>
            </a:extLst>
          </p:cNvPr>
          <p:cNvSpPr txBox="1"/>
          <p:nvPr/>
        </p:nvSpPr>
        <p:spPr>
          <a:xfrm>
            <a:off x="2605907" y="2247658"/>
            <a:ext cx="1209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2060"/>
                </a:solidFill>
                <a:latin typeface="Montserrat" panose="00000500000000000000" pitchFamily="2" charset="0"/>
              </a:rPr>
              <a:t>École </a:t>
            </a:r>
            <a:r>
              <a:rPr lang="fr-FR" sz="1100" dirty="0" err="1">
                <a:solidFill>
                  <a:srgbClr val="002060"/>
                </a:solidFill>
                <a:latin typeface="Montserrat" panose="00000500000000000000" pitchFamily="2" charset="0"/>
              </a:rPr>
              <a:t>interfacultaire</a:t>
            </a:r>
            <a:r>
              <a:rPr lang="fr-FR" sz="1100" dirty="0">
                <a:solidFill>
                  <a:srgbClr val="002060"/>
                </a:solidFill>
                <a:latin typeface="Montserrat" panose="00000500000000000000" pitchFamily="2" charset="0"/>
              </a:rPr>
              <a:t> de formation des enseignants</a:t>
            </a:r>
          </a:p>
          <a:p>
            <a:pPr algn="ctr"/>
            <a:r>
              <a:rPr lang="fr-FR" sz="1100" dirty="0">
                <a:solidFill>
                  <a:srgbClr val="002060"/>
                </a:solidFill>
                <a:latin typeface="Montserrat" panose="00000500000000000000" pitchFamily="2" charset="0"/>
              </a:rPr>
              <a:t>-</a:t>
            </a:r>
          </a:p>
          <a:p>
            <a:pPr algn="ctr"/>
            <a:r>
              <a:rPr lang="fr-FR" sz="1100" dirty="0">
                <a:solidFill>
                  <a:srgbClr val="002060"/>
                </a:solidFill>
                <a:latin typeface="Montserrat" panose="00000500000000000000" pitchFamily="2" charset="0"/>
              </a:rPr>
              <a:t>Secondaire supérieur</a:t>
            </a:r>
            <a:endParaRPr lang="fr-BE" sz="11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8D4FCD-041B-4AC6-E0E1-17F0060ED7E4}"/>
              </a:ext>
            </a:extLst>
          </p:cNvPr>
          <p:cNvSpPr txBox="1"/>
          <p:nvPr/>
        </p:nvSpPr>
        <p:spPr>
          <a:xfrm>
            <a:off x="4141546" y="2482159"/>
            <a:ext cx="113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latin typeface="Montserrat" panose="00000500000000000000" pitchFamily="2" charset="0"/>
              </a:rPr>
              <a:t>École de formation d’adultes</a:t>
            </a:r>
            <a:endParaRPr lang="fr-BE" sz="12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248F74-75A9-3C6B-A7C5-9C7801D5FFF1}"/>
              </a:ext>
            </a:extLst>
          </p:cNvPr>
          <p:cNvSpPr txBox="1"/>
          <p:nvPr/>
        </p:nvSpPr>
        <p:spPr>
          <a:xfrm>
            <a:off x="5522822" y="2447212"/>
            <a:ext cx="113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latin typeface="Montserrat" panose="00000500000000000000" pitchFamily="2" charset="0"/>
              </a:rPr>
              <a:t>École de formation des formateurs du supérieur</a:t>
            </a:r>
            <a:endParaRPr lang="fr-BE" sz="12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2CAA9D-5AD9-D353-B1A3-AF7AA4996ED8}"/>
              </a:ext>
            </a:extLst>
          </p:cNvPr>
          <p:cNvSpPr txBox="1"/>
          <p:nvPr/>
        </p:nvSpPr>
        <p:spPr>
          <a:xfrm>
            <a:off x="2588900" y="3750519"/>
            <a:ext cx="1133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DF1991"/>
                </a:solidFill>
              </a:rPr>
              <a:t>EISS</a:t>
            </a:r>
            <a:endParaRPr lang="fr-BE" sz="1050" b="1" dirty="0">
              <a:solidFill>
                <a:srgbClr val="DF199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7096F6-AA26-D354-AC19-6381ECD295AF}"/>
              </a:ext>
            </a:extLst>
          </p:cNvPr>
          <p:cNvSpPr txBox="1"/>
          <p:nvPr/>
        </p:nvSpPr>
        <p:spPr>
          <a:xfrm>
            <a:off x="1101209" y="3739012"/>
            <a:ext cx="1133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DF1991"/>
                </a:solidFill>
              </a:rPr>
              <a:t>EFEL</a:t>
            </a:r>
            <a:endParaRPr lang="fr-BE" sz="1050" b="1" dirty="0">
              <a:solidFill>
                <a:srgbClr val="DF199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BF942FE-9983-30FB-02C2-58DF24412ABB}"/>
              </a:ext>
            </a:extLst>
          </p:cNvPr>
          <p:cNvSpPr txBox="1"/>
          <p:nvPr/>
        </p:nvSpPr>
        <p:spPr>
          <a:xfrm>
            <a:off x="5542044" y="3719500"/>
            <a:ext cx="1133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DF1991"/>
                </a:solidFill>
              </a:rPr>
              <a:t>FOSU</a:t>
            </a:r>
            <a:endParaRPr lang="fr-BE" sz="1050" b="1" dirty="0">
              <a:solidFill>
                <a:srgbClr val="DF199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70C31C-0CCF-CFE9-6929-D8E9C57C8DA5}"/>
              </a:ext>
            </a:extLst>
          </p:cNvPr>
          <p:cNvSpPr txBox="1"/>
          <p:nvPr/>
        </p:nvSpPr>
        <p:spPr>
          <a:xfrm>
            <a:off x="4107684" y="3739012"/>
            <a:ext cx="1133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DF1991"/>
                </a:solidFill>
              </a:rPr>
              <a:t>FOPA</a:t>
            </a:r>
            <a:endParaRPr lang="fr-BE" sz="1050" b="1" dirty="0">
              <a:solidFill>
                <a:srgbClr val="DF199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16386CE-10A8-52A3-0A18-1D53B618082E}"/>
              </a:ext>
            </a:extLst>
          </p:cNvPr>
          <p:cNvSpPr txBox="1"/>
          <p:nvPr/>
        </p:nvSpPr>
        <p:spPr>
          <a:xfrm>
            <a:off x="1046726" y="4005825"/>
            <a:ext cx="1133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002060"/>
                </a:solidFill>
              </a:rPr>
              <a:t>Sections 1-2-3</a:t>
            </a:r>
            <a:endParaRPr lang="fr-BE" sz="1050" dirty="0">
              <a:solidFill>
                <a:srgbClr val="00206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C51C20-8523-5472-4E30-E459CC8A3CD4}"/>
              </a:ext>
            </a:extLst>
          </p:cNvPr>
          <p:cNvSpPr txBox="1"/>
          <p:nvPr/>
        </p:nvSpPr>
        <p:spPr>
          <a:xfrm>
            <a:off x="2588900" y="4005825"/>
            <a:ext cx="11335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002060"/>
                </a:solidFill>
              </a:rPr>
              <a:t>Sections 4-5</a:t>
            </a:r>
            <a:endParaRPr lang="fr-BE" sz="1050" dirty="0">
              <a:solidFill>
                <a:srgbClr val="00206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AC57596-83C4-80D9-4044-6AEB6FA6AFA0}"/>
              </a:ext>
            </a:extLst>
          </p:cNvPr>
          <p:cNvSpPr txBox="1"/>
          <p:nvPr/>
        </p:nvSpPr>
        <p:spPr>
          <a:xfrm>
            <a:off x="7082333" y="2032035"/>
            <a:ext cx="1949700" cy="173124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Montserrat" panose="00000500000000000000" pitchFamily="2" charset="0"/>
              </a:rPr>
              <a:t>Doyenne : </a:t>
            </a:r>
          </a:p>
          <a:p>
            <a:r>
              <a:rPr lang="fr-FR" sz="1200" dirty="0">
                <a:solidFill>
                  <a:srgbClr val="002060"/>
                </a:solidFill>
                <a:latin typeface="Montserrat" panose="00000500000000000000" pitchFamily="2" charset="0"/>
              </a:rPr>
              <a:t>Mariane Frenay</a:t>
            </a:r>
          </a:p>
          <a:p>
            <a:endParaRPr lang="fr-FR" sz="1200" dirty="0">
              <a:solidFill>
                <a:srgbClr val="002060"/>
              </a:solidFill>
              <a:latin typeface="Montserrat" panose="00000500000000000000" pitchFamily="2" charset="0"/>
              <a:ea typeface="Calibri"/>
              <a:cs typeface="Calibri"/>
            </a:endParaRPr>
          </a:p>
          <a:p>
            <a:r>
              <a:rPr lang="fr-FR" sz="1200" dirty="0">
                <a:solidFill>
                  <a:srgbClr val="002060"/>
                </a:solidFill>
                <a:latin typeface="Montserrat" panose="00000500000000000000" pitchFamily="2" charset="0"/>
                <a:ea typeface="Calibri"/>
                <a:cs typeface="Calibri"/>
              </a:rPr>
              <a:t>Vice-doyenne :</a:t>
            </a:r>
          </a:p>
          <a:p>
            <a:r>
              <a:rPr lang="fr-FR" sz="1200" dirty="0">
                <a:solidFill>
                  <a:srgbClr val="002060"/>
                </a:solidFill>
                <a:latin typeface="Montserrat" panose="00000500000000000000" pitchFamily="2" charset="0"/>
                <a:ea typeface="Calibri"/>
                <a:cs typeface="Calibri"/>
              </a:rPr>
              <a:t>Virginie März</a:t>
            </a:r>
          </a:p>
          <a:p>
            <a:endParaRPr lang="fr-FR" sz="12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fr-FR" sz="1200" dirty="0">
                <a:solidFill>
                  <a:srgbClr val="002060"/>
                </a:solidFill>
                <a:latin typeface="Montserrat" panose="00000500000000000000" pitchFamily="2" charset="0"/>
              </a:rPr>
              <a:t>Directrice administrative : Catherine Fraikin</a:t>
            </a:r>
            <a:endParaRPr lang="fr-BE" sz="12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136479-239B-1011-3A09-D83C669888B8}"/>
              </a:ext>
            </a:extLst>
          </p:cNvPr>
          <p:cNvSpPr txBox="1"/>
          <p:nvPr/>
        </p:nvSpPr>
        <p:spPr>
          <a:xfrm>
            <a:off x="437846" y="4224063"/>
            <a:ext cx="67560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00214E"/>
                </a:solidFill>
                <a:latin typeface="Montserrat" panose="00000500000000000000" pitchFamily="2" charset="0"/>
              </a:rPr>
              <a:t>Sigle des cours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00214E"/>
                </a:solidFill>
                <a:latin typeface="Montserrat" panose="00000500000000000000" pitchFamily="2" charset="0"/>
              </a:rPr>
              <a:t>LEISS</a:t>
            </a:r>
            <a:r>
              <a:rPr lang="fr-BE" sz="1600" dirty="0">
                <a:solidFill>
                  <a:srgbClr val="00214E"/>
                </a:solidFill>
                <a:latin typeface="Montserrat" panose="00000500000000000000" pitchFamily="2" charset="0"/>
              </a:rPr>
              <a:t> (Louvain Ecole </a:t>
            </a:r>
            <a:r>
              <a:rPr lang="fr-BE" sz="1600" dirty="0" err="1">
                <a:solidFill>
                  <a:srgbClr val="00214E"/>
                </a:solidFill>
                <a:latin typeface="Montserrat" panose="00000500000000000000" pitchFamily="2" charset="0"/>
              </a:rPr>
              <a:t>Interfacultaire</a:t>
            </a:r>
            <a:r>
              <a:rPr lang="fr-BE" sz="1600" dirty="0">
                <a:solidFill>
                  <a:srgbClr val="00214E"/>
                </a:solidFill>
                <a:latin typeface="Montserrat" panose="00000500000000000000" pitchFamily="2" charset="0"/>
              </a:rPr>
              <a:t> Secondaire Supérieur)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rgbClr val="00214E"/>
                </a:solidFill>
                <a:latin typeface="Montserrat" panose="00000500000000000000" pitchFamily="2" charset="0"/>
              </a:rPr>
              <a:t>MEISS</a:t>
            </a:r>
            <a:r>
              <a:rPr lang="fr-BE" sz="1600" dirty="0">
                <a:solidFill>
                  <a:srgbClr val="00214E"/>
                </a:solidFill>
                <a:latin typeface="Montserrat" panose="00000500000000000000" pitchFamily="2" charset="0"/>
              </a:rPr>
              <a:t> (Mons Ecole </a:t>
            </a:r>
            <a:r>
              <a:rPr lang="fr-BE" sz="1600" dirty="0" err="1">
                <a:solidFill>
                  <a:srgbClr val="00214E"/>
                </a:solidFill>
                <a:latin typeface="Montserrat" panose="00000500000000000000" pitchFamily="2" charset="0"/>
              </a:rPr>
              <a:t>Interfacultaire</a:t>
            </a:r>
            <a:r>
              <a:rPr lang="fr-BE" sz="1600" dirty="0">
                <a:solidFill>
                  <a:srgbClr val="00214E"/>
                </a:solidFill>
                <a:latin typeface="Montserrat" panose="00000500000000000000" pitchFamily="2" charset="0"/>
              </a:rPr>
              <a:t> Secondaire </a:t>
            </a:r>
            <a:r>
              <a:rPr lang="fr-BE" dirty="0">
                <a:solidFill>
                  <a:srgbClr val="00214E"/>
                </a:solidFill>
                <a:latin typeface="Montserrat" panose="00000500000000000000" pitchFamily="2" charset="0"/>
              </a:rPr>
              <a:t>Supérieur)</a:t>
            </a:r>
          </a:p>
        </p:txBody>
      </p:sp>
      <p:pic>
        <p:nvPicPr>
          <p:cNvPr id="19" name="Image 18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B670E4F-7E82-9C4C-244E-9100A921D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3" y="5257800"/>
            <a:ext cx="773497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8F988-0A86-34B0-F578-49AD09E9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410F69B-1B9D-D491-ACEE-27F0DE88E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39" y="3429000"/>
            <a:ext cx="8084627" cy="1019324"/>
          </a:xfrm>
        </p:spPr>
        <p:txBody>
          <a:bodyPr/>
          <a:lstStyle/>
          <a:p>
            <a:r>
              <a:rPr lang="fr-BE" sz="5600" dirty="0">
                <a:latin typeface="Montserrat" panose="00000500000000000000" pitchFamily="50" charset="0"/>
              </a:rPr>
              <a:t>3. </a:t>
            </a:r>
            <a:r>
              <a:rPr lang="fr-FR" sz="5600" dirty="0">
                <a:latin typeface="Montserrat" panose="00000500000000000000" pitchFamily="50" charset="0"/>
              </a:rPr>
              <a:t>En quoi consistent les Masters en enseignement ? </a:t>
            </a:r>
          </a:p>
          <a:p>
            <a:endParaRPr lang="fr-FR" sz="56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2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EE278-3F53-C872-9D5D-F15F8AC32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ACF59EE-67B8-2A46-8560-35EE5B719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52" y="857250"/>
            <a:ext cx="75206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F4B41-7CFE-B128-FE67-36780F3A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715696C-0EF7-3417-418F-989AB37976C2}"/>
              </a:ext>
            </a:extLst>
          </p:cNvPr>
          <p:cNvSpPr txBox="1"/>
          <p:nvPr/>
        </p:nvSpPr>
        <p:spPr>
          <a:xfrm>
            <a:off x="657173" y="2220672"/>
            <a:ext cx="8188247" cy="283923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defRPr/>
            </a:pPr>
            <a:r>
              <a:rPr lang="fr-FR" b="1" dirty="0">
                <a:solidFill>
                  <a:srgbClr val="002E5F"/>
                </a:solidFill>
                <a:latin typeface="Montserrat" panose="00000500000000000000" pitchFamily="2" charset="0"/>
              </a:rPr>
              <a:t>Facultés organisant des Masters en enseignement Sections 4 et 5</a:t>
            </a:r>
          </a:p>
          <a:p>
            <a:pPr marL="257175" indent="-257175" defTabSz="685800">
              <a:buFont typeface="Calibri"/>
              <a:buChar char="-"/>
              <a:defRPr/>
            </a:pPr>
            <a:r>
              <a:rPr lang="fr-FR" dirty="0">
                <a:solidFill>
                  <a:srgbClr val="002E5F"/>
                </a:solidFill>
                <a:latin typeface="Montserrat" panose="00000500000000000000" pitchFamily="2" charset="0"/>
              </a:rPr>
              <a:t>Faculté des sciences</a:t>
            </a:r>
          </a:p>
          <a:p>
            <a:pPr marL="257175" indent="-257175" defTabSz="685800">
              <a:buFont typeface="Calibri"/>
              <a:buChar char="-"/>
              <a:defRPr/>
            </a:pPr>
            <a:r>
              <a:rPr lang="fr-FR" dirty="0">
                <a:solidFill>
                  <a:srgbClr val="002E5F"/>
                </a:solidFill>
                <a:latin typeface="Montserrat" panose="00000500000000000000" pitchFamily="2" charset="0"/>
              </a:rPr>
              <a:t>Faculté des sciences de la motricité</a:t>
            </a:r>
          </a:p>
          <a:p>
            <a:pPr marL="257175" indent="-257175" defTabSz="685800">
              <a:buFont typeface="Calibri"/>
              <a:buChar char="-"/>
              <a:defRPr/>
            </a:pPr>
            <a:r>
              <a:rPr lang="fr-FR" dirty="0">
                <a:solidFill>
                  <a:srgbClr val="002E5F"/>
                </a:solidFill>
                <a:latin typeface="Montserrat" panose="00000500000000000000" pitchFamily="2" charset="0"/>
              </a:rPr>
              <a:t>Faculté des sciences de l'éducation </a:t>
            </a:r>
          </a:p>
          <a:p>
            <a:pPr marL="257175" indent="-257175" defTabSz="685800">
              <a:buFont typeface="Calibri"/>
              <a:buChar char="-"/>
              <a:defRPr/>
            </a:pPr>
            <a:r>
              <a:rPr lang="fr-FR" dirty="0">
                <a:solidFill>
                  <a:srgbClr val="002E5F"/>
                </a:solidFill>
                <a:latin typeface="Montserrat" panose="00000500000000000000" pitchFamily="2" charset="0"/>
              </a:rPr>
              <a:t>Faculté des sciences économiques, sociales, politiques et de communication (sites de Mons et LLN)</a:t>
            </a:r>
          </a:p>
          <a:p>
            <a:pPr marL="257175" indent="-257175" defTabSz="685800">
              <a:buFont typeface="Calibri"/>
              <a:buChar char="-"/>
              <a:defRPr/>
            </a:pPr>
            <a:r>
              <a:rPr lang="fr-FR" dirty="0">
                <a:solidFill>
                  <a:srgbClr val="002E5F"/>
                </a:solidFill>
                <a:latin typeface="Montserrat" panose="00000500000000000000" pitchFamily="2" charset="0"/>
              </a:rPr>
              <a:t>Faculté de philosophie, arts et lettres</a:t>
            </a:r>
          </a:p>
          <a:p>
            <a:pPr marL="257175" indent="-257175" defTabSz="685800">
              <a:buFont typeface="Calibri"/>
              <a:buChar char="-"/>
              <a:defRPr/>
            </a:pPr>
            <a:r>
              <a:rPr lang="fr-FR" dirty="0">
                <a:solidFill>
                  <a:srgbClr val="002E5F"/>
                </a:solidFill>
                <a:latin typeface="Montserrat" panose="00000500000000000000" pitchFamily="2" charset="0"/>
              </a:rPr>
              <a:t>Faculté de théologie et d'étude des religions</a:t>
            </a:r>
          </a:p>
          <a:p>
            <a:pPr marL="257175" indent="-257175">
              <a:buFont typeface="Calibri"/>
              <a:buChar char="-"/>
              <a:defRPr/>
            </a:pPr>
            <a:endParaRPr lang="fr-FR" dirty="0">
              <a:solidFill>
                <a:srgbClr val="002E5F"/>
              </a:solidFill>
              <a:highlight>
                <a:srgbClr val="FFFF00"/>
              </a:highlight>
              <a:latin typeface="Aptos" panose="02110004020202020204"/>
            </a:endParaRPr>
          </a:p>
          <a:p>
            <a:pPr>
              <a:defRPr/>
            </a:pPr>
            <a:r>
              <a:rPr lang="fr-FR" dirty="0">
                <a:solidFill>
                  <a:srgbClr val="002E5F"/>
                </a:solidFill>
                <a:ea typeface="+mn-lt"/>
                <a:cs typeface="+mn-lt"/>
                <a:hlinkClick r:id="rId2"/>
              </a:rPr>
              <a:t>https://www.uclouvain.be/fr/catalogue-formations/rfie-2025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83526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C1AF9C-EDA5-459B-A5ED-F087E20B6F57}"/>
              </a:ext>
            </a:extLst>
          </p:cNvPr>
          <p:cNvSpPr txBox="1">
            <a:spLocks/>
          </p:cNvSpPr>
          <p:nvPr/>
        </p:nvSpPr>
        <p:spPr>
          <a:xfrm>
            <a:off x="424543" y="1824135"/>
            <a:ext cx="8294914" cy="29064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BE" sz="2200" b="1" dirty="0">
                <a:solidFill>
                  <a:srgbClr val="00214E"/>
                </a:solidFill>
                <a:latin typeface="Montserrat" panose="00000500000000000000" pitchFamily="50" charset="0"/>
              </a:rPr>
              <a:t>Diplôme indispensable pour obtenir un emploi à durée indéterminée dans l’enseignement secondaire supérieur (4, 5, 6</a:t>
            </a:r>
            <a:r>
              <a:rPr lang="fr-BE" sz="2200" b="1" baseline="30000" dirty="0">
                <a:solidFill>
                  <a:srgbClr val="00214E"/>
                </a:solidFill>
                <a:latin typeface="Montserrat" panose="00000500000000000000" pitchFamily="50" charset="0"/>
              </a:rPr>
              <a:t>ème</a:t>
            </a:r>
            <a:r>
              <a:rPr lang="fr-BE" sz="2200" b="1" dirty="0">
                <a:solidFill>
                  <a:srgbClr val="00214E"/>
                </a:solidFill>
                <a:latin typeface="Montserrat" panose="00000500000000000000" pitchFamily="50" charset="0"/>
              </a:rPr>
              <a:t> année) en Fédération Wallonie Bruxelles</a:t>
            </a:r>
          </a:p>
          <a:p>
            <a:pPr marL="0" indent="0">
              <a:buNone/>
            </a:pPr>
            <a:endParaRPr lang="fr-BE" sz="2000" b="1" dirty="0">
              <a:solidFill>
                <a:srgbClr val="7030A0"/>
              </a:solidFill>
              <a:latin typeface="Montserrat" panose="00000500000000000000" pitchFamily="50" charset="0"/>
            </a:endParaRPr>
          </a:p>
          <a:p>
            <a:pPr algn="just"/>
            <a:r>
              <a:rPr lang="fr-BE" sz="2000" dirty="0">
                <a:latin typeface="Montserrat" panose="00000500000000000000" pitchFamily="50" charset="0"/>
              </a:rPr>
              <a:t>… en référence aux « titres requis » et aux « titres jugés suffisants »</a:t>
            </a:r>
          </a:p>
          <a:p>
            <a:pPr marL="0" indent="0" algn="just">
              <a:buNone/>
            </a:pPr>
            <a:endParaRPr lang="fr-BE" sz="20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34BB6-0D26-93CA-6604-8DF4082ADE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11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7AC993-F17B-A7D7-4A3D-FA7A2C3FA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864" y="348116"/>
            <a:ext cx="8135920" cy="431800"/>
          </a:xfrm>
        </p:spPr>
        <p:txBody>
          <a:bodyPr/>
          <a:lstStyle/>
          <a:p>
            <a:r>
              <a:rPr lang="fr-BE" dirty="0">
                <a:latin typeface="Montserrat" panose="00000500000000000000" pitchFamily="50" charset="0"/>
              </a:rPr>
              <a:t>Un site de référence: </a:t>
            </a:r>
            <a:r>
              <a:rPr lang="fr-BE" sz="2400" dirty="0">
                <a:latin typeface="Montserrat" panose="00000500000000000000" pitchFamily="50" charset="0"/>
              </a:rPr>
              <a:t>www.enseignement.be 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785EA9-BEC4-78D3-CCE5-3171CBDAD2E7}"/>
              </a:ext>
            </a:extLst>
          </p:cNvPr>
          <p:cNvSpPr txBox="1"/>
          <p:nvPr/>
        </p:nvSpPr>
        <p:spPr>
          <a:xfrm>
            <a:off x="499174" y="1375746"/>
            <a:ext cx="7914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latin typeface="Montserrat" panose="00000500000000000000" pitchFamily="50" charset="0"/>
              </a:rPr>
              <a:t>Vous souhaitez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1" dirty="0">
                <a:latin typeface="Montserrat" panose="00000500000000000000" pitchFamily="50" charset="0"/>
              </a:rPr>
              <a:t>vous informer</a:t>
            </a:r>
            <a:r>
              <a:rPr lang="fr-BE" sz="1800" dirty="0">
                <a:latin typeface="Montserrat" panose="00000500000000000000" pitchFamily="50" charset="0"/>
              </a:rPr>
              <a:t> sur les matières que l’on peut enseigner avec son diplôme,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>
                <a:latin typeface="Montserrat" panose="00000500000000000000" pitchFamily="50" charset="0"/>
              </a:rPr>
              <a:t>découvrir les diplômes qui permettent d’enseigner une matière,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1" dirty="0">
                <a:latin typeface="Montserrat" panose="00000500000000000000" pitchFamily="50" charset="0"/>
              </a:rPr>
              <a:t>postuler ou manifester sa disponibilité </a:t>
            </a:r>
            <a:r>
              <a:rPr lang="fr-BE" sz="1800" dirty="0">
                <a:latin typeface="Montserrat" panose="00000500000000000000" pitchFamily="50" charset="0"/>
              </a:rPr>
              <a:t>à un emploi vacant (inscription à PRIMOWEB).</a:t>
            </a:r>
            <a:endParaRPr lang="fr-FR" sz="18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>
              <a:latin typeface="Montserrat" panose="00000500000000000000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996525-1222-0E20-1BAC-8A66C54B2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5" y="3147439"/>
            <a:ext cx="2857500" cy="2857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33A0FC-A4C1-FF32-66AD-EFDB424F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56" y="3547981"/>
            <a:ext cx="2857500" cy="28575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4999AFF-A985-711C-CF5A-FBF4090E8832}"/>
              </a:ext>
            </a:extLst>
          </p:cNvPr>
          <p:cNvSpPr txBox="1"/>
          <p:nvPr/>
        </p:nvSpPr>
        <p:spPr>
          <a:xfrm>
            <a:off x="569169" y="5681774"/>
            <a:ext cx="2500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4"/>
              </a:rPr>
              <a:t>http://www.enseignement.be/index.php?page=27274&amp;navi=4240#zone_step_0</a:t>
            </a: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D0CAF00-4B38-D28D-0E0C-314C7982FEB6}"/>
              </a:ext>
            </a:extLst>
          </p:cNvPr>
          <p:cNvSpPr txBox="1"/>
          <p:nvPr/>
        </p:nvSpPr>
        <p:spPr>
          <a:xfrm>
            <a:off x="5019868" y="6128482"/>
            <a:ext cx="35549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http://www.enseignement.be/index.php?page=28044&amp;navi=45</a:t>
            </a:r>
            <a:r>
              <a:rPr lang="fr-FR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78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7D93B-026F-7BE8-2945-A39B2864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2FCB1D-10BC-F2A5-9416-3C092AD524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754" y="3130774"/>
            <a:ext cx="8754491" cy="1019324"/>
          </a:xfrm>
        </p:spPr>
        <p:txBody>
          <a:bodyPr/>
          <a:lstStyle/>
          <a:p>
            <a:r>
              <a:rPr lang="fr-BE" sz="4400" dirty="0">
                <a:latin typeface="Montserrat" panose="00000500000000000000" pitchFamily="50" charset="0"/>
              </a:rPr>
              <a:t>4. </a:t>
            </a:r>
            <a:r>
              <a:rPr lang="fr-FR" sz="4400" dirty="0">
                <a:latin typeface="Montserrat" panose="00000500000000000000" pitchFamily="50" charset="0"/>
              </a:rPr>
              <a:t>Structure du programme : cours LEISS (transversaux) et cours disciplinaires (facultaires)</a:t>
            </a:r>
          </a:p>
          <a:p>
            <a:endParaRPr lang="fr-FR" sz="56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3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02" y="2191512"/>
            <a:ext cx="6118857" cy="4789918"/>
          </a:xfr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93005" y="3120887"/>
            <a:ext cx="7242453" cy="3296445"/>
          </a:xfrm>
        </p:spPr>
        <p:txBody>
          <a:bodyPr/>
          <a:lstStyle/>
          <a:p>
            <a:endParaRPr lang="fr-BE" sz="32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691999" y="4000425"/>
            <a:ext cx="6108393" cy="431800"/>
          </a:xfrm>
        </p:spPr>
        <p:txBody>
          <a:bodyPr/>
          <a:lstStyle/>
          <a:p>
            <a:r>
              <a:rPr lang="fr-BE" sz="3200" dirty="0">
                <a:latin typeface="Montserrat" panose="00000500000000000000" pitchFamily="50" charset="0"/>
              </a:rPr>
              <a:t>Bienvenue dans les masters en enseignement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692000" y="5208878"/>
            <a:ext cx="6108392" cy="431800"/>
          </a:xfrm>
        </p:spPr>
        <p:txBody>
          <a:bodyPr/>
          <a:lstStyle/>
          <a:p>
            <a:r>
              <a:rPr lang="fr-BE" sz="3200" b="1" dirty="0">
                <a:solidFill>
                  <a:srgbClr val="00214E"/>
                </a:solidFill>
                <a:latin typeface="Montserrat" panose="00000500000000000000" pitchFamily="50" charset="0"/>
              </a:rPr>
              <a:t>La</a:t>
            </a:r>
            <a:r>
              <a:rPr lang="fr-BE" sz="3500" b="1" dirty="0">
                <a:solidFill>
                  <a:srgbClr val="00214E"/>
                </a:solidFill>
              </a:rPr>
              <a:t> </a:t>
            </a:r>
            <a:r>
              <a:rPr lang="fr-BE" sz="3200" b="1" dirty="0">
                <a:solidFill>
                  <a:srgbClr val="00214E"/>
                </a:solidFill>
                <a:latin typeface="Montserrat" panose="00000500000000000000" pitchFamily="50" charset="0"/>
              </a:rPr>
              <a:t>séance débutera à 20h</a:t>
            </a:r>
          </a:p>
        </p:txBody>
      </p:sp>
    </p:spTree>
    <p:extLst>
      <p:ext uri="{BB962C8B-B14F-4D97-AF65-F5344CB8AC3E}">
        <p14:creationId xmlns:p14="http://schemas.microsoft.com/office/powerpoint/2010/main" val="378045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2495-83D6-FF12-EDBE-A3AB58AC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28097420-F1B3-5FBE-1C6F-1B5B06583DF3}"/>
              </a:ext>
            </a:extLst>
          </p:cNvPr>
          <p:cNvGrpSpPr/>
          <p:nvPr/>
        </p:nvGrpSpPr>
        <p:grpSpPr>
          <a:xfrm>
            <a:off x="2206064" y="857250"/>
            <a:ext cx="4731872" cy="5139751"/>
            <a:chOff x="3297545" y="0"/>
            <a:chExt cx="5596910" cy="602859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AEB4259-6497-599E-80B6-944B9A3E1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7545" y="0"/>
              <a:ext cx="5596910" cy="5826471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C96A1FF-8ABD-91FD-D1AA-1799E66C3891}"/>
                </a:ext>
              </a:extLst>
            </p:cNvPr>
            <p:cNvSpPr txBox="1"/>
            <p:nvPr/>
          </p:nvSpPr>
          <p:spPr>
            <a:xfrm>
              <a:off x="3305059" y="5771385"/>
              <a:ext cx="2298392" cy="257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fr-FR" sz="825">
                  <a:solidFill>
                    <a:prstClr val="black"/>
                  </a:solidFill>
                  <a:latin typeface="Aptos" panose="02110004020202020204"/>
                </a:rPr>
                <a:t>·  Initiation à la recherche en éducation</a:t>
              </a:r>
              <a:endParaRPr lang="fr-BE" sz="825">
                <a:solidFill>
                  <a:prstClr val="black"/>
                </a:solidFill>
                <a:latin typeface="Aptos" panose="02110004020202020204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3A4C82E-2015-5ADF-F5EC-CE5A701E0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8022" y="5832752"/>
              <a:ext cx="171474" cy="13336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E0E9E90-865E-4433-9E6D-E628C4D6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0475" y="5851259"/>
              <a:ext cx="181000" cy="114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459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194D-4E1F-CE84-145E-BAEB62588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362F4FA-5DA0-504C-B497-2720A81E15D6}"/>
              </a:ext>
            </a:extLst>
          </p:cNvPr>
          <p:cNvSpPr txBox="1"/>
          <p:nvPr/>
        </p:nvSpPr>
        <p:spPr>
          <a:xfrm>
            <a:off x="631810" y="1665074"/>
            <a:ext cx="7977297" cy="7155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defRPr/>
            </a:pPr>
            <a:r>
              <a:rPr lang="fr-FR" sz="2100" b="1" dirty="0">
                <a:solidFill>
                  <a:srgbClr val="002E5F"/>
                </a:solidFill>
                <a:latin typeface="Montserrat" panose="00000500000000000000" pitchFamily="2" charset="0"/>
              </a:rPr>
              <a:t>Organisation des stages en Masters en enseignement S4 et  S5, à partir de 2025-2026</a:t>
            </a:r>
            <a:endParaRPr lang="fr-FR" sz="2100" dirty="0">
              <a:latin typeface="Montserrat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D4E4CE-DF52-BD52-373C-C37A3C3F8D29}"/>
              </a:ext>
            </a:extLst>
          </p:cNvPr>
          <p:cNvSpPr txBox="1"/>
          <p:nvPr/>
        </p:nvSpPr>
        <p:spPr>
          <a:xfrm>
            <a:off x="631810" y="2772854"/>
            <a:ext cx="7910623" cy="311623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342900" indent="-342900" algn="just">
              <a:buAutoNum type="arabicPeriod"/>
            </a:pPr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Stage d’observation 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d’une vingtaine d’heures en préscolaire, primaire et secondaire inférieur (ce stage est coordonné par une HE partenaire)</a:t>
            </a:r>
            <a:endParaRPr lang="en-US" sz="1350" dirty="0">
              <a:solidFill>
                <a:srgbClr val="00214E"/>
              </a:solidFill>
              <a:latin typeface="Montserrat" panose="00000500000000000000" pitchFamily="2" charset="0"/>
            </a:endParaRPr>
          </a:p>
          <a:p>
            <a:pPr algn="just"/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   Objectifs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 : </a:t>
            </a:r>
          </a:p>
          <a:p>
            <a:pPr marL="557213" lvl="1" indent="-214313" algn="just">
              <a:buFont typeface="Arial"/>
              <a:buChar char="•"/>
            </a:pP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Prendre conscience d'un métier commun : on s’insère dans un continuum professionnel d’enseignement et d’apprentissage.</a:t>
            </a:r>
          </a:p>
          <a:p>
            <a:pPr marL="557213" lvl="1" indent="-214313" algn="just">
              <a:buFont typeface="Arial"/>
              <a:buChar char="•"/>
            </a:pP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Voir comment la discipline s’enseigne avant que le ou la </a:t>
            </a:r>
            <a:r>
              <a:rPr lang="fr-FR" dirty="0" err="1">
                <a:solidFill>
                  <a:srgbClr val="00214E"/>
                </a:solidFill>
                <a:latin typeface="Montserrat" panose="00000500000000000000" pitchFamily="2" charset="0"/>
              </a:rPr>
              <a:t>futur·e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 stagiaire n’intervienne dans le parcours de l’élève.</a:t>
            </a:r>
          </a:p>
          <a:p>
            <a:pPr marL="557213" lvl="1" indent="-214313" algn="just">
              <a:buFont typeface="Arial"/>
              <a:buChar char="•"/>
            </a:pP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Observer et analyser des dispositifs didactiques, des supports d'enseignement et, plus globalement, des situations d'apprentissage en classe et dans les écoles.</a:t>
            </a:r>
          </a:p>
        </p:txBody>
      </p:sp>
    </p:spTree>
    <p:extLst>
      <p:ext uri="{BB962C8B-B14F-4D97-AF65-F5344CB8AC3E}">
        <p14:creationId xmlns:p14="http://schemas.microsoft.com/office/powerpoint/2010/main" val="65290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27610-00D8-9EFD-42FC-E18429AB1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9D6D8D0-7B38-DD60-3088-DAC8D279C4F8}"/>
              </a:ext>
            </a:extLst>
          </p:cNvPr>
          <p:cNvSpPr txBox="1"/>
          <p:nvPr/>
        </p:nvSpPr>
        <p:spPr>
          <a:xfrm>
            <a:off x="616688" y="1340049"/>
            <a:ext cx="7910623" cy="491673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just"/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2. Stage long - </a:t>
            </a:r>
            <a:r>
              <a:rPr lang="fr-FR" b="1" dirty="0" err="1">
                <a:solidFill>
                  <a:srgbClr val="00214E"/>
                </a:solidFill>
                <a:latin typeface="Montserrat" panose="00000500000000000000" pitchFamily="2" charset="0"/>
              </a:rPr>
              <a:t>UCLouvain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 </a:t>
            </a:r>
            <a:endParaRPr lang="en-US" dirty="0">
              <a:solidFill>
                <a:srgbClr val="00214E"/>
              </a:solidFill>
              <a:latin typeface="Montserrat" panose="00000500000000000000" pitchFamily="2" charset="0"/>
            </a:endParaRPr>
          </a:p>
          <a:p>
            <a:pPr algn="just"/>
            <a:endParaRPr lang="fr-FR" sz="1500" dirty="0">
              <a:solidFill>
                <a:srgbClr val="00214E"/>
              </a:solidFill>
              <a:latin typeface="Montserrat" panose="00000500000000000000" pitchFamily="2" charset="0"/>
            </a:endParaRPr>
          </a:p>
          <a:p>
            <a:pPr marL="214313" indent="-214313" algn="just">
              <a:buFont typeface="Arial"/>
              <a:buChar char="•"/>
            </a:pPr>
            <a:r>
              <a:rPr lang="fr-FR" sz="1500" b="1" dirty="0">
                <a:solidFill>
                  <a:srgbClr val="00214E"/>
                </a:solidFill>
                <a:latin typeface="Montserrat" panose="00000500000000000000" pitchFamily="2" charset="0"/>
              </a:rPr>
              <a:t>Objectif </a:t>
            </a: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: favoriser l'apprentissage et l’insertion socio-professionnelle du ou de la future </a:t>
            </a:r>
            <a:r>
              <a:rPr lang="fr-FR" sz="1500" dirty="0" err="1">
                <a:solidFill>
                  <a:srgbClr val="00214E"/>
                </a:solidFill>
                <a:latin typeface="Montserrat" panose="00000500000000000000" pitchFamily="2" charset="0"/>
              </a:rPr>
              <a:t>enseignant·e</a:t>
            </a: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 en vivant un temps long dans une (ou deux) école(s).</a:t>
            </a:r>
          </a:p>
          <a:p>
            <a:pPr marL="214313" indent="-214313" algn="just">
              <a:buFont typeface="Arial"/>
              <a:buChar char="•"/>
            </a:pPr>
            <a:r>
              <a:rPr lang="fr-FR" sz="1500" b="1" dirty="0">
                <a:solidFill>
                  <a:srgbClr val="00214E"/>
                </a:solidFill>
                <a:latin typeface="Montserrat" panose="00000500000000000000" pitchFamily="2" charset="0"/>
              </a:rPr>
              <a:t>Ampleur </a:t>
            </a: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: autour de 90h de stage en tout : 2 stages (1 en transition et  1 en qualifiant, la plupart du temps), dans des EEO différents, variations entre les disciplines.</a:t>
            </a:r>
          </a:p>
          <a:p>
            <a:pPr marL="214313" indent="-214313" algn="just">
              <a:buFont typeface="Arial"/>
              <a:buChar char="•"/>
            </a:pPr>
            <a:r>
              <a:rPr lang="fr-FR" sz="1500" b="1" dirty="0">
                <a:solidFill>
                  <a:srgbClr val="00214E"/>
                </a:solidFill>
                <a:latin typeface="Montserrat" panose="00000500000000000000" pitchFamily="2" charset="0"/>
              </a:rPr>
              <a:t>Activités prévues </a:t>
            </a:r>
            <a:r>
              <a:rPr lang="fr-FR" sz="1500" b="1" u="sng" dirty="0">
                <a:solidFill>
                  <a:srgbClr val="00214E"/>
                </a:solidFill>
                <a:latin typeface="Montserrat" panose="00000500000000000000" pitchFamily="2" charset="0"/>
              </a:rPr>
              <a:t>pour chacun des deux stages</a:t>
            </a:r>
            <a:r>
              <a:rPr lang="fr-FR" sz="1500" u="sng" dirty="0">
                <a:solidFill>
                  <a:srgbClr val="00214E"/>
                </a:solidFill>
                <a:latin typeface="Montserrat" panose="00000500000000000000" pitchFamily="2" charset="0"/>
              </a:rPr>
              <a:t> </a:t>
            </a: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:</a:t>
            </a:r>
          </a:p>
          <a:p>
            <a:pPr marL="557213" lvl="1" indent="-214313" algn="just">
              <a:buFont typeface="Arial"/>
              <a:buChar char="•"/>
            </a:pP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observation des classes auprès du/des MS : +/- 10h (dès novembre),</a:t>
            </a:r>
          </a:p>
          <a:p>
            <a:pPr marL="557213" lvl="1" indent="-214313" algn="just">
              <a:buFont typeface="Arial"/>
              <a:buChar char="•"/>
            </a:pPr>
            <a:r>
              <a:rPr lang="fr-FR" sz="1500" dirty="0" err="1">
                <a:solidFill>
                  <a:srgbClr val="00214E"/>
                </a:solidFill>
                <a:latin typeface="Montserrat" panose="00000500000000000000" pitchFamily="2" charset="0"/>
              </a:rPr>
              <a:t>co</a:t>
            </a: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-enseignement : avec le ou la MS ou éventuellement un pair : entre 10 et 15h (entre janvier et mai),</a:t>
            </a:r>
          </a:p>
          <a:p>
            <a:pPr marL="557213" lvl="1" indent="-214313" algn="just">
              <a:buFont typeface="Arial"/>
              <a:buChar char="•"/>
            </a:pP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enseignement en autonomie face à la classe : +/- 20h (entre janvier et mai),</a:t>
            </a:r>
          </a:p>
          <a:p>
            <a:pPr marL="557213" lvl="1" indent="-214313" algn="just">
              <a:buFont typeface="Arial"/>
              <a:buChar char="•"/>
            </a:pP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observation de l’institution scolaire : 5 à 10h (entre janvier et mai),</a:t>
            </a:r>
          </a:p>
          <a:p>
            <a:pPr marL="557213" lvl="1" indent="-214313" algn="just">
              <a:buFont typeface="Arial"/>
              <a:buChar char="•"/>
            </a:pP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participation active à des activités hors classe : conseils de classe, réunions de parents, activités de remédiation, journée pédagogique... : entre 5 et 15h (entre novembre et mai).</a:t>
            </a:r>
          </a:p>
          <a:p>
            <a:pPr marL="557213" lvl="1" indent="-214313" algn="just">
              <a:buFont typeface="Arial"/>
              <a:buChar char="•"/>
            </a:pPr>
            <a:endParaRPr lang="fr-FR" sz="1500" dirty="0">
              <a:solidFill>
                <a:srgbClr val="00214E"/>
              </a:solidFill>
              <a:latin typeface="Montserrat" panose="00000500000000000000" pitchFamily="2" charset="0"/>
            </a:endParaRPr>
          </a:p>
          <a:p>
            <a:pPr marL="214313" indent="-214313" algn="just">
              <a:buFont typeface="Arial"/>
              <a:buChar char="•"/>
            </a:pP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Mise en œuvre progressive, à partir de 2025-2026 : </a:t>
            </a:r>
            <a:endParaRPr lang="en-US" sz="1500" dirty="0">
              <a:solidFill>
                <a:srgbClr val="00214E"/>
              </a:solidFill>
              <a:latin typeface="Montserrat" panose="00000500000000000000" pitchFamily="2" charset="0"/>
            </a:endParaRPr>
          </a:p>
          <a:p>
            <a:pPr marL="557213" lvl="1" indent="-214313" algn="just">
              <a:buFont typeface="Arial,Sans-Serif"/>
              <a:buChar char="•"/>
            </a:pP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Pour les </a:t>
            </a:r>
            <a:r>
              <a:rPr lang="fr-FR" sz="1500" b="1" dirty="0" err="1">
                <a:solidFill>
                  <a:srgbClr val="00214E"/>
                </a:solidFill>
                <a:latin typeface="Montserrat" panose="00000500000000000000" pitchFamily="2" charset="0"/>
              </a:rPr>
              <a:t>étudiant·es</a:t>
            </a:r>
            <a:r>
              <a:rPr lang="fr-FR" sz="1500" b="1" dirty="0">
                <a:solidFill>
                  <a:srgbClr val="00214E"/>
                </a:solidFill>
                <a:latin typeface="Montserrat" panose="00000500000000000000" pitchFamily="2" charset="0"/>
              </a:rPr>
              <a:t> </a:t>
            </a:r>
            <a:r>
              <a:rPr lang="fr-FR" sz="1500" b="1" dirty="0" err="1">
                <a:solidFill>
                  <a:srgbClr val="00214E"/>
                </a:solidFill>
                <a:latin typeface="Montserrat" panose="00000500000000000000" pitchFamily="2" charset="0"/>
              </a:rPr>
              <a:t>inscrit·es</a:t>
            </a:r>
            <a:r>
              <a:rPr lang="fr-FR" sz="1500" b="1" dirty="0">
                <a:solidFill>
                  <a:srgbClr val="00214E"/>
                </a:solidFill>
                <a:latin typeface="Montserrat" panose="00000500000000000000" pitchFamily="2" charset="0"/>
              </a:rPr>
              <a:t> en S5, dès 2025-2026.</a:t>
            </a:r>
            <a:endParaRPr lang="en-US" sz="1500" b="1" dirty="0">
              <a:solidFill>
                <a:srgbClr val="00214E"/>
              </a:solidFill>
              <a:latin typeface="Montserrat" panose="00000500000000000000" pitchFamily="2" charset="0"/>
            </a:endParaRPr>
          </a:p>
          <a:p>
            <a:pPr marL="557213" lvl="1" indent="-214313" algn="just">
              <a:buFont typeface="Arial"/>
              <a:buChar char="•"/>
            </a:pP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Pour les </a:t>
            </a:r>
            <a:r>
              <a:rPr lang="fr-FR" sz="1500" b="1" dirty="0" err="1">
                <a:solidFill>
                  <a:srgbClr val="00214E"/>
                </a:solidFill>
                <a:latin typeface="Montserrat" panose="00000500000000000000" pitchFamily="2" charset="0"/>
              </a:rPr>
              <a:t>étudiant·es</a:t>
            </a:r>
            <a:r>
              <a:rPr lang="fr-FR" sz="1500" b="1" dirty="0">
                <a:solidFill>
                  <a:srgbClr val="00214E"/>
                </a:solidFill>
                <a:latin typeface="Montserrat" panose="00000500000000000000" pitchFamily="2" charset="0"/>
              </a:rPr>
              <a:t> </a:t>
            </a:r>
            <a:r>
              <a:rPr lang="fr-FR" sz="1500" b="1" dirty="0" err="1">
                <a:solidFill>
                  <a:srgbClr val="00214E"/>
                </a:solidFill>
                <a:latin typeface="Montserrat" panose="00000500000000000000" pitchFamily="2" charset="0"/>
              </a:rPr>
              <a:t>inscrit·es</a:t>
            </a:r>
            <a:r>
              <a:rPr lang="fr-FR" sz="1500" b="1" dirty="0">
                <a:solidFill>
                  <a:srgbClr val="00214E"/>
                </a:solidFill>
                <a:latin typeface="Montserrat" panose="00000500000000000000" pitchFamily="2" charset="0"/>
              </a:rPr>
              <a:t> en S4</a:t>
            </a:r>
            <a:r>
              <a:rPr lang="fr-FR" sz="1500" dirty="0">
                <a:solidFill>
                  <a:srgbClr val="00214E"/>
                </a:solidFill>
                <a:latin typeface="Montserrat" panose="00000500000000000000" pitchFamily="2" charset="0"/>
              </a:rPr>
              <a:t> , seulement à partir de 2026-2027 (lors de leur 2e année de Master).</a:t>
            </a:r>
          </a:p>
        </p:txBody>
      </p:sp>
    </p:spTree>
    <p:extLst>
      <p:ext uri="{BB962C8B-B14F-4D97-AF65-F5344CB8AC3E}">
        <p14:creationId xmlns:p14="http://schemas.microsoft.com/office/powerpoint/2010/main" val="1108126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194ABD18-8AF4-4862-BD70-DA4180133391}"/>
              </a:ext>
            </a:extLst>
          </p:cNvPr>
          <p:cNvSpPr/>
          <p:nvPr/>
        </p:nvSpPr>
        <p:spPr>
          <a:xfrm>
            <a:off x="3503487" y="3274246"/>
            <a:ext cx="1561671" cy="91614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B56E9F-014D-4615-830E-2336FAC391B1}"/>
              </a:ext>
            </a:extLst>
          </p:cNvPr>
          <p:cNvSpPr txBox="1"/>
          <p:nvPr/>
        </p:nvSpPr>
        <p:spPr>
          <a:xfrm>
            <a:off x="945222" y="2664874"/>
            <a:ext cx="255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Montserrat" panose="00000500000000000000" pitchFamily="50" charset="0"/>
              </a:rPr>
              <a:t>Une page pour répondre à vos questions</a:t>
            </a:r>
            <a:endParaRPr lang="fr-FR" dirty="0">
              <a:latin typeface="Montserrat" panose="000005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46DC27-6CD7-44A0-9E9C-0FE3227B2B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86A800-D494-4206-A2EB-1BC842B2B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865" y="348116"/>
            <a:ext cx="8040178" cy="431800"/>
          </a:xfrm>
        </p:spPr>
        <p:txBody>
          <a:bodyPr/>
          <a:lstStyle/>
          <a:p>
            <a:r>
              <a:rPr lang="fr-BE" sz="2400" dirty="0">
                <a:latin typeface="Montserrat" panose="00000500000000000000" pitchFamily="50" charset="0"/>
              </a:rPr>
              <a:t>Des questions sur les Masters en enseignement à l’UCLouvain?</a:t>
            </a:r>
            <a:endParaRPr lang="fr-FR" sz="2400" dirty="0">
              <a:latin typeface="Montserrat" panose="00000500000000000000" pitchFamily="50" charset="0"/>
            </a:endParaRPr>
          </a:p>
        </p:txBody>
      </p:sp>
      <p:pic>
        <p:nvPicPr>
          <p:cNvPr id="1026" name="Picture 2" descr="3 questions à se poser pour déterminer un bon sujet de mémoire">
            <a:extLst>
              <a:ext uri="{FF2B5EF4-FFF2-40B4-BE49-F238E27FC236}">
                <a16:creationId xmlns:a16="http://schemas.microsoft.com/office/drawing/2014/main" id="{9280E1A7-CAFF-4B43-ADF3-39EEA571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2" y="3588204"/>
            <a:ext cx="184346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5A040B-4D3D-A5A3-965E-E10D8200A0D8}"/>
              </a:ext>
            </a:extLst>
          </p:cNvPr>
          <p:cNvSpPr txBox="1"/>
          <p:nvPr/>
        </p:nvSpPr>
        <p:spPr>
          <a:xfrm>
            <a:off x="606865" y="5219420"/>
            <a:ext cx="804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ontserrat" panose="00000500000000000000" pitchFamily="50" charset="0"/>
              </a:rPr>
              <a:t>Les inscriptions à l’</a:t>
            </a:r>
            <a:r>
              <a:rPr lang="fr-FR" dirty="0" err="1">
                <a:latin typeface="Montserrat" panose="00000500000000000000" pitchFamily="50" charset="0"/>
              </a:rPr>
              <a:t>UCLouvain</a:t>
            </a:r>
            <a:r>
              <a:rPr lang="fr-FR" dirty="0">
                <a:latin typeface="Montserrat" panose="00000500000000000000" pitchFamily="50" charset="0"/>
              </a:rPr>
              <a:t> sont ouvertes jusqu’au </a:t>
            </a:r>
            <a:r>
              <a:rPr lang="fr-FR" b="1" dirty="0">
                <a:latin typeface="Montserrat" panose="00000500000000000000" pitchFamily="50" charset="0"/>
              </a:rPr>
              <a:t>30 septembre</a:t>
            </a:r>
            <a:endParaRPr lang="fr-BE" b="1" dirty="0">
              <a:latin typeface="Montserrat" panose="00000500000000000000" pitchFamily="50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74C695-C227-0F56-2F6A-FBF91E5A0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6343" y="5803187"/>
            <a:ext cx="5250700" cy="431800"/>
          </a:xfrm>
        </p:spPr>
        <p:txBody>
          <a:bodyPr/>
          <a:lstStyle/>
          <a:p>
            <a:r>
              <a:rPr lang="fr-BE" dirty="0"/>
              <a:t>https://www.uclouvain.be/fr/catalogue-formations/rfie-2025</a:t>
            </a:r>
          </a:p>
        </p:txBody>
      </p:sp>
      <p:pic>
        <p:nvPicPr>
          <p:cNvPr id="8" name="Image 7" descr="Une image contenant motif, pixel, conception&#10;&#10;Le contenu généré par l’IA peut être incorrect.">
            <a:extLst>
              <a:ext uri="{FF2B5EF4-FFF2-40B4-BE49-F238E27FC236}">
                <a16:creationId xmlns:a16="http://schemas.microsoft.com/office/drawing/2014/main" id="{A5E84808-2900-E5AC-9ED6-0501C3FA8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5"/>
          <a:stretch/>
        </p:blipFill>
        <p:spPr>
          <a:xfrm>
            <a:off x="5433197" y="2017984"/>
            <a:ext cx="3114616" cy="29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FF032-3AFD-B203-64A8-0EFCB135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BEA2AD-DD64-6400-A502-6D091FF60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131" y="3147044"/>
            <a:ext cx="8505224" cy="1019324"/>
          </a:xfrm>
        </p:spPr>
        <p:txBody>
          <a:bodyPr/>
          <a:lstStyle/>
          <a:p>
            <a:r>
              <a:rPr lang="fr-BE" sz="5600" dirty="0">
                <a:latin typeface="Montserrat" panose="00000500000000000000" pitchFamily="50" charset="0"/>
              </a:rPr>
              <a:t>5. </a:t>
            </a:r>
            <a:r>
              <a:rPr lang="fr-FR" sz="5600" dirty="0">
                <a:latin typeface="Montserrat" panose="00000500000000000000" pitchFamily="50" charset="0"/>
              </a:rPr>
              <a:t>Les pages Moodle du tronc commun</a:t>
            </a:r>
          </a:p>
          <a:p>
            <a:endParaRPr lang="fr-FR" sz="56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98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C403BC0F-C5A4-4164-81C1-5416AE1C0DD8}"/>
              </a:ext>
            </a:extLst>
          </p:cNvPr>
          <p:cNvSpPr txBox="1">
            <a:spLocks/>
          </p:cNvSpPr>
          <p:nvPr/>
        </p:nvSpPr>
        <p:spPr>
          <a:xfrm>
            <a:off x="715670" y="5822001"/>
            <a:ext cx="8238179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>
                <a:hlinkClick r:id="rId2"/>
              </a:rPr>
              <a:t>https://moodle.uclouvain.be/course/view.php?id=2368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39BDB5-C8AB-470C-B023-CCDB50BF5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83" y="1399653"/>
            <a:ext cx="4490002" cy="44900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C122505-BA91-414B-A4C4-712C055B9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2BF925-2B05-4730-B615-275394A53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ABA23B-1745-4A61-9E11-3092F057C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865" y="348115"/>
            <a:ext cx="7631314" cy="596101"/>
          </a:xfrm>
        </p:spPr>
        <p:txBody>
          <a:bodyPr/>
          <a:lstStyle/>
          <a:p>
            <a:r>
              <a:rPr lang="fr-BE" dirty="0"/>
              <a:t>Moodle « cours transversaux »</a:t>
            </a:r>
            <a:endParaRPr lang="fr-FR" dirty="0"/>
          </a:p>
        </p:txBody>
      </p:sp>
      <p:sp>
        <p:nvSpPr>
          <p:cNvPr id="7" name="Rectangle : avec coins rognés en diagonale 6">
            <a:extLst>
              <a:ext uri="{FF2B5EF4-FFF2-40B4-BE49-F238E27FC236}">
                <a16:creationId xmlns:a16="http://schemas.microsoft.com/office/drawing/2014/main" id="{22EE3FD1-FDCE-44AC-BE68-DE32F773C700}"/>
              </a:ext>
            </a:extLst>
          </p:cNvPr>
          <p:cNvSpPr/>
          <p:nvPr/>
        </p:nvSpPr>
        <p:spPr>
          <a:xfrm>
            <a:off x="427383" y="1669774"/>
            <a:ext cx="1828800" cy="13839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Ouvert à tous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76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7E3438D-D949-4465-82E4-9687F4EA9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849209"/>
              </p:ext>
            </p:extLst>
          </p:nvPr>
        </p:nvGraphicFramePr>
        <p:xfrm>
          <a:off x="1265038" y="13011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F1B8628-6041-4875-9615-AC5DEEBA9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3" y="4428559"/>
            <a:ext cx="2178074" cy="2329195"/>
          </a:xfrm>
          <a:prstGeom prst="rect">
            <a:avLst/>
          </a:prstGeom>
        </p:spPr>
      </p:pic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1DDAFA7C-1F98-4622-B7A1-DD2071B3E86A}"/>
              </a:ext>
            </a:extLst>
          </p:cNvPr>
          <p:cNvSpPr/>
          <p:nvPr/>
        </p:nvSpPr>
        <p:spPr>
          <a:xfrm>
            <a:off x="4040154" y="2565918"/>
            <a:ext cx="5191957" cy="4191836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500" b="1" dirty="0">
              <a:solidFill>
                <a:srgbClr val="0000CC"/>
              </a:solidFill>
              <a:latin typeface="Montserrat" panose="00000500000000000000" pitchFamily="50" charset="0"/>
            </a:endParaRPr>
          </a:p>
          <a:p>
            <a:pPr algn="ctr"/>
            <a:endParaRPr lang="fr-BE" sz="1500" b="1" dirty="0">
              <a:solidFill>
                <a:srgbClr val="0000CC"/>
              </a:solidFill>
              <a:latin typeface="Montserrat" panose="00000500000000000000" pitchFamily="50" charset="0"/>
            </a:endParaRPr>
          </a:p>
          <a:p>
            <a:pPr algn="ctr"/>
            <a:endParaRPr lang="fr-BE" sz="1500" b="1" dirty="0">
              <a:solidFill>
                <a:srgbClr val="0000CC"/>
              </a:solidFill>
              <a:latin typeface="Montserrat" panose="00000500000000000000" pitchFamily="50" charset="0"/>
            </a:endParaRPr>
          </a:p>
          <a:p>
            <a:pPr algn="ctr"/>
            <a:r>
              <a:rPr lang="fr-BE" sz="1500" b="1" dirty="0">
                <a:solidFill>
                  <a:srgbClr val="0000CC"/>
                </a:solidFill>
                <a:latin typeface="Montserrat" panose="00000500000000000000" pitchFamily="50" charset="0"/>
              </a:rPr>
              <a:t>L’horaire des activités est mis à jour régulièrement</a:t>
            </a:r>
            <a:endParaRPr lang="fr-BE" sz="800" b="1" dirty="0">
              <a:solidFill>
                <a:srgbClr val="0000CC"/>
              </a:solidFill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r>
              <a:rPr lang="fr-BE" sz="1500" b="1" dirty="0">
                <a:solidFill>
                  <a:srgbClr val="0000CC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fr-BE" sz="1500" b="1" dirty="0">
                <a:solidFill>
                  <a:srgbClr val="0000CC"/>
                </a:solidFill>
                <a:latin typeface="Montserrat" panose="00000500000000000000" pitchFamily="50" charset="0"/>
              </a:rPr>
              <a:t>Toutes les modifications </a:t>
            </a:r>
            <a:r>
              <a:rPr lang="fr-BE" sz="1500" b="1" dirty="0">
                <a:solidFill>
                  <a:srgbClr val="0000CC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apparaitront</a:t>
            </a:r>
          </a:p>
          <a:p>
            <a:r>
              <a:rPr lang="fr-BE" sz="1500" b="1" dirty="0">
                <a:solidFill>
                  <a:schemeClr val="bg1"/>
                </a:solidFill>
                <a:latin typeface="Montserrat" panose="00000500000000000000" pitchFamily="50" charset="0"/>
              </a:rPr>
              <a:t>dans l’application ADE</a:t>
            </a:r>
          </a:p>
          <a:p>
            <a:r>
              <a:rPr lang="fr-BE" sz="1500" b="1" dirty="0">
                <a:solidFill>
                  <a:srgbClr val="0000CC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 </a:t>
            </a:r>
          </a:p>
          <a:p>
            <a:endParaRPr lang="fr-BE" sz="1500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5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cription de vos équipes d'interclubs | LFBB">
            <a:extLst>
              <a:ext uri="{FF2B5EF4-FFF2-40B4-BE49-F238E27FC236}">
                <a16:creationId xmlns:a16="http://schemas.microsoft.com/office/drawing/2014/main" id="{5B8DBA62-90EE-4BB8-A1C8-D5C1F20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410200"/>
            <a:ext cx="21812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B7166B-3DA5-4F05-ACEC-F11A70ADD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864" y="348116"/>
            <a:ext cx="7914329" cy="431800"/>
          </a:xfrm>
        </p:spPr>
        <p:txBody>
          <a:bodyPr/>
          <a:lstStyle/>
          <a:p>
            <a:r>
              <a:rPr lang="fr-BE" sz="2400" dirty="0">
                <a:latin typeface="Montserrat" panose="00000500000000000000" pitchFamily="50" charset="0"/>
              </a:rPr>
              <a:t>Modalités d’inscription aux activités LEISS</a:t>
            </a:r>
            <a:endParaRPr lang="fr-FR" sz="2400" dirty="0">
              <a:latin typeface="Montserrat" panose="00000500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233DDA-C337-4C82-A48C-78D991301CBE}"/>
              </a:ext>
            </a:extLst>
          </p:cNvPr>
          <p:cNvSpPr txBox="1"/>
          <p:nvPr/>
        </p:nvSpPr>
        <p:spPr>
          <a:xfrm>
            <a:off x="821468" y="1514602"/>
            <a:ext cx="7806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latin typeface="Montserrat" panose="00000500000000000000" pitchFamily="50" charset="0"/>
              </a:rPr>
              <a:t>Chaque cours et chaque </a:t>
            </a:r>
            <a:r>
              <a:rPr lang="fr-BE">
                <a:latin typeface="Montserrat" panose="00000500000000000000" pitchFamily="50" charset="0"/>
              </a:rPr>
              <a:t>séminaire requiert </a:t>
            </a:r>
            <a:r>
              <a:rPr lang="fr-BE" dirty="0">
                <a:latin typeface="Montserrat" panose="00000500000000000000" pitchFamily="50" charset="0"/>
              </a:rPr>
              <a:t>normalement une inscription sur une page Moodle spécifique</a:t>
            </a:r>
          </a:p>
          <a:p>
            <a:pPr algn="just"/>
            <a:endParaRPr lang="fr-BE" dirty="0">
              <a:latin typeface="Montserrat" panose="00000500000000000000" pitchFamily="50" charset="0"/>
            </a:endParaRPr>
          </a:p>
          <a:p>
            <a:pPr algn="just"/>
            <a:r>
              <a:rPr lang="fr-BE" dirty="0">
                <a:latin typeface="Montserrat" panose="00000500000000000000" pitchFamily="50" charset="0"/>
              </a:rPr>
              <a:t>En général, vous devez vous inscrire</a:t>
            </a:r>
          </a:p>
          <a:p>
            <a:pPr algn="just"/>
            <a:endParaRPr lang="fr-BE" dirty="0">
              <a:latin typeface="Montserrat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>
                <a:latin typeface="Montserrat" panose="00000500000000000000" pitchFamily="50" charset="0"/>
              </a:rPr>
              <a:t>Sur 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la page Moodle </a:t>
            </a:r>
            <a:r>
              <a:rPr lang="fr-BE" dirty="0">
                <a:latin typeface="Montserrat" panose="00000500000000000000" pitchFamily="50" charset="0"/>
              </a:rPr>
              <a:t>du cours et</a:t>
            </a:r>
            <a:r>
              <a:rPr lang="fr-BE" b="1" dirty="0">
                <a:latin typeface="Montserrat" panose="00000500000000000000" pitchFamily="50" charset="0"/>
              </a:rPr>
              <a:t> </a:t>
            </a:r>
            <a:r>
              <a:rPr lang="fr-BE" dirty="0">
                <a:latin typeface="Montserrat" panose="00000500000000000000" pitchFamily="50" charset="0"/>
              </a:rPr>
              <a:t>du séminaire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>
                <a:latin typeface="Montserrat" panose="00000500000000000000" pitchFamily="50" charset="0"/>
              </a:rPr>
              <a:t>Dans un 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groupe spécifique de travail </a:t>
            </a:r>
            <a:r>
              <a:rPr lang="fr-BE" dirty="0">
                <a:latin typeface="Montserrat" panose="00000500000000000000" pitchFamily="50" charset="0"/>
              </a:rPr>
              <a:t>via cette page Moodle </a:t>
            </a:r>
            <a:endParaRPr lang="fr-FR" dirty="0">
              <a:latin typeface="Montserrat" panose="00000500000000000000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E6CD30-C393-46AA-8906-FE22443FED00}"/>
              </a:ext>
            </a:extLst>
          </p:cNvPr>
          <p:cNvSpPr txBox="1"/>
          <p:nvPr/>
        </p:nvSpPr>
        <p:spPr>
          <a:xfrm>
            <a:off x="1295423" y="3924974"/>
            <a:ext cx="7016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solidFill>
                  <a:srgbClr val="FF0000"/>
                </a:solidFill>
                <a:latin typeface="Montserrat" panose="00000500000000000000" pitchFamily="50" charset="0"/>
              </a:rPr>
              <a:t>Merci de bien lire les consignes et instructions pour chaque UE et de tenir compte des délais d’inscription.</a:t>
            </a:r>
          </a:p>
          <a:p>
            <a:pPr algn="just"/>
            <a:endParaRPr lang="fr-BE" dirty="0">
              <a:solidFill>
                <a:srgbClr val="FF0000"/>
              </a:solidFill>
              <a:latin typeface="Montserrat" panose="00000500000000000000" pitchFamily="50" charset="0"/>
            </a:endParaRPr>
          </a:p>
          <a:p>
            <a:pPr algn="just"/>
            <a:r>
              <a:rPr lang="fr-BE" b="1" dirty="0">
                <a:solidFill>
                  <a:srgbClr val="FF0000"/>
                </a:solidFill>
                <a:latin typeface="Montserrat" panose="00000500000000000000" pitchFamily="50" charset="0"/>
              </a:rPr>
              <a:t>RAPPEL</a:t>
            </a:r>
            <a:r>
              <a:rPr lang="fr-BE" dirty="0">
                <a:solidFill>
                  <a:srgbClr val="FF0000"/>
                </a:solidFill>
                <a:latin typeface="Montserrat" panose="00000500000000000000" pitchFamily="50" charset="0"/>
              </a:rPr>
              <a:t> : Les dates des congés universitaires ne correspondent plus aux dates des congés scolaires.</a:t>
            </a:r>
          </a:p>
          <a:p>
            <a:pPr algn="just"/>
            <a:r>
              <a:rPr lang="fr-BE" dirty="0">
                <a:solidFill>
                  <a:srgbClr val="FF0000"/>
                </a:solidFill>
                <a:latin typeface="Montserrat" panose="00000500000000000000" pitchFamily="50" charset="0"/>
              </a:rPr>
              <a:t>Pensez-y lors de vos inscriptions aux différents séminaires.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0998ED-D580-4A75-B03D-78E285E05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1" y="4006841"/>
            <a:ext cx="794045" cy="8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28622B0-F3A0-0741-B0FA-8650CC7C0E4C}"/>
              </a:ext>
            </a:extLst>
          </p:cNvPr>
          <p:cNvSpPr txBox="1"/>
          <p:nvPr/>
        </p:nvSpPr>
        <p:spPr>
          <a:xfrm>
            <a:off x="365329" y="1726163"/>
            <a:ext cx="860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Les </a:t>
            </a:r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différents cours du tronc commun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 et le </a:t>
            </a:r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test de maîtrise de la langue française 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vous seront présentés lors de la séance d’informations du </a:t>
            </a:r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18 septembre 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qui se tiendra à partir de </a:t>
            </a:r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18h30 au Socrate 11 (à confirmer).</a:t>
            </a:r>
            <a:endParaRPr lang="fr-BE" b="1" dirty="0">
              <a:solidFill>
                <a:srgbClr val="00214E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FFD35C-4496-542F-025C-908D034F21EA}"/>
              </a:ext>
            </a:extLst>
          </p:cNvPr>
          <p:cNvSpPr txBox="1"/>
          <p:nvPr/>
        </p:nvSpPr>
        <p:spPr>
          <a:xfrm>
            <a:off x="365329" y="3056852"/>
            <a:ext cx="868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fr-BE" b="1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Le programme </a:t>
            </a:r>
            <a:r>
              <a:rPr lang="fr-BE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de cette séance comprendra : 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BE" dirty="0">
                <a:solidFill>
                  <a:srgbClr val="00214E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u</a:t>
            </a:r>
            <a:r>
              <a:rPr lang="fr-BE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ne</a:t>
            </a:r>
            <a:r>
              <a:rPr lang="fr-BE" dirty="0">
                <a:solidFill>
                  <a:srgbClr val="00214E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BE" b="1" dirty="0">
                <a:solidFill>
                  <a:srgbClr val="00214E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p</a:t>
            </a:r>
            <a:r>
              <a:rPr lang="fr-BE" b="1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résentation des cours et sigles des activités LEISS</a:t>
            </a:r>
            <a:r>
              <a:rPr lang="fr-BE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- structure du programme - distinction entre cours du tronc commun et facultaires</a:t>
            </a:r>
            <a:r>
              <a:rPr lang="fr-BE" dirty="0">
                <a:solidFill>
                  <a:srgbClr val="00214E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,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BE" dirty="0">
                <a:solidFill>
                  <a:srgbClr val="00214E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une </a:t>
            </a:r>
            <a:r>
              <a:rPr lang="fr-BE" b="1" dirty="0">
                <a:solidFill>
                  <a:srgbClr val="00214E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p</a:t>
            </a:r>
            <a:r>
              <a:rPr lang="fr-BE" b="1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résentation des diverses pages </a:t>
            </a:r>
            <a:r>
              <a:rPr lang="fr-BE" b="1" dirty="0">
                <a:solidFill>
                  <a:srgbClr val="00214E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M</a:t>
            </a:r>
            <a:r>
              <a:rPr lang="fr-BE" b="1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oodle</a:t>
            </a:r>
            <a:r>
              <a:rPr lang="fr-BE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des activités du tronc commun,</a:t>
            </a:r>
            <a:endParaRPr lang="fr-BE" dirty="0">
              <a:solidFill>
                <a:srgbClr val="00214E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BE" dirty="0">
                <a:solidFill>
                  <a:srgbClr val="00214E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une </a:t>
            </a:r>
            <a:r>
              <a:rPr lang="fr-BE" b="1" dirty="0">
                <a:solidFill>
                  <a:srgbClr val="00214E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p</a:t>
            </a:r>
            <a:r>
              <a:rPr lang="fr-BE" b="1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résentation des modalités de fonctionnement des cours et séminaires </a:t>
            </a:r>
            <a:endParaRPr lang="fr-BE" b="1" dirty="0">
              <a:solidFill>
                <a:srgbClr val="00214E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BE" b="1" dirty="0">
                <a:solidFill>
                  <a:srgbClr val="00214E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Une présentation du cours de maîtrise de la langue française </a:t>
            </a:r>
            <a:endParaRPr lang="fr-BE" dirty="0">
              <a:solidFill>
                <a:srgbClr val="00214E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BE" dirty="0">
                <a:solidFill>
                  <a:srgbClr val="00214E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u</a:t>
            </a:r>
            <a:r>
              <a:rPr lang="fr-BE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 temps de  </a:t>
            </a:r>
            <a:r>
              <a:rPr lang="fr-BE" b="1" dirty="0">
                <a:solidFill>
                  <a:srgbClr val="00214E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q</a:t>
            </a:r>
            <a:r>
              <a:rPr lang="fr-BE" b="1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uestions-réponses</a:t>
            </a:r>
            <a:r>
              <a:rPr lang="fr-BE" dirty="0">
                <a:solidFill>
                  <a:srgbClr val="00214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  <a:endParaRPr lang="fr-BE" dirty="0">
              <a:solidFill>
                <a:srgbClr val="00214E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26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468B5C7-1407-1D61-9B1F-8312CC7D3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0E94A8-830F-CAD5-3681-E109C2A787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15A7EE-6D19-0BF0-80E1-D991769256CC}"/>
              </a:ext>
            </a:extLst>
          </p:cNvPr>
          <p:cNvSpPr txBox="1"/>
          <p:nvPr/>
        </p:nvSpPr>
        <p:spPr>
          <a:xfrm>
            <a:off x="824586" y="1185188"/>
            <a:ext cx="623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00204D"/>
                </a:solidFill>
                <a:latin typeface="Montserrat" panose="00000500000000000000" pitchFamily="2" charset="0"/>
              </a:rPr>
              <a:t>Inscription test langue française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1E2B3C-85FB-E1E4-7B8C-57B989803DA4}"/>
              </a:ext>
            </a:extLst>
          </p:cNvPr>
          <p:cNvSpPr txBox="1"/>
          <p:nvPr/>
        </p:nvSpPr>
        <p:spPr>
          <a:xfrm>
            <a:off x="774440" y="4749482"/>
            <a:ext cx="7884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Épreuve liminaire de maîtrise de la langue française (EMLF) : ce qu’il faut savoir | Université catholique de Louvain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CF03EC-22B9-BC4A-F343-28F4B5C9E03C}"/>
              </a:ext>
            </a:extLst>
          </p:cNvPr>
          <p:cNvSpPr txBox="1"/>
          <p:nvPr/>
        </p:nvSpPr>
        <p:spPr>
          <a:xfrm>
            <a:off x="824586" y="1784777"/>
            <a:ext cx="7494828" cy="257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3150"/>
              </a:lnSpc>
              <a:buNone/>
            </a:pPr>
            <a:r>
              <a:rPr lang="fr-FR" b="1" i="0" dirty="0">
                <a:solidFill>
                  <a:srgbClr val="00204D"/>
                </a:solidFill>
                <a:effectLst/>
                <a:latin typeface="Montserrat" panose="00000500000000000000" pitchFamily="2" charset="0"/>
              </a:rPr>
              <a:t>Quand a lieu l’épreuve 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00204D"/>
                </a:solidFill>
                <a:effectLst/>
                <a:latin typeface="Montserrat" panose="00000500000000000000" pitchFamily="2" charset="0"/>
              </a:rPr>
              <a:t>Date 2025-2026 : mardi 21 octobre 2025</a:t>
            </a:r>
            <a:endParaRPr lang="fr-FR" b="0" i="0" dirty="0">
              <a:solidFill>
                <a:srgbClr val="00204D"/>
              </a:solidFill>
              <a:effectLst/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204D"/>
                </a:solidFill>
                <a:effectLst/>
                <a:latin typeface="Montserrat" panose="00000500000000000000" pitchFamily="2" charset="0"/>
              </a:rPr>
              <a:t>Heure : de 8h30 à 11h30 (jusqu’à 12h30 avec aménagements)</a:t>
            </a:r>
          </a:p>
          <a:p>
            <a:pPr algn="l" fontAlgn="base">
              <a:lnSpc>
                <a:spcPts val="3150"/>
              </a:lnSpc>
              <a:buNone/>
            </a:pPr>
            <a:r>
              <a:rPr lang="fr-FR" b="1" i="0" dirty="0">
                <a:solidFill>
                  <a:srgbClr val="00204D"/>
                </a:solidFill>
                <a:effectLst/>
                <a:latin typeface="Montserrat" panose="00000500000000000000" pitchFamily="2" charset="0"/>
              </a:rPr>
              <a:t>Comment s’inscrire 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204D"/>
                </a:solidFill>
                <a:effectLst/>
                <a:latin typeface="Montserrat" panose="00000500000000000000" pitchFamily="2" charset="0"/>
              </a:rPr>
              <a:t>Période d’inscription : du 16 septembre 2025 à 10h au 7 octobre 2025 à 23h59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204D"/>
                </a:solidFill>
                <a:effectLst/>
                <a:latin typeface="Montserrat" panose="00000500000000000000" pitchFamily="2" charset="0"/>
              </a:rPr>
              <a:t>Plateforme : via la plateforme officielle d’inscription à l’EMLF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204D"/>
                </a:solidFill>
                <a:effectLst/>
                <a:latin typeface="Montserrat" panose="00000500000000000000" pitchFamily="2" charset="0"/>
              </a:rPr>
              <a:t>Coût : gratuit</a:t>
            </a:r>
          </a:p>
        </p:txBody>
      </p:sp>
    </p:spTree>
    <p:extLst>
      <p:ext uri="{BB962C8B-B14F-4D97-AF65-F5344CB8AC3E}">
        <p14:creationId xmlns:p14="http://schemas.microsoft.com/office/powerpoint/2010/main" val="194971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138336" y="2467818"/>
            <a:ext cx="7520472" cy="2685519"/>
          </a:xfrm>
        </p:spPr>
        <p:txBody>
          <a:bodyPr/>
          <a:lstStyle/>
          <a:p>
            <a:r>
              <a:rPr lang="fr-BE" sz="3400" kern="0" dirty="0">
                <a:solidFill>
                  <a:srgbClr val="000000"/>
                </a:solidFill>
                <a:latin typeface="Montserrat" panose="00000500000000000000" pitchFamily="50" charset="0"/>
              </a:rPr>
              <a:t>Séances d’information générale </a:t>
            </a:r>
            <a:br>
              <a:rPr lang="fr-BE" sz="3400" kern="0" dirty="0">
                <a:solidFill>
                  <a:srgbClr val="000000"/>
                </a:solidFill>
                <a:latin typeface="Montserrat" panose="00000500000000000000" pitchFamily="50" charset="0"/>
              </a:rPr>
            </a:br>
            <a:r>
              <a:rPr lang="fr-BE" sz="3400" kern="0" dirty="0">
                <a:solidFill>
                  <a:srgbClr val="000000"/>
                </a:solidFill>
                <a:latin typeface="Montserrat" panose="00000500000000000000" pitchFamily="50" charset="0"/>
              </a:rPr>
              <a:t>sur les modalités pratiques des programmes de masters en enseignement</a:t>
            </a:r>
          </a:p>
          <a:p>
            <a:pPr>
              <a:spcBef>
                <a:spcPts val="0"/>
              </a:spcBef>
            </a:pPr>
            <a:endParaRPr lang="fr-BE" sz="1200" kern="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kern="0" dirty="0">
                <a:solidFill>
                  <a:srgbClr val="000000"/>
                </a:solidFill>
                <a:latin typeface="Montserrat" panose="00000500000000000000" pitchFamily="50" charset="0"/>
              </a:rPr>
              <a:t>9 juillet 2025 à 20h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kern="0" dirty="0">
                <a:solidFill>
                  <a:srgbClr val="000000"/>
                </a:solidFill>
                <a:latin typeface="Montserrat" panose="00000500000000000000" pitchFamily="50" charset="0"/>
              </a:rPr>
              <a:t>21 août 2025 à 20h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kern="0" dirty="0">
                <a:solidFill>
                  <a:srgbClr val="000000"/>
                </a:solidFill>
                <a:latin typeface="Montserrat" panose="00000500000000000000" pitchFamily="50" charset="0"/>
              </a:rPr>
              <a:t>2 septembre 2025 à 20h </a:t>
            </a:r>
          </a:p>
        </p:txBody>
      </p:sp>
    </p:spTree>
    <p:extLst>
      <p:ext uri="{BB962C8B-B14F-4D97-AF65-F5344CB8AC3E}">
        <p14:creationId xmlns:p14="http://schemas.microsoft.com/office/powerpoint/2010/main" val="4113520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45A77-7AFA-489E-EBE3-39F04496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05FE3FB-939A-A2CF-0FF3-E57A1F762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124" y="2820472"/>
            <a:ext cx="7332358" cy="1019324"/>
          </a:xfrm>
        </p:spPr>
        <p:txBody>
          <a:bodyPr/>
          <a:lstStyle/>
          <a:p>
            <a:r>
              <a:rPr lang="fr-BE" sz="5600" dirty="0">
                <a:latin typeface="Montserrat" panose="00000500000000000000" pitchFamily="50" charset="0"/>
              </a:rPr>
              <a:t>6. </a:t>
            </a:r>
            <a:r>
              <a:rPr lang="fr-FR" sz="5600" dirty="0">
                <a:latin typeface="Montserrat" panose="00000500000000000000" pitchFamily="50" charset="0"/>
              </a:rPr>
              <a:t>Dates et heures des séances d’informations facultaires</a:t>
            </a:r>
          </a:p>
          <a:p>
            <a:endParaRPr lang="fr-FR" sz="56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51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39BDB5-C8AB-470C-B023-CCDB50BF5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17" y="1105178"/>
            <a:ext cx="4490002" cy="4490002"/>
          </a:xfrm>
          <a:prstGeom prst="rect">
            <a:avLst/>
          </a:prstGeom>
        </p:spPr>
      </p:pic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C403BC0F-C5A4-4164-81C1-5416AE1C0DD8}"/>
              </a:ext>
            </a:extLst>
          </p:cNvPr>
          <p:cNvSpPr txBox="1">
            <a:spLocks/>
          </p:cNvSpPr>
          <p:nvPr/>
        </p:nvSpPr>
        <p:spPr>
          <a:xfrm>
            <a:off x="5905600" y="4432811"/>
            <a:ext cx="3284120" cy="1162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https://moodle.uclouvain.be/course/view.php?id=2368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C122505-BA91-414B-A4C4-712C055B9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2BF925-2B05-4730-B615-275394A53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ABA23B-1745-4A61-9E11-3092F057C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865" y="348115"/>
            <a:ext cx="7631314" cy="596101"/>
          </a:xfrm>
        </p:spPr>
        <p:txBody>
          <a:bodyPr/>
          <a:lstStyle/>
          <a:p>
            <a:r>
              <a:rPr lang="fr-BE" dirty="0"/>
              <a:t>Moodle « cours transversaux »</a:t>
            </a:r>
            <a:endParaRPr lang="fr-FR" dirty="0"/>
          </a:p>
        </p:txBody>
      </p:sp>
      <p:sp>
        <p:nvSpPr>
          <p:cNvPr id="7" name="Rectangle : avec coins rognés en diagonale 6">
            <a:extLst>
              <a:ext uri="{FF2B5EF4-FFF2-40B4-BE49-F238E27FC236}">
                <a16:creationId xmlns:a16="http://schemas.microsoft.com/office/drawing/2014/main" id="{22EE3FD1-FDCE-44AC-BE68-DE32F773C700}"/>
              </a:ext>
            </a:extLst>
          </p:cNvPr>
          <p:cNvSpPr/>
          <p:nvPr/>
        </p:nvSpPr>
        <p:spPr>
          <a:xfrm>
            <a:off x="427383" y="1669774"/>
            <a:ext cx="1828800" cy="13839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Ouvert à tous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18DE88-04A3-6D40-E176-DC76E9D59FFC}"/>
              </a:ext>
            </a:extLst>
          </p:cNvPr>
          <p:cNvSpPr txBox="1"/>
          <p:nvPr/>
        </p:nvSpPr>
        <p:spPr>
          <a:xfrm>
            <a:off x="606865" y="5520478"/>
            <a:ext cx="81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Les </a:t>
            </a:r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dates des séances d’informations facultaires 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sont détaillées sur la page </a:t>
            </a:r>
            <a:r>
              <a:rPr lang="fr-FR" b="1" dirty="0">
                <a:solidFill>
                  <a:srgbClr val="00214E"/>
                </a:solidFill>
                <a:latin typeface="Montserrat" panose="00000500000000000000" pitchFamily="2" charset="0"/>
              </a:rPr>
              <a:t>Moodle « cours transversaux »</a:t>
            </a:r>
            <a:r>
              <a:rPr lang="fr-FR" dirty="0">
                <a:solidFill>
                  <a:srgbClr val="00214E"/>
                </a:solidFill>
                <a:latin typeface="Montserrat" panose="00000500000000000000" pitchFamily="2" charset="0"/>
              </a:rPr>
              <a:t>.</a:t>
            </a:r>
            <a:endParaRPr lang="fr-BE" dirty="0">
              <a:solidFill>
                <a:srgbClr val="00214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61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268AF7-4C70-4965-8766-AD3EDF9FDD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262" y="4062881"/>
            <a:ext cx="8271240" cy="1019324"/>
          </a:xfrm>
        </p:spPr>
        <p:txBody>
          <a:bodyPr/>
          <a:lstStyle/>
          <a:p>
            <a:r>
              <a:rPr lang="fr-BE" sz="5400" dirty="0">
                <a:latin typeface="Montserrat" panose="00000500000000000000" pitchFamily="50" charset="0"/>
              </a:rPr>
              <a:t>7. Questions-réponses</a:t>
            </a:r>
            <a:endParaRPr lang="fr-FR" sz="5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55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164DB3-E125-422C-9EAA-143D1CE25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3548" y="2828657"/>
            <a:ext cx="3381719" cy="2598107"/>
          </a:xfrm>
        </p:spPr>
        <p:txBody>
          <a:bodyPr/>
          <a:lstStyle/>
          <a:p>
            <a:pPr algn="l"/>
            <a:r>
              <a:rPr lang="fr-BE" sz="2000" dirty="0">
                <a:latin typeface="Montserrat" panose="00000500000000000000" pitchFamily="50" charset="0"/>
              </a:rPr>
              <a:t>Nous vous remercions pour votre attention et vous souhaitons une année académique riche d’apprentissages et  d’expériences</a:t>
            </a:r>
            <a:endParaRPr lang="fr-FR" sz="2000" dirty="0">
              <a:latin typeface="Montserrat" panose="00000500000000000000" pitchFamily="50" charset="0"/>
            </a:endParaRPr>
          </a:p>
        </p:txBody>
      </p:sp>
      <p:pic>
        <p:nvPicPr>
          <p:cNvPr id="2050" name="Picture 2" descr="banque-d-images-gratuites-libres-de-droits">
            <a:extLst>
              <a:ext uri="{FF2B5EF4-FFF2-40B4-BE49-F238E27FC236}">
                <a16:creationId xmlns:a16="http://schemas.microsoft.com/office/drawing/2014/main" id="{788F4C61-1CBB-444E-87FB-5E789CD0B5B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r="134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17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717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2718134" y="1352938"/>
            <a:ext cx="4691706" cy="924280"/>
          </a:xfrm>
        </p:spPr>
        <p:txBody>
          <a:bodyPr/>
          <a:lstStyle/>
          <a:p>
            <a:r>
              <a:rPr lang="fr-BE" sz="2800" b="1" dirty="0">
                <a:solidFill>
                  <a:srgbClr val="00214E"/>
                </a:solidFill>
                <a:latin typeface="Montserrat" panose="00000500000000000000" pitchFamily="50" charset="0"/>
              </a:rPr>
              <a:t>PLAN DE LA SÉANCE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FC47B-40A6-44A2-9512-479634C12564}"/>
              </a:ext>
            </a:extLst>
          </p:cNvPr>
          <p:cNvSpPr/>
          <p:nvPr/>
        </p:nvSpPr>
        <p:spPr>
          <a:xfrm>
            <a:off x="1212574" y="2249559"/>
            <a:ext cx="7702826" cy="392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>
                <a:solidFill>
                  <a:srgbClr val="00214E"/>
                </a:solidFill>
                <a:latin typeface="Montserrat" panose="00000500000000000000" pitchFamily="50" charset="0"/>
              </a:rPr>
              <a:t>Modalités pratiques de la séance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>
                <a:solidFill>
                  <a:srgbClr val="00214E"/>
                </a:solidFill>
                <a:latin typeface="Montserrat" panose="00000500000000000000" pitchFamily="50" charset="0"/>
              </a:rPr>
              <a:t>La réforme FIE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>
                <a:solidFill>
                  <a:srgbClr val="00214E"/>
                </a:solidFill>
                <a:latin typeface="Montserrat" panose="00000500000000000000" pitchFamily="50" charset="0"/>
              </a:rPr>
              <a:t>En quoi consistent les Masters en enseignement ?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>
                <a:solidFill>
                  <a:srgbClr val="00214E"/>
                </a:solidFill>
                <a:latin typeface="Montserrat" panose="00000500000000000000" pitchFamily="50" charset="0"/>
              </a:rPr>
              <a:t>Structure du programme : cours LEISS (cours transversaux) et cours disciplinaires (facultaires)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>
                <a:solidFill>
                  <a:srgbClr val="00214E"/>
                </a:solidFill>
                <a:latin typeface="Montserrat" panose="00000500000000000000" pitchFamily="50" charset="0"/>
              </a:rPr>
              <a:t>Les pages Moodle des cours transversaux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>
                <a:solidFill>
                  <a:srgbClr val="00214E"/>
                </a:solidFill>
                <a:latin typeface="Montserrat" panose="00000500000000000000" pitchFamily="50" charset="0"/>
              </a:rPr>
              <a:t>Dates et heures des séances d’informations facultaires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>
                <a:solidFill>
                  <a:srgbClr val="00214E"/>
                </a:solidFill>
                <a:latin typeface="Montserrat" panose="00000500000000000000" pitchFamily="50" charset="0"/>
              </a:rPr>
              <a:t>Questions – réponses </a:t>
            </a:r>
            <a:endParaRPr lang="fr-FR" sz="2200" dirty="0">
              <a:solidFill>
                <a:srgbClr val="00214E"/>
              </a:solidFill>
              <a:latin typeface="Montserrat" panose="000005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9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50929" y="3429000"/>
            <a:ext cx="8821963" cy="1019324"/>
          </a:xfrm>
        </p:spPr>
        <p:txBody>
          <a:bodyPr/>
          <a:lstStyle/>
          <a:p>
            <a:r>
              <a:rPr lang="fr-BE" sz="5600" dirty="0">
                <a:latin typeface="Montserrat" panose="00000500000000000000" pitchFamily="50" charset="0"/>
              </a:rPr>
              <a:t>1. Modalités pratiques de cette séance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150829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8C9079-B266-4E50-ADF0-F2DE94E8771E}"/>
              </a:ext>
            </a:extLst>
          </p:cNvPr>
          <p:cNvSpPr txBox="1">
            <a:spLocks/>
          </p:cNvSpPr>
          <p:nvPr/>
        </p:nvSpPr>
        <p:spPr>
          <a:xfrm>
            <a:off x="467833" y="1860848"/>
            <a:ext cx="8363272" cy="42133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BE" sz="2200" b="1" dirty="0">
                <a:solidFill>
                  <a:srgbClr val="00214E"/>
                </a:solidFill>
                <a:latin typeface="Montserrat"/>
              </a:rPr>
              <a:t>Ces séances ont lieu de 20h à 21h sur Teams.</a:t>
            </a:r>
          </a:p>
          <a:p>
            <a:pPr marL="0" indent="0" algn="just">
              <a:buNone/>
            </a:pPr>
            <a:r>
              <a:rPr lang="fr-BE" sz="2200" b="1" dirty="0">
                <a:solidFill>
                  <a:srgbClr val="00214E"/>
                </a:solidFill>
                <a:latin typeface="Montserrat"/>
              </a:rPr>
              <a:t>Elles sont structurées en deux temps : un temps de présentation puis un temps de questions-réponses. </a:t>
            </a:r>
            <a:endParaRPr lang="fr-BE" sz="2200" b="1" dirty="0">
              <a:solidFill>
                <a:srgbClr val="00214E"/>
              </a:solidFill>
              <a:latin typeface="Montserrat" panose="00000500000000000000" pitchFamily="50" charset="0"/>
            </a:endParaRPr>
          </a:p>
          <a:p>
            <a:pPr marL="0" indent="0">
              <a:buNone/>
            </a:pPr>
            <a:endParaRPr lang="fr-BE" sz="2000" b="1" dirty="0">
              <a:solidFill>
                <a:srgbClr val="7030A0"/>
              </a:solidFill>
              <a:latin typeface="Montserrat" panose="00000500000000000000" pitchFamily="50" charset="0"/>
            </a:endParaRPr>
          </a:p>
          <a:p>
            <a:r>
              <a:rPr lang="fr-BE" sz="2000" dirty="0">
                <a:latin typeface="Montserrat"/>
              </a:rPr>
              <a:t>Pendant la première partie, les micros et caméras sont coupés sur Teams.</a:t>
            </a:r>
          </a:p>
          <a:p>
            <a:pPr marL="0" indent="0">
              <a:buNone/>
            </a:pPr>
            <a:endParaRPr lang="fr-BE" sz="2000" dirty="0">
              <a:latin typeface="Montserrat"/>
            </a:endParaRPr>
          </a:p>
          <a:p>
            <a:r>
              <a:rPr lang="fr-BE" sz="2000" dirty="0">
                <a:latin typeface="Montserrat"/>
              </a:rPr>
              <a:t>Pour la seconde partie, ils seront ouverts.</a:t>
            </a:r>
          </a:p>
          <a:p>
            <a:pPr marL="0" indent="0">
              <a:buNone/>
            </a:pPr>
            <a:endParaRPr lang="fr-BE" sz="2000" dirty="0">
              <a:latin typeface="Montserrat" panose="00000500000000000000" pitchFamily="50" charset="0"/>
            </a:endParaRPr>
          </a:p>
          <a:p>
            <a:r>
              <a:rPr lang="fr-BE" sz="2000" dirty="0">
                <a:latin typeface="Montserrat"/>
              </a:rPr>
              <a:t>Possibilité d'utiliser le chat pendant la partie questions-réponses.</a:t>
            </a:r>
            <a:endParaRPr lang="fr-BE" sz="2000" dirty="0">
              <a:latin typeface="Montserrat" panose="00000500000000000000" pitchFamily="50" charset="0"/>
            </a:endParaRPr>
          </a:p>
          <a:p>
            <a:endParaRPr lang="fr-BE" sz="2000" dirty="0">
              <a:latin typeface="Montserrat" panose="00000500000000000000" pitchFamily="50" charset="0"/>
            </a:endParaRPr>
          </a:p>
          <a:p>
            <a:endParaRPr lang="fr-BE" sz="2000" dirty="0">
              <a:latin typeface="Montserrat" panose="00000500000000000000" pitchFamily="50" charset="0"/>
            </a:endParaRPr>
          </a:p>
        </p:txBody>
      </p:sp>
      <p:pic>
        <p:nvPicPr>
          <p:cNvPr id="1026" name="Picture 2" descr="Accueil - En pratique">
            <a:extLst>
              <a:ext uri="{FF2B5EF4-FFF2-40B4-BE49-F238E27FC236}">
                <a16:creationId xmlns:a16="http://schemas.microsoft.com/office/drawing/2014/main" id="{4900F4D3-DE22-4991-AC9E-D7BBEAD1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8" y="0"/>
            <a:ext cx="1710624" cy="17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0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AFD2960-68CF-4D01-999A-4D6B12710F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486" y="3521705"/>
            <a:ext cx="7332358" cy="1019324"/>
          </a:xfrm>
        </p:spPr>
        <p:txBody>
          <a:bodyPr/>
          <a:lstStyle/>
          <a:p>
            <a:r>
              <a:rPr lang="fr-BE" sz="5600" dirty="0">
                <a:latin typeface="Montserrat" panose="00000500000000000000" pitchFamily="50" charset="0"/>
              </a:rPr>
              <a:t>2. La réforme de la FIE</a:t>
            </a:r>
            <a:endParaRPr lang="fr-FR" sz="56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5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BA083-E5DB-B7C4-4736-BB1421945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2C3E307-8185-FAEB-988E-1A0820DB5040}"/>
              </a:ext>
            </a:extLst>
          </p:cNvPr>
          <p:cNvSpPr txBox="1"/>
          <p:nvPr/>
        </p:nvSpPr>
        <p:spPr>
          <a:xfrm>
            <a:off x="389532" y="1887859"/>
            <a:ext cx="8364936" cy="385490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defRPr/>
            </a:pPr>
            <a:r>
              <a:rPr lang="fr-FR" sz="2800" dirty="0">
                <a:solidFill>
                  <a:srgbClr val="002E5F"/>
                </a:solidFill>
                <a:latin typeface="Montserrat" panose="00000500000000000000" pitchFamily="2" charset="0"/>
              </a:rPr>
              <a:t>Contexte </a:t>
            </a:r>
            <a:r>
              <a:rPr lang="fr-FR" sz="2250" dirty="0">
                <a:solidFill>
                  <a:srgbClr val="002E5F"/>
                </a:solidFill>
                <a:latin typeface="Montserrat" panose="00000500000000000000" pitchFamily="2" charset="0"/>
              </a:rPr>
              <a:t>:</a:t>
            </a:r>
          </a:p>
          <a:p>
            <a:pPr defTabSz="685800">
              <a:defRPr/>
            </a:pPr>
            <a:endParaRPr lang="fr-FR" dirty="0">
              <a:solidFill>
                <a:srgbClr val="002E5F"/>
              </a:solidFill>
              <a:latin typeface="Montserrat" panose="00000500000000000000" pitchFamily="2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002E5F"/>
                </a:solidFill>
                <a:latin typeface="Montserrat" panose="00000500000000000000" pitchFamily="2" charset="0"/>
              </a:rPr>
              <a:t>Réforme de la formation initiale des enseignants 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(votée en 2019 et amendée en 2021) :  refonte complète de toutes les formations donnant un titre pour enseigner dans l’enseignement obligatoire avec une formation de Master pour tous les 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enseignant·es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.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Tous les programmes sont </a:t>
            </a:r>
            <a:r>
              <a:rPr lang="fr-FR" sz="2000" b="1" dirty="0" err="1">
                <a:solidFill>
                  <a:srgbClr val="002E5F"/>
                </a:solidFill>
                <a:latin typeface="Montserrat" panose="00000500000000000000" pitchFamily="2" charset="0"/>
              </a:rPr>
              <a:t>co</a:t>
            </a:r>
            <a:r>
              <a:rPr lang="fr-FR" sz="2000" b="1" dirty="0">
                <a:solidFill>
                  <a:srgbClr val="002E5F"/>
                </a:solidFill>
                <a:latin typeface="Montserrat" panose="00000500000000000000" pitchFamily="2" charset="0"/>
              </a:rPr>
              <a:t>-diplômés, université et HE (et ESA)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.</a:t>
            </a:r>
          </a:p>
          <a:p>
            <a:pPr marL="257175" indent="-257175" algn="just" defTabSz="6858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Modification du décret Paysage, d’application en septembre 2022 : </a:t>
            </a:r>
            <a:r>
              <a:rPr lang="fr-FR" sz="2000" b="1" dirty="0">
                <a:solidFill>
                  <a:srgbClr val="002E5F"/>
                </a:solidFill>
                <a:latin typeface="Montserrat" panose="00000500000000000000" pitchFamily="2" charset="0"/>
              </a:rPr>
              <a:t>ajout du domaine 10bis « Sciences de l’éducation et de l’enseignement » .</a:t>
            </a:r>
          </a:p>
        </p:txBody>
      </p:sp>
    </p:spTree>
    <p:extLst>
      <p:ext uri="{BB962C8B-B14F-4D97-AF65-F5344CB8AC3E}">
        <p14:creationId xmlns:p14="http://schemas.microsoft.com/office/powerpoint/2010/main" val="30504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7801D-6197-CF0A-8E1F-07DFBCF6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99E310D-A020-A2A6-3D25-3307D0DED0AA}"/>
              </a:ext>
            </a:extLst>
          </p:cNvPr>
          <p:cNvSpPr txBox="1"/>
          <p:nvPr/>
        </p:nvSpPr>
        <p:spPr>
          <a:xfrm>
            <a:off x="428075" y="1640434"/>
            <a:ext cx="8445337" cy="470128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defRPr/>
            </a:pPr>
            <a:r>
              <a:rPr lang="fr-FR" sz="2800" b="1" dirty="0">
                <a:solidFill>
                  <a:srgbClr val="002E5F"/>
                </a:solidFill>
                <a:latin typeface="Montserrat" panose="00000500000000000000" pitchFamily="2" charset="0"/>
              </a:rPr>
              <a:t>Ce qui est visé …</a:t>
            </a:r>
          </a:p>
          <a:p>
            <a:pPr algn="just">
              <a:defRPr/>
            </a:pPr>
            <a:endParaRPr lang="fr-FR" dirty="0">
              <a:solidFill>
                <a:srgbClr val="002E5F"/>
              </a:solidFill>
              <a:latin typeface="Montserrat" panose="00000500000000000000" pitchFamily="2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Un métier commun</a:t>
            </a:r>
            <a:endParaRPr lang="en-US" sz="2000" dirty="0">
              <a:latin typeface="Montserrat" panose="00000500000000000000" pitchFamily="2" charset="0"/>
            </a:endParaRPr>
          </a:p>
          <a:p>
            <a:pPr marL="600075" lvl="1" indent="-257175" algn="just">
              <a:buFont typeface="Courier New" panose="020B0604020202020204" pitchFamily="34" charset="0"/>
              <a:buChar char="o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Harmonisation des compétences et d'une partie des contenus minimaux.</a:t>
            </a:r>
          </a:p>
          <a:p>
            <a:pPr marL="600075" lvl="1" indent="-257175" algn="just">
              <a:buFont typeface="Courier New" panose="020B0604020202020204" pitchFamily="34" charset="0"/>
              <a:buChar char="o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Métier commun du préscolaire au secondaire supérieur.</a:t>
            </a:r>
          </a:p>
          <a:p>
            <a:pPr lvl="1" algn="just">
              <a:defRPr/>
            </a:pPr>
            <a:endParaRPr lang="fr-FR" sz="2000" dirty="0">
              <a:solidFill>
                <a:srgbClr val="002E5F"/>
              </a:solidFill>
              <a:latin typeface="Montserrat" panose="00000500000000000000" pitchFamily="2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Renforcement de la formation des 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futurs·es</a:t>
            </a: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 </a:t>
            </a:r>
            <a:r>
              <a:rPr lang="fr-FR" sz="2000" dirty="0" err="1">
                <a:solidFill>
                  <a:srgbClr val="002E5F"/>
                </a:solidFill>
                <a:latin typeface="Montserrat" panose="00000500000000000000" pitchFamily="2" charset="0"/>
              </a:rPr>
              <a:t>enseignants·es</a:t>
            </a:r>
            <a:endParaRPr lang="fr-FR" sz="2000" dirty="0">
              <a:solidFill>
                <a:srgbClr val="002E5F"/>
              </a:solidFill>
              <a:latin typeface="Montserrat" panose="00000500000000000000" pitchFamily="2" charset="0"/>
            </a:endParaRPr>
          </a:p>
          <a:p>
            <a:pPr marL="600075" lvl="1" indent="-257175" algn="just">
              <a:buFont typeface="Courier New" panose="020B0604020202020204" pitchFamily="34" charset="0"/>
              <a:buChar char="o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Renforcement des stages.</a:t>
            </a:r>
          </a:p>
          <a:p>
            <a:pPr marL="600075" lvl="1" indent="-257175" algn="just">
              <a:buFont typeface="Courier New" panose="020B0604020202020204" pitchFamily="34" charset="0"/>
              <a:buChar char="o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Renforcement de la formation en sciences humaines et sociales.</a:t>
            </a:r>
          </a:p>
          <a:p>
            <a:pPr marL="600075" lvl="1" indent="-257175" algn="just">
              <a:buFont typeface="Courier New" panose="020B0604020202020204" pitchFamily="34" charset="0"/>
              <a:buChar char="o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Amélioration des interactions entre la théorie et la pratique.</a:t>
            </a:r>
          </a:p>
          <a:p>
            <a:pPr marL="600075" lvl="1" indent="-257175" algn="just">
              <a:buFont typeface="Courier New" panose="020B0604020202020204" pitchFamily="34" charset="0"/>
              <a:buChar char="o"/>
              <a:defRPr/>
            </a:pPr>
            <a:r>
              <a:rPr lang="fr-FR" sz="2000" dirty="0">
                <a:solidFill>
                  <a:srgbClr val="002E5F"/>
                </a:solidFill>
                <a:latin typeface="Montserrat" panose="00000500000000000000" pitchFamily="2" charset="0"/>
              </a:rPr>
              <a:t>Développement de la recherche en sciences de l'éducation et en didactique.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fr-FR" sz="1500" dirty="0">
              <a:solidFill>
                <a:srgbClr val="002E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20099"/>
      </p:ext>
    </p:extLst>
  </p:cSld>
  <p:clrMapOvr>
    <a:masterClrMapping/>
  </p:clrMapOvr>
</p:sld>
</file>

<file path=ppt/theme/theme1.xml><?xml version="1.0" encoding="utf-8"?>
<a:theme xmlns:a="http://schemas.openxmlformats.org/drawingml/2006/main" name="1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631591F76674AA9160AE3BED824EF" ma:contentTypeVersion="12" ma:contentTypeDescription="Crée un document." ma:contentTypeScope="" ma:versionID="bb1ebd11c5637c9c8e0a7fa80ce784e0">
  <xsd:schema xmlns:xsd="http://www.w3.org/2001/XMLSchema" xmlns:xs="http://www.w3.org/2001/XMLSchema" xmlns:p="http://schemas.microsoft.com/office/2006/metadata/properties" xmlns:ns3="585010bf-ea3c-4a4e-83b6-aaf828419e6f" xmlns:ns4="482757d7-26d1-43ca-924f-7189a9084a0c" targetNamespace="http://schemas.microsoft.com/office/2006/metadata/properties" ma:root="true" ma:fieldsID="521933af4620ee43267cb1a6f03022cd" ns3:_="" ns4:_="">
    <xsd:import namespace="585010bf-ea3c-4a4e-83b6-aaf828419e6f"/>
    <xsd:import namespace="482757d7-26d1-43ca-924f-7189a9084a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010bf-ea3c-4a4e-83b6-aaf828419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757d7-26d1-43ca-924f-7189a9084a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79E5D0-CE5D-4DC5-9CC7-ED79A5ED3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010bf-ea3c-4a4e-83b6-aaf828419e6f"/>
    <ds:schemaRef ds:uri="482757d7-26d1-43ca-924f-7189a9084a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D344DB-0D05-42C7-BE7F-D5D7237FF425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85010bf-ea3c-4a4e-83b6-aaf828419e6f"/>
    <ds:schemaRef ds:uri="http://www.w3.org/XML/1998/namespace"/>
    <ds:schemaRef ds:uri="http://purl.org/dc/dcmitype/"/>
    <ds:schemaRef ds:uri="482757d7-26d1-43ca-924f-7189a9084a0c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1095D5-F6BA-47AB-AAC4-35CC93088E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2147</TotalTime>
  <Words>1549</Words>
  <Application>Microsoft Office PowerPoint</Application>
  <PresentationFormat>Affichage à l'écran (4:3)</PresentationFormat>
  <Paragraphs>171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44" baseType="lpstr">
      <vt:lpstr>Aptos</vt:lpstr>
      <vt:lpstr>Arial</vt:lpstr>
      <vt:lpstr>Arial,Sans-Serif</vt:lpstr>
      <vt:lpstr>Calibri</vt:lpstr>
      <vt:lpstr>Courier New</vt:lpstr>
      <vt:lpstr>Monserrat</vt:lpstr>
      <vt:lpstr>Montserrat</vt:lpstr>
      <vt:lpstr>17_Conception personnalisée</vt:lpstr>
      <vt:lpstr>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Mélissa Nyamabu</dc:creator>
  <cp:lastModifiedBy>Marie-Bénédicte Bourdeaux</cp:lastModifiedBy>
  <cp:revision>128</cp:revision>
  <cp:lastPrinted>2024-08-27T16:19:08Z</cp:lastPrinted>
  <dcterms:created xsi:type="dcterms:W3CDTF">2018-06-29T12:50:19Z</dcterms:created>
  <dcterms:modified xsi:type="dcterms:W3CDTF">2025-07-10T09:19:52Z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0x010100302631591F76674AA9160AE3BED824EF</vt:lpwstr>
  </property>
</Properties>
</file>