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0" r:id="rId1"/>
  </p:sldMasterIdLst>
  <p:notesMasterIdLst>
    <p:notesMasterId r:id="rId12"/>
  </p:notesMasterIdLst>
  <p:sldIdLst>
    <p:sldId id="256" r:id="rId2"/>
    <p:sldId id="258" r:id="rId3"/>
    <p:sldId id="257" r:id="rId4"/>
    <p:sldId id="275" r:id="rId5"/>
    <p:sldId id="288" r:id="rId6"/>
    <p:sldId id="259" r:id="rId7"/>
    <p:sldId id="261" r:id="rId8"/>
    <p:sldId id="289" r:id="rId9"/>
    <p:sldId id="264" r:id="rId10"/>
    <p:sldId id="29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28" autoAdjust="0"/>
    <p:restoredTop sz="63543" autoAdjust="0"/>
  </p:normalViewPr>
  <p:slideViewPr>
    <p:cSldViewPr>
      <p:cViewPr>
        <p:scale>
          <a:sx n="66" d="100"/>
          <a:sy n="66" d="100"/>
        </p:scale>
        <p:origin x="1709" y="-211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DCE9A6-7159-422A-97BD-6C918E0CD383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BE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961CD1-727A-4B0C-99EA-5CEA2BE563AF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686064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1CD1-727A-4B0C-99EA-5CEA2BE563AF}" type="slidenum">
              <a:rPr lang="fr-BE" smtClean="0"/>
              <a:t>7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81192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BE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61CD1-727A-4B0C-99EA-5CEA2BE563AF}" type="slidenum">
              <a:rPr lang="fr-BE" smtClean="0"/>
              <a:t>8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581192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667763" y="630937"/>
            <a:ext cx="3926681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GB" sz="135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7923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7137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71135" y="382386"/>
            <a:ext cx="1119099" cy="5600404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4369" y="382386"/>
            <a:ext cx="6294439" cy="560040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2846040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689713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6362897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4369" y="2286000"/>
            <a:ext cx="3600450" cy="36195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7241" y="2286000"/>
            <a:ext cx="3600450" cy="3619500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95749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5156" y="381001"/>
            <a:ext cx="7629525" cy="149351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369" y="2199634"/>
            <a:ext cx="36004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8585" y="2909102"/>
            <a:ext cx="3600450" cy="29963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008" y="2199634"/>
            <a:ext cx="360045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425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425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008" y="2909102"/>
            <a:ext cx="3600450" cy="299639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8081796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750244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4261522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2274466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425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900"/>
              </a:spcBef>
              <a:buNone/>
              <a:defRPr sz="12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5676" y="6375679"/>
            <a:ext cx="925830" cy="345796"/>
          </a:xfrm>
        </p:spPr>
        <p:txBody>
          <a:bodyPr/>
          <a:lstStyle/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541637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4369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4369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4369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521E492-9CF1-402E-9298-E7A422EF8481}" type="datetimeFigureOut">
              <a:rPr lang="fr-BE" smtClean="0"/>
              <a:t>15-10-22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5456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83562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215DAA0-46D7-47EE-8955-A10B68437496}" type="slidenum">
              <a:rPr lang="fr-BE" smtClean="0"/>
              <a:t>‹N°›</a:t>
            </a:fld>
            <a:endParaRPr lang="fr-BE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664369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rgbClr val="FFCA08">
              <a:alpha val="0"/>
            </a:srgb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en-GB" sz="1350" dirty="0"/>
          </a:p>
        </p:txBody>
      </p:sp>
      <p:sp>
        <p:nvSpPr>
          <p:cNvPr id="12" name="Rectangle 11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9591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825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3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Gill Sans MT" panose="020B0502020104020203" pitchFamily="34" charset="0"/>
        <a:buChar char="–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110000"/>
        </a:lnSpc>
        <a:spcBef>
          <a:spcPts val="525"/>
        </a:spcBef>
        <a:buClr>
          <a:schemeClr val="tx2"/>
        </a:buClr>
        <a:buFont typeface="Arial" panose="020B0604020202020204" pitchFamily="34" charset="0"/>
        <a:buChar char="•"/>
        <a:defRPr sz="105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3F8pQLtY_Q&amp;t=4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86569" y="1700808"/>
            <a:ext cx="8170862" cy="4178964"/>
          </a:xfrm>
        </p:spPr>
        <p:txBody>
          <a:bodyPr>
            <a:normAutofit/>
          </a:bodyPr>
          <a:lstStyle/>
          <a:p>
            <a:r>
              <a:rPr lang="fr-BE" sz="4400" dirty="0"/>
              <a:t>Golden </a:t>
            </a:r>
            <a:r>
              <a:rPr lang="fr-BE" sz="4400" dirty="0" err="1"/>
              <a:t>rules</a:t>
            </a:r>
            <a:r>
              <a:rPr lang="fr-BE" sz="4400" dirty="0"/>
              <a:t> to </a:t>
            </a:r>
            <a:r>
              <a:rPr lang="fr-BE" sz="4400" dirty="0" err="1"/>
              <a:t>Improve</a:t>
            </a:r>
            <a:r>
              <a:rPr lang="fr-BE" sz="4400" dirty="0"/>
              <a:t> </a:t>
            </a:r>
            <a:r>
              <a:rPr lang="fr-BE" sz="4400" dirty="0" err="1"/>
              <a:t>your</a:t>
            </a:r>
            <a:r>
              <a:rPr lang="fr-BE" sz="4400" dirty="0"/>
              <a:t> </a:t>
            </a:r>
            <a:r>
              <a:rPr lang="fr-BE" sz="4400" dirty="0" err="1"/>
              <a:t>reading</a:t>
            </a:r>
            <a:r>
              <a:rPr lang="fr-BE" sz="4400" dirty="0"/>
              <a:t> </a:t>
            </a:r>
            <a:r>
              <a:rPr lang="fr-BE" sz="4400" dirty="0" err="1"/>
              <a:t>skills</a:t>
            </a:r>
            <a:endParaRPr lang="fr-BE" sz="4400" dirty="0"/>
          </a:p>
        </p:txBody>
      </p:sp>
    </p:spTree>
    <p:extLst>
      <p:ext uri="{BB962C8B-B14F-4D97-AF65-F5344CB8AC3E}">
        <p14:creationId xmlns:p14="http://schemas.microsoft.com/office/powerpoint/2010/main" val="42657255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149B1D7-ED00-4DCF-863D-F3DF34FE08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A toi de jouer!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CBA0877-7CC6-488F-B6FB-BBA28462B0F4}"/>
              </a:ext>
            </a:extLst>
          </p:cNvPr>
          <p:cNvSpPr/>
          <p:nvPr/>
        </p:nvSpPr>
        <p:spPr>
          <a:xfrm>
            <a:off x="4450813" y="3244334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dirty="0">
                <a:solidFill>
                  <a:srgbClr val="000000"/>
                </a:solidFill>
                <a:latin typeface="Times New Roman" panose="02020603050405020304" pitchFamily="18" charset="0"/>
              </a:rPr>
              <a:t> </a:t>
            </a:r>
            <a:endParaRPr lang="fr-BE" dirty="0"/>
          </a:p>
        </p:txBody>
      </p:sp>
      <p:sp>
        <p:nvSpPr>
          <p:cNvPr id="6" name="Freeform: Shape 17">
            <a:extLst>
              <a:ext uri="{FF2B5EF4-FFF2-40B4-BE49-F238E27FC236}">
                <a16:creationId xmlns:a16="http://schemas.microsoft.com/office/drawing/2014/main" id="{4FD872E7-DC0C-48CE-A9AB-CAF4C8D8CA7A}"/>
              </a:ext>
            </a:extLst>
          </p:cNvPr>
          <p:cNvSpPr/>
          <p:nvPr/>
        </p:nvSpPr>
        <p:spPr>
          <a:xfrm>
            <a:off x="2921852" y="2019584"/>
            <a:ext cx="1464410" cy="1409416"/>
          </a:xfrm>
          <a:custGeom>
            <a:avLst/>
            <a:gdLst>
              <a:gd name="connsiteX0" fmla="*/ 485539 w 1403559"/>
              <a:gd name="connsiteY0" fmla="*/ 1075941 h 1102787"/>
              <a:gd name="connsiteX1" fmla="*/ 479295 w 1403559"/>
              <a:gd name="connsiteY1" fmla="*/ 1021377 h 1102787"/>
              <a:gd name="connsiteX2" fmla="*/ 456347 w 1403559"/>
              <a:gd name="connsiteY2" fmla="*/ 786423 h 1102787"/>
              <a:gd name="connsiteX3" fmla="*/ 672825 w 1403559"/>
              <a:gd name="connsiteY3" fmla="*/ 720449 h 1102787"/>
              <a:gd name="connsiteX4" fmla="*/ 889304 w 1403559"/>
              <a:gd name="connsiteY4" fmla="*/ 786423 h 1102787"/>
              <a:gd name="connsiteX5" fmla="*/ 866378 w 1403559"/>
              <a:gd name="connsiteY5" fmla="*/ 1021395 h 1102787"/>
              <a:gd name="connsiteX6" fmla="*/ 860146 w 1403559"/>
              <a:gd name="connsiteY6" fmla="*/ 1075941 h 1102787"/>
              <a:gd name="connsiteX7" fmla="*/ 1020435 w 1403559"/>
              <a:gd name="connsiteY7" fmla="*/ 1102788 h 1102787"/>
              <a:gd name="connsiteX8" fmla="*/ 1351294 w 1403559"/>
              <a:gd name="connsiteY8" fmla="*/ 1061758 h 1102787"/>
              <a:gd name="connsiteX9" fmla="*/ 1403559 w 1403559"/>
              <a:gd name="connsiteY9" fmla="*/ 801770 h 1102787"/>
              <a:gd name="connsiteX10" fmla="*/ 1347901 w 1403559"/>
              <a:gd name="connsiteY10" fmla="*/ 671386 h 1102787"/>
              <a:gd name="connsiteX11" fmla="*/ 1299980 w 1403559"/>
              <a:gd name="connsiteY11" fmla="*/ 680681 h 1102787"/>
              <a:gd name="connsiteX12" fmla="*/ 1102005 w 1403559"/>
              <a:gd name="connsiteY12" fmla="*/ 720564 h 1102787"/>
              <a:gd name="connsiteX13" fmla="*/ 969143 w 1403559"/>
              <a:gd name="connsiteY13" fmla="*/ 676416 h 1102787"/>
              <a:gd name="connsiteX14" fmla="*/ 916980 w 1403559"/>
              <a:gd name="connsiteY14" fmla="*/ 528666 h 1102787"/>
              <a:gd name="connsiteX15" fmla="*/ 1102005 w 1403559"/>
              <a:gd name="connsiteY15" fmla="*/ 336724 h 1102787"/>
              <a:gd name="connsiteX16" fmla="*/ 1299980 w 1403559"/>
              <a:gd name="connsiteY16" fmla="*/ 376589 h 1102787"/>
              <a:gd name="connsiteX17" fmla="*/ 1347901 w 1403559"/>
              <a:gd name="connsiteY17" fmla="*/ 385885 h 1102787"/>
              <a:gd name="connsiteX18" fmla="*/ 1403559 w 1403559"/>
              <a:gd name="connsiteY18" fmla="*/ 255571 h 1102787"/>
              <a:gd name="connsiteX19" fmla="*/ 1352584 w 1403559"/>
              <a:gd name="connsiteY19" fmla="*/ 0 h 1102787"/>
              <a:gd name="connsiteX20" fmla="*/ 0 w 1403559"/>
              <a:gd name="connsiteY20" fmla="*/ 0 h 1102787"/>
              <a:gd name="connsiteX21" fmla="*/ 0 w 1403559"/>
              <a:gd name="connsiteY21" fmla="*/ 1062736 h 1102787"/>
              <a:gd name="connsiteX22" fmla="*/ 325238 w 1403559"/>
              <a:gd name="connsiteY22" fmla="*/ 1102779 h 1102787"/>
              <a:gd name="connsiteX23" fmla="*/ 485539 w 1403559"/>
              <a:gd name="connsiteY23" fmla="*/ 1075941 h 11027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03559" h="1102787">
                <a:moveTo>
                  <a:pt x="485539" y="1075941"/>
                </a:moveTo>
                <a:cubicBezTo>
                  <a:pt x="497109" y="1062327"/>
                  <a:pt x="488524" y="1038768"/>
                  <a:pt x="479295" y="1021377"/>
                </a:cubicBezTo>
                <a:cubicBezTo>
                  <a:pt x="439506" y="946267"/>
                  <a:pt x="400949" y="851678"/>
                  <a:pt x="456347" y="786423"/>
                </a:cubicBezTo>
                <a:cubicBezTo>
                  <a:pt x="493501" y="742648"/>
                  <a:pt x="566350" y="720449"/>
                  <a:pt x="672825" y="720449"/>
                </a:cubicBezTo>
                <a:cubicBezTo>
                  <a:pt x="779300" y="720449"/>
                  <a:pt x="852150" y="742648"/>
                  <a:pt x="889304" y="786423"/>
                </a:cubicBezTo>
                <a:cubicBezTo>
                  <a:pt x="944690" y="851660"/>
                  <a:pt x="906168" y="946249"/>
                  <a:pt x="866378" y="1021395"/>
                </a:cubicBezTo>
                <a:cubicBezTo>
                  <a:pt x="857171" y="1038768"/>
                  <a:pt x="848587" y="1062318"/>
                  <a:pt x="860146" y="1075941"/>
                </a:cubicBezTo>
                <a:cubicBezTo>
                  <a:pt x="882902" y="1102788"/>
                  <a:pt x="982817" y="1102788"/>
                  <a:pt x="1020435" y="1102788"/>
                </a:cubicBezTo>
                <a:cubicBezTo>
                  <a:pt x="1111935" y="1102788"/>
                  <a:pt x="1290864" y="1072475"/>
                  <a:pt x="1351294" y="1061758"/>
                </a:cubicBezTo>
                <a:cubicBezTo>
                  <a:pt x="1364946" y="1014277"/>
                  <a:pt x="1403559" y="873610"/>
                  <a:pt x="1403559" y="801770"/>
                </a:cubicBezTo>
                <a:cubicBezTo>
                  <a:pt x="1403559" y="709154"/>
                  <a:pt x="1387419" y="671386"/>
                  <a:pt x="1347901" y="671386"/>
                </a:cubicBezTo>
                <a:cubicBezTo>
                  <a:pt x="1334940" y="671386"/>
                  <a:pt x="1318811" y="674514"/>
                  <a:pt x="1299980" y="680681"/>
                </a:cubicBezTo>
                <a:cubicBezTo>
                  <a:pt x="1243349" y="699245"/>
                  <a:pt x="1169674" y="720564"/>
                  <a:pt x="1102005" y="720564"/>
                </a:cubicBezTo>
                <a:cubicBezTo>
                  <a:pt x="1045408" y="720564"/>
                  <a:pt x="1000710" y="705706"/>
                  <a:pt x="969143" y="676416"/>
                </a:cubicBezTo>
                <a:cubicBezTo>
                  <a:pt x="934036" y="643819"/>
                  <a:pt x="916980" y="595494"/>
                  <a:pt x="916980" y="528666"/>
                </a:cubicBezTo>
                <a:cubicBezTo>
                  <a:pt x="916980" y="370031"/>
                  <a:pt x="1017596" y="336724"/>
                  <a:pt x="1102005" y="336724"/>
                </a:cubicBezTo>
                <a:cubicBezTo>
                  <a:pt x="1169606" y="336724"/>
                  <a:pt x="1243327" y="358025"/>
                  <a:pt x="1299980" y="376589"/>
                </a:cubicBezTo>
                <a:cubicBezTo>
                  <a:pt x="1318811" y="382748"/>
                  <a:pt x="1334940" y="385885"/>
                  <a:pt x="1347901" y="385885"/>
                </a:cubicBezTo>
                <a:cubicBezTo>
                  <a:pt x="1387419" y="385885"/>
                  <a:pt x="1403559" y="348134"/>
                  <a:pt x="1403559" y="255571"/>
                </a:cubicBezTo>
                <a:cubicBezTo>
                  <a:pt x="1403559" y="185793"/>
                  <a:pt x="1367197" y="51249"/>
                  <a:pt x="1352584" y="0"/>
                </a:cubicBezTo>
                <a:lnTo>
                  <a:pt x="0" y="0"/>
                </a:lnTo>
                <a:lnTo>
                  <a:pt x="0" y="1062736"/>
                </a:lnTo>
                <a:cubicBezTo>
                  <a:pt x="65238" y="1074208"/>
                  <a:pt x="236441" y="1102779"/>
                  <a:pt x="325238" y="1102779"/>
                </a:cubicBezTo>
                <a:cubicBezTo>
                  <a:pt x="362856" y="1102788"/>
                  <a:pt x="462782" y="1102788"/>
                  <a:pt x="485539" y="1075941"/>
                </a:cubicBezTo>
                <a:close/>
              </a:path>
            </a:pathLst>
          </a:custGeom>
          <a:solidFill>
            <a:srgbClr val="000000"/>
          </a:solidFill>
          <a:ln w="11289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sp>
        <p:nvSpPr>
          <p:cNvPr id="7" name="Freeform: Shape 25">
            <a:extLst>
              <a:ext uri="{FF2B5EF4-FFF2-40B4-BE49-F238E27FC236}">
                <a16:creationId xmlns:a16="http://schemas.microsoft.com/office/drawing/2014/main" id="{0B4BC67E-35DB-4326-8CDA-A1A3FE165F80}"/>
              </a:ext>
            </a:extLst>
          </p:cNvPr>
          <p:cNvSpPr/>
          <p:nvPr/>
        </p:nvSpPr>
        <p:spPr>
          <a:xfrm>
            <a:off x="4481240" y="1854782"/>
            <a:ext cx="1970293" cy="1727156"/>
          </a:xfrm>
          <a:custGeom>
            <a:avLst/>
            <a:gdLst>
              <a:gd name="connsiteX0" fmla="*/ 653182 w 1888421"/>
              <a:gd name="connsiteY0" fmla="*/ 230040 h 1351400"/>
              <a:gd name="connsiteX1" fmla="*/ 416413 w 1888421"/>
              <a:gd name="connsiteY1" fmla="*/ 322425 h 1351400"/>
              <a:gd name="connsiteX2" fmla="*/ 366274 w 1888421"/>
              <a:gd name="connsiteY2" fmla="*/ 277565 h 1351400"/>
              <a:gd name="connsiteX3" fmla="*/ 253341 w 1888421"/>
              <a:gd name="connsiteY3" fmla="*/ 169673 h 1351400"/>
              <a:gd name="connsiteX4" fmla="*/ 55208 w 1888421"/>
              <a:gd name="connsiteY4" fmla="*/ 228404 h 1351400"/>
              <a:gd name="connsiteX5" fmla="*/ 297 w 1888421"/>
              <a:gd name="connsiteY5" fmla="*/ 336946 h 1351400"/>
              <a:gd name="connsiteX6" fmla="*/ 47302 w 1888421"/>
              <a:gd name="connsiteY6" fmla="*/ 394656 h 1351400"/>
              <a:gd name="connsiteX7" fmla="*/ 213427 w 1888421"/>
              <a:gd name="connsiteY7" fmla="*/ 444483 h 1351400"/>
              <a:gd name="connsiteX8" fmla="*/ 283461 w 1888421"/>
              <a:gd name="connsiteY8" fmla="*/ 467597 h 1351400"/>
              <a:gd name="connsiteX9" fmla="*/ 247166 w 1888421"/>
              <a:gd name="connsiteY9" fmla="*/ 673385 h 1351400"/>
              <a:gd name="connsiteX10" fmla="*/ 10781 w 1888421"/>
              <a:gd name="connsiteY10" fmla="*/ 862697 h 1351400"/>
              <a:gd name="connsiteX11" fmla="*/ 240448 w 1888421"/>
              <a:gd name="connsiteY11" fmla="*/ 1040421 h 1351400"/>
              <a:gd name="connsiteX12" fmla="*/ 309983 w 1888421"/>
              <a:gd name="connsiteY12" fmla="*/ 1075914 h 1351400"/>
              <a:gd name="connsiteX13" fmla="*/ 309452 w 1888421"/>
              <a:gd name="connsiteY13" fmla="*/ 1035285 h 1351400"/>
              <a:gd name="connsiteX14" fmla="*/ 422543 w 1888421"/>
              <a:gd name="connsiteY14" fmla="*/ 946427 h 1351400"/>
              <a:gd name="connsiteX15" fmla="*/ 461971 w 1888421"/>
              <a:gd name="connsiteY15" fmla="*/ 952115 h 1351400"/>
              <a:gd name="connsiteX16" fmla="*/ 581984 w 1888421"/>
              <a:gd name="connsiteY16" fmla="*/ 843813 h 1351400"/>
              <a:gd name="connsiteX17" fmla="*/ 806753 w 1888421"/>
              <a:gd name="connsiteY17" fmla="*/ 889588 h 1351400"/>
              <a:gd name="connsiteX18" fmla="*/ 933439 w 1888421"/>
              <a:gd name="connsiteY18" fmla="*/ 1042510 h 1351400"/>
              <a:gd name="connsiteX19" fmla="*/ 740102 w 1888421"/>
              <a:gd name="connsiteY19" fmla="*/ 1222660 h 1351400"/>
              <a:gd name="connsiteX20" fmla="*/ 694510 w 1888421"/>
              <a:gd name="connsiteY20" fmla="*/ 1264080 h 1351400"/>
              <a:gd name="connsiteX21" fmla="*/ 732083 w 1888421"/>
              <a:gd name="connsiteY21" fmla="*/ 1313143 h 1351400"/>
              <a:gd name="connsiteX22" fmla="*/ 958661 w 1888421"/>
              <a:gd name="connsiteY22" fmla="*/ 1220500 h 1351400"/>
              <a:gd name="connsiteX23" fmla="*/ 1212712 w 1888421"/>
              <a:gd name="connsiteY23" fmla="*/ 1351400 h 1351400"/>
              <a:gd name="connsiteX24" fmla="*/ 1376734 w 1888421"/>
              <a:gd name="connsiteY24" fmla="*/ 1172299 h 1351400"/>
              <a:gd name="connsiteX25" fmla="*/ 1381722 w 1888421"/>
              <a:gd name="connsiteY25" fmla="*/ 1035285 h 1351400"/>
              <a:gd name="connsiteX26" fmla="*/ 1494813 w 1888421"/>
              <a:gd name="connsiteY26" fmla="*/ 946427 h 1351400"/>
              <a:gd name="connsiteX27" fmla="*/ 1565593 w 1888421"/>
              <a:gd name="connsiteY27" fmla="*/ 966084 h 1351400"/>
              <a:gd name="connsiteX28" fmla="*/ 1888422 w 1888421"/>
              <a:gd name="connsiteY28" fmla="*/ 613569 h 1351400"/>
              <a:gd name="connsiteX29" fmla="*/ 803134 w 1888421"/>
              <a:gd name="connsiteY29" fmla="*/ 0 h 1351400"/>
              <a:gd name="connsiteX30" fmla="*/ 653182 w 1888421"/>
              <a:gd name="connsiteY30" fmla="*/ 230040 h 135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</a:cxnLst>
            <a:rect l="l" t="t" r="r" b="b"/>
            <a:pathLst>
              <a:path w="1888421" h="1351400">
                <a:moveTo>
                  <a:pt x="653182" y="230040"/>
                </a:moveTo>
                <a:cubicBezTo>
                  <a:pt x="608868" y="278427"/>
                  <a:pt x="516667" y="379104"/>
                  <a:pt x="416413" y="322425"/>
                </a:cubicBezTo>
                <a:cubicBezTo>
                  <a:pt x="398328" y="312214"/>
                  <a:pt x="381905" y="297534"/>
                  <a:pt x="366274" y="277565"/>
                </a:cubicBezTo>
                <a:cubicBezTo>
                  <a:pt x="337377" y="240730"/>
                  <a:pt x="298424" y="195177"/>
                  <a:pt x="253341" y="169673"/>
                </a:cubicBezTo>
                <a:cubicBezTo>
                  <a:pt x="209050" y="144648"/>
                  <a:pt x="146516" y="128696"/>
                  <a:pt x="55208" y="228404"/>
                </a:cubicBezTo>
                <a:cubicBezTo>
                  <a:pt x="15848" y="271380"/>
                  <a:pt x="-2610" y="307895"/>
                  <a:pt x="297" y="336946"/>
                </a:cubicBezTo>
                <a:cubicBezTo>
                  <a:pt x="2536" y="359171"/>
                  <a:pt x="17918" y="378038"/>
                  <a:pt x="47302" y="394656"/>
                </a:cubicBezTo>
                <a:cubicBezTo>
                  <a:pt x="92928" y="420454"/>
                  <a:pt x="163945" y="435463"/>
                  <a:pt x="213427" y="444483"/>
                </a:cubicBezTo>
                <a:cubicBezTo>
                  <a:pt x="242461" y="449806"/>
                  <a:pt x="265398" y="457369"/>
                  <a:pt x="283461" y="467597"/>
                </a:cubicBezTo>
                <a:cubicBezTo>
                  <a:pt x="383715" y="524276"/>
                  <a:pt x="291491" y="624989"/>
                  <a:pt x="247166" y="673385"/>
                </a:cubicBezTo>
                <a:cubicBezTo>
                  <a:pt x="192537" y="733032"/>
                  <a:pt x="65568" y="824325"/>
                  <a:pt x="10781" y="862697"/>
                </a:cubicBezTo>
                <a:cubicBezTo>
                  <a:pt x="58239" y="904491"/>
                  <a:pt x="170697" y="1000991"/>
                  <a:pt x="240448" y="1040421"/>
                </a:cubicBezTo>
                <a:cubicBezTo>
                  <a:pt x="255275" y="1048792"/>
                  <a:pt x="282002" y="1063882"/>
                  <a:pt x="309983" y="1075914"/>
                </a:cubicBezTo>
                <a:cubicBezTo>
                  <a:pt x="309723" y="1062469"/>
                  <a:pt x="309452" y="1049032"/>
                  <a:pt x="309452" y="1035285"/>
                </a:cubicBezTo>
                <a:cubicBezTo>
                  <a:pt x="309452" y="986284"/>
                  <a:pt x="360178" y="946427"/>
                  <a:pt x="422543" y="946427"/>
                </a:cubicBezTo>
                <a:cubicBezTo>
                  <a:pt x="436432" y="946427"/>
                  <a:pt x="449676" y="948498"/>
                  <a:pt x="461971" y="952115"/>
                </a:cubicBezTo>
                <a:cubicBezTo>
                  <a:pt x="487328" y="903407"/>
                  <a:pt x="524234" y="860840"/>
                  <a:pt x="581984" y="843813"/>
                </a:cubicBezTo>
                <a:cubicBezTo>
                  <a:pt x="644688" y="825311"/>
                  <a:pt x="720309" y="840712"/>
                  <a:pt x="806753" y="889588"/>
                </a:cubicBezTo>
                <a:cubicBezTo>
                  <a:pt x="893209" y="938465"/>
                  <a:pt x="935814" y="989901"/>
                  <a:pt x="933439" y="1042510"/>
                </a:cubicBezTo>
                <a:cubicBezTo>
                  <a:pt x="929888" y="1120890"/>
                  <a:pt x="828265" y="1179941"/>
                  <a:pt x="740102" y="1222660"/>
                </a:cubicBezTo>
                <a:cubicBezTo>
                  <a:pt x="719720" y="1232515"/>
                  <a:pt x="695245" y="1247729"/>
                  <a:pt x="694510" y="1264080"/>
                </a:cubicBezTo>
                <a:cubicBezTo>
                  <a:pt x="693831" y="1278930"/>
                  <a:pt x="710740" y="1296641"/>
                  <a:pt x="732083" y="1313143"/>
                </a:cubicBezTo>
                <a:cubicBezTo>
                  <a:pt x="782277" y="1257175"/>
                  <a:pt x="865091" y="1220500"/>
                  <a:pt x="958661" y="1220500"/>
                </a:cubicBezTo>
                <a:cubicBezTo>
                  <a:pt x="1072182" y="1220500"/>
                  <a:pt x="1169948" y="1274442"/>
                  <a:pt x="1212712" y="1351400"/>
                </a:cubicBezTo>
                <a:lnTo>
                  <a:pt x="1376734" y="1172299"/>
                </a:lnTo>
                <a:cubicBezTo>
                  <a:pt x="1379946" y="1130114"/>
                  <a:pt x="1381733" y="1084561"/>
                  <a:pt x="1381722" y="1035285"/>
                </a:cubicBezTo>
                <a:cubicBezTo>
                  <a:pt x="1381722" y="986284"/>
                  <a:pt x="1432448" y="946427"/>
                  <a:pt x="1494813" y="946427"/>
                </a:cubicBezTo>
                <a:cubicBezTo>
                  <a:pt x="1521596" y="946427"/>
                  <a:pt x="1546196" y="953812"/>
                  <a:pt x="1565593" y="966084"/>
                </a:cubicBezTo>
                <a:lnTo>
                  <a:pt x="1888422" y="613569"/>
                </a:lnTo>
                <a:lnTo>
                  <a:pt x="803134" y="0"/>
                </a:lnTo>
                <a:cubicBezTo>
                  <a:pt x="772472" y="55915"/>
                  <a:pt x="705797" y="172579"/>
                  <a:pt x="653182" y="230040"/>
                </a:cubicBezTo>
                <a:close/>
              </a:path>
            </a:pathLst>
          </a:custGeom>
          <a:solidFill>
            <a:srgbClr val="000000"/>
          </a:solidFill>
          <a:ln w="11289" cap="flat">
            <a:noFill/>
            <a:prstDash val="solid"/>
            <a:miter/>
          </a:ln>
        </p:spPr>
        <p:txBody>
          <a:bodyPr rtlCol="0" anchor="ctr"/>
          <a:lstStyle/>
          <a:p>
            <a:endParaRPr lang="en-GB" dirty="0"/>
          </a:p>
        </p:txBody>
      </p:sp>
      <p:sp>
        <p:nvSpPr>
          <p:cNvPr id="8" name="Freeform: Shape 29">
            <a:extLst>
              <a:ext uri="{FF2B5EF4-FFF2-40B4-BE49-F238E27FC236}">
                <a16:creationId xmlns:a16="http://schemas.microsoft.com/office/drawing/2014/main" id="{1379A1C3-8D8F-4370-86B2-318ECAF98656}"/>
              </a:ext>
            </a:extLst>
          </p:cNvPr>
          <p:cNvSpPr/>
          <p:nvPr/>
        </p:nvSpPr>
        <p:spPr>
          <a:xfrm>
            <a:off x="4853010" y="2996952"/>
            <a:ext cx="1307567" cy="3055468"/>
          </a:xfrm>
          <a:custGeom>
            <a:avLst/>
            <a:gdLst>
              <a:gd name="connsiteX0" fmla="*/ 1162764 w 1253234"/>
              <a:gd name="connsiteY0" fmla="*/ 0 h 2390728"/>
              <a:gd name="connsiteX1" fmla="*/ 1072293 w 1253234"/>
              <a:gd name="connsiteY1" fmla="*/ 71075 h 2390728"/>
              <a:gd name="connsiteX2" fmla="*/ 928460 w 1253234"/>
              <a:gd name="connsiteY2" fmla="*/ 651035 h 2390728"/>
              <a:gd name="connsiteX3" fmla="*/ 844278 w 1253234"/>
              <a:gd name="connsiteY3" fmla="*/ 727052 h 2390728"/>
              <a:gd name="connsiteX4" fmla="*/ 831791 w 1253234"/>
              <a:gd name="connsiteY4" fmla="*/ 733512 h 2390728"/>
              <a:gd name="connsiteX5" fmla="*/ 421364 w 1253234"/>
              <a:gd name="connsiteY5" fmla="*/ 733512 h 2390728"/>
              <a:gd name="connsiteX6" fmla="*/ 396685 w 1253234"/>
              <a:gd name="connsiteY6" fmla="*/ 719480 h 2390728"/>
              <a:gd name="connsiteX7" fmla="*/ 264841 w 1253234"/>
              <a:gd name="connsiteY7" fmla="*/ 550998 h 2390728"/>
              <a:gd name="connsiteX8" fmla="*/ 180953 w 1253234"/>
              <a:gd name="connsiteY8" fmla="*/ 71102 h 2390728"/>
              <a:gd name="connsiteX9" fmla="*/ 90482 w 1253234"/>
              <a:gd name="connsiteY9" fmla="*/ 9 h 2390728"/>
              <a:gd name="connsiteX10" fmla="*/ 0 w 1253234"/>
              <a:gd name="connsiteY10" fmla="*/ 71102 h 2390728"/>
              <a:gd name="connsiteX11" fmla="*/ 170683 w 1253234"/>
              <a:gd name="connsiteY11" fmla="*/ 725594 h 2390728"/>
              <a:gd name="connsiteX12" fmla="*/ 320725 w 1253234"/>
              <a:gd name="connsiteY12" fmla="*/ 851687 h 2390728"/>
              <a:gd name="connsiteX13" fmla="*/ 320725 w 1253234"/>
              <a:gd name="connsiteY13" fmla="*/ 2280863 h 2390728"/>
              <a:gd name="connsiteX14" fmla="*/ 460554 w 1253234"/>
              <a:gd name="connsiteY14" fmla="*/ 2390729 h 2390728"/>
              <a:gd name="connsiteX15" fmla="*/ 600406 w 1253234"/>
              <a:gd name="connsiteY15" fmla="*/ 2280863 h 2390728"/>
              <a:gd name="connsiteX16" fmla="*/ 600406 w 1253234"/>
              <a:gd name="connsiteY16" fmla="*/ 1478639 h 2390728"/>
              <a:gd name="connsiteX17" fmla="*/ 652829 w 1253234"/>
              <a:gd name="connsiteY17" fmla="*/ 1478639 h 2390728"/>
              <a:gd name="connsiteX18" fmla="*/ 652829 w 1253234"/>
              <a:gd name="connsiteY18" fmla="*/ 2280863 h 2390728"/>
              <a:gd name="connsiteX19" fmla="*/ 792658 w 1253234"/>
              <a:gd name="connsiteY19" fmla="*/ 2390729 h 2390728"/>
              <a:gd name="connsiteX20" fmla="*/ 932509 w 1253234"/>
              <a:gd name="connsiteY20" fmla="*/ 2280863 h 2390728"/>
              <a:gd name="connsiteX21" fmla="*/ 932509 w 1253234"/>
              <a:gd name="connsiteY21" fmla="*/ 851669 h 2390728"/>
              <a:gd name="connsiteX22" fmla="*/ 1082551 w 1253234"/>
              <a:gd name="connsiteY22" fmla="*/ 725576 h 2390728"/>
              <a:gd name="connsiteX23" fmla="*/ 1253235 w 1253234"/>
              <a:gd name="connsiteY23" fmla="*/ 71084 h 2390728"/>
              <a:gd name="connsiteX24" fmla="*/ 1162764 w 1253234"/>
              <a:gd name="connsiteY24" fmla="*/ 0 h 23907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1253234" h="2390728">
                <a:moveTo>
                  <a:pt x="1162764" y="0"/>
                </a:moveTo>
                <a:cubicBezTo>
                  <a:pt x="1112795" y="0"/>
                  <a:pt x="1072293" y="31823"/>
                  <a:pt x="1072293" y="71075"/>
                </a:cubicBezTo>
                <a:cubicBezTo>
                  <a:pt x="1072361" y="395838"/>
                  <a:pt x="995293" y="566026"/>
                  <a:pt x="928460" y="651035"/>
                </a:cubicBezTo>
                <a:cubicBezTo>
                  <a:pt x="894970" y="693709"/>
                  <a:pt x="864116" y="715677"/>
                  <a:pt x="844278" y="727052"/>
                </a:cubicBezTo>
                <a:cubicBezTo>
                  <a:pt x="839448" y="729806"/>
                  <a:pt x="835263" y="731904"/>
                  <a:pt x="831791" y="733512"/>
                </a:cubicBezTo>
                <a:lnTo>
                  <a:pt x="421364" y="733512"/>
                </a:lnTo>
                <a:cubicBezTo>
                  <a:pt x="415279" y="730686"/>
                  <a:pt x="406887" y="726243"/>
                  <a:pt x="396685" y="719480"/>
                </a:cubicBezTo>
                <a:cubicBezTo>
                  <a:pt x="363636" y="697406"/>
                  <a:pt x="310874" y="650591"/>
                  <a:pt x="264841" y="550998"/>
                </a:cubicBezTo>
                <a:cubicBezTo>
                  <a:pt x="218944" y="451530"/>
                  <a:pt x="180942" y="299275"/>
                  <a:pt x="180953" y="71102"/>
                </a:cubicBezTo>
                <a:cubicBezTo>
                  <a:pt x="180953" y="31823"/>
                  <a:pt x="140440" y="9"/>
                  <a:pt x="90482" y="9"/>
                </a:cubicBezTo>
                <a:cubicBezTo>
                  <a:pt x="40513" y="9"/>
                  <a:pt x="0" y="31823"/>
                  <a:pt x="0" y="71102"/>
                </a:cubicBezTo>
                <a:cubicBezTo>
                  <a:pt x="91" y="412847"/>
                  <a:pt x="80258" y="609917"/>
                  <a:pt x="170683" y="725594"/>
                </a:cubicBezTo>
                <a:cubicBezTo>
                  <a:pt x="222869" y="792777"/>
                  <a:pt x="279115" y="830874"/>
                  <a:pt x="320725" y="851687"/>
                </a:cubicBezTo>
                <a:lnTo>
                  <a:pt x="320725" y="2280863"/>
                </a:lnTo>
                <a:cubicBezTo>
                  <a:pt x="320725" y="2341541"/>
                  <a:pt x="383350" y="2390729"/>
                  <a:pt x="460554" y="2390729"/>
                </a:cubicBezTo>
                <a:cubicBezTo>
                  <a:pt x="537781" y="2390729"/>
                  <a:pt x="600406" y="2341541"/>
                  <a:pt x="600406" y="2280863"/>
                </a:cubicBezTo>
                <a:lnTo>
                  <a:pt x="600406" y="1478639"/>
                </a:lnTo>
                <a:lnTo>
                  <a:pt x="652829" y="1478639"/>
                </a:lnTo>
                <a:lnTo>
                  <a:pt x="652829" y="2280863"/>
                </a:lnTo>
                <a:cubicBezTo>
                  <a:pt x="652829" y="2341541"/>
                  <a:pt x="715454" y="2390729"/>
                  <a:pt x="792658" y="2390729"/>
                </a:cubicBezTo>
                <a:cubicBezTo>
                  <a:pt x="869884" y="2390729"/>
                  <a:pt x="932509" y="2341541"/>
                  <a:pt x="932509" y="2280863"/>
                </a:cubicBezTo>
                <a:lnTo>
                  <a:pt x="932509" y="851669"/>
                </a:lnTo>
                <a:cubicBezTo>
                  <a:pt x="974120" y="830848"/>
                  <a:pt x="1030354" y="792759"/>
                  <a:pt x="1082551" y="725576"/>
                </a:cubicBezTo>
                <a:cubicBezTo>
                  <a:pt x="1172988" y="609890"/>
                  <a:pt x="1253167" y="412838"/>
                  <a:pt x="1253235" y="71084"/>
                </a:cubicBezTo>
                <a:cubicBezTo>
                  <a:pt x="1253235" y="31823"/>
                  <a:pt x="1212733" y="0"/>
                  <a:pt x="1162764" y="0"/>
                </a:cubicBezTo>
                <a:close/>
              </a:path>
            </a:pathLst>
          </a:custGeom>
          <a:solidFill>
            <a:srgbClr val="FFC000"/>
          </a:solidFill>
          <a:ln w="1128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9" name="Freeform: Shape 27">
            <a:extLst>
              <a:ext uri="{FF2B5EF4-FFF2-40B4-BE49-F238E27FC236}">
                <a16:creationId xmlns:a16="http://schemas.microsoft.com/office/drawing/2014/main" id="{1DEF3987-3AA3-4143-AEA1-C9E922F3BE24}"/>
              </a:ext>
            </a:extLst>
          </p:cNvPr>
          <p:cNvSpPr/>
          <p:nvPr/>
        </p:nvSpPr>
        <p:spPr>
          <a:xfrm>
            <a:off x="5225525" y="3418264"/>
            <a:ext cx="531028" cy="511089"/>
          </a:xfrm>
          <a:custGeom>
            <a:avLst/>
            <a:gdLst>
              <a:gd name="connsiteX0" fmla="*/ 508962 w 508962"/>
              <a:gd name="connsiteY0" fmla="*/ 199949 h 399898"/>
              <a:gd name="connsiteX1" fmla="*/ 254481 w 508962"/>
              <a:gd name="connsiteY1" fmla="*/ 399899 h 399898"/>
              <a:gd name="connsiteX2" fmla="*/ 0 w 508962"/>
              <a:gd name="connsiteY2" fmla="*/ 199949 h 399898"/>
              <a:gd name="connsiteX3" fmla="*/ 254481 w 508962"/>
              <a:gd name="connsiteY3" fmla="*/ 0 h 399898"/>
              <a:gd name="connsiteX4" fmla="*/ 508962 w 508962"/>
              <a:gd name="connsiteY4" fmla="*/ 199949 h 3998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8962" h="399898">
                <a:moveTo>
                  <a:pt x="508962" y="199949"/>
                </a:moveTo>
                <a:cubicBezTo>
                  <a:pt x="508962" y="310378"/>
                  <a:pt x="395027" y="399899"/>
                  <a:pt x="254481" y="399899"/>
                </a:cubicBezTo>
                <a:cubicBezTo>
                  <a:pt x="113935" y="399899"/>
                  <a:pt x="0" y="310378"/>
                  <a:pt x="0" y="199949"/>
                </a:cubicBezTo>
                <a:cubicBezTo>
                  <a:pt x="0" y="89520"/>
                  <a:pt x="113935" y="0"/>
                  <a:pt x="254481" y="0"/>
                </a:cubicBezTo>
                <a:cubicBezTo>
                  <a:pt x="395027" y="0"/>
                  <a:pt x="508962" y="89520"/>
                  <a:pt x="508962" y="199949"/>
                </a:cubicBezTo>
                <a:close/>
              </a:path>
            </a:pathLst>
          </a:custGeom>
          <a:solidFill>
            <a:srgbClr val="FFCA08"/>
          </a:solidFill>
          <a:ln w="1128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0" name="Freeform: Shape 23">
            <a:extLst>
              <a:ext uri="{FF2B5EF4-FFF2-40B4-BE49-F238E27FC236}">
                <a16:creationId xmlns:a16="http://schemas.microsoft.com/office/drawing/2014/main" id="{D2C3E404-35BF-4DDC-AC8A-72C69910EAC1}"/>
              </a:ext>
            </a:extLst>
          </p:cNvPr>
          <p:cNvSpPr/>
          <p:nvPr/>
        </p:nvSpPr>
        <p:spPr>
          <a:xfrm>
            <a:off x="4020496" y="3562368"/>
            <a:ext cx="1169382" cy="1340238"/>
          </a:xfrm>
          <a:custGeom>
            <a:avLst/>
            <a:gdLst>
              <a:gd name="connsiteX0" fmla="*/ 974086 w 1120791"/>
              <a:gd name="connsiteY0" fmla="*/ 281680 h 1048659"/>
              <a:gd name="connsiteX1" fmla="*/ 851969 w 1120791"/>
              <a:gd name="connsiteY1" fmla="*/ 32792 h 1048659"/>
              <a:gd name="connsiteX2" fmla="*/ 753954 w 1120791"/>
              <a:gd name="connsiteY2" fmla="*/ 36835 h 1048659"/>
              <a:gd name="connsiteX3" fmla="*/ 439687 w 1120791"/>
              <a:gd name="connsiteY3" fmla="*/ 0 h 1048659"/>
              <a:gd name="connsiteX4" fmla="*/ 486579 w 1120791"/>
              <a:gd name="connsiteY4" fmla="*/ 246898 h 1048659"/>
              <a:gd name="connsiteX5" fmla="*/ 363105 w 1120791"/>
              <a:gd name="connsiteY5" fmla="*/ 430549 h 1048659"/>
              <a:gd name="connsiteX6" fmla="*/ 289034 w 1120791"/>
              <a:gd name="connsiteY6" fmla="*/ 417157 h 1048659"/>
              <a:gd name="connsiteX7" fmla="*/ 117163 w 1120791"/>
              <a:gd name="connsiteY7" fmla="*/ 381415 h 1048659"/>
              <a:gd name="connsiteX8" fmla="*/ 0 w 1120791"/>
              <a:gd name="connsiteY8" fmla="*/ 520020 h 1048659"/>
              <a:gd name="connsiteX9" fmla="*/ 117163 w 1120791"/>
              <a:gd name="connsiteY9" fmla="*/ 658598 h 1048659"/>
              <a:gd name="connsiteX10" fmla="*/ 289034 w 1120791"/>
              <a:gd name="connsiteY10" fmla="*/ 622811 h 1048659"/>
              <a:gd name="connsiteX11" fmla="*/ 363071 w 1120791"/>
              <a:gd name="connsiteY11" fmla="*/ 609428 h 1048659"/>
              <a:gd name="connsiteX12" fmla="*/ 486579 w 1120791"/>
              <a:gd name="connsiteY12" fmla="*/ 793124 h 1048659"/>
              <a:gd name="connsiteX13" fmla="*/ 437289 w 1120791"/>
              <a:gd name="connsiteY13" fmla="*/ 1048659 h 1048659"/>
              <a:gd name="connsiteX14" fmla="*/ 1120791 w 1120791"/>
              <a:gd name="connsiteY14" fmla="*/ 1048659 h 1048659"/>
              <a:gd name="connsiteX15" fmla="*/ 1120791 w 1120791"/>
              <a:gd name="connsiteY15" fmla="*/ 408075 h 1048659"/>
              <a:gd name="connsiteX16" fmla="*/ 974086 w 1120791"/>
              <a:gd name="connsiteY16" fmla="*/ 281680 h 10486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120791" h="1048659">
                <a:moveTo>
                  <a:pt x="974086" y="281680"/>
                </a:moveTo>
                <a:cubicBezTo>
                  <a:pt x="921448" y="214355"/>
                  <a:pt x="880787" y="131078"/>
                  <a:pt x="851969" y="32792"/>
                </a:cubicBezTo>
                <a:cubicBezTo>
                  <a:pt x="820356" y="36213"/>
                  <a:pt x="786505" y="36835"/>
                  <a:pt x="753954" y="36835"/>
                </a:cubicBezTo>
                <a:cubicBezTo>
                  <a:pt x="667973" y="36835"/>
                  <a:pt x="518949" y="13525"/>
                  <a:pt x="439687" y="0"/>
                </a:cubicBezTo>
                <a:cubicBezTo>
                  <a:pt x="456890" y="62269"/>
                  <a:pt x="486579" y="179395"/>
                  <a:pt x="486579" y="246898"/>
                </a:cubicBezTo>
                <a:cubicBezTo>
                  <a:pt x="486579" y="306491"/>
                  <a:pt x="486579" y="430522"/>
                  <a:pt x="363105" y="430549"/>
                </a:cubicBezTo>
                <a:cubicBezTo>
                  <a:pt x="340801" y="430549"/>
                  <a:pt x="316575" y="426177"/>
                  <a:pt x="289034" y="417157"/>
                </a:cubicBezTo>
                <a:cubicBezTo>
                  <a:pt x="238206" y="400512"/>
                  <a:pt x="172719" y="381415"/>
                  <a:pt x="117163" y="381415"/>
                </a:cubicBezTo>
                <a:cubicBezTo>
                  <a:pt x="62614" y="381415"/>
                  <a:pt x="0" y="397162"/>
                  <a:pt x="0" y="520020"/>
                </a:cubicBezTo>
                <a:cubicBezTo>
                  <a:pt x="0" y="642860"/>
                  <a:pt x="62614" y="658598"/>
                  <a:pt x="117163" y="658598"/>
                </a:cubicBezTo>
                <a:cubicBezTo>
                  <a:pt x="173375" y="658598"/>
                  <a:pt x="242176" y="638185"/>
                  <a:pt x="289034" y="622811"/>
                </a:cubicBezTo>
                <a:cubicBezTo>
                  <a:pt x="316575" y="613800"/>
                  <a:pt x="340801" y="609428"/>
                  <a:pt x="363071" y="609428"/>
                </a:cubicBezTo>
                <a:cubicBezTo>
                  <a:pt x="486579" y="609428"/>
                  <a:pt x="486579" y="733503"/>
                  <a:pt x="486579" y="793124"/>
                </a:cubicBezTo>
                <a:cubicBezTo>
                  <a:pt x="486579" y="863870"/>
                  <a:pt x="453972" y="989190"/>
                  <a:pt x="437289" y="1048659"/>
                </a:cubicBezTo>
                <a:lnTo>
                  <a:pt x="1120791" y="1048659"/>
                </a:lnTo>
                <a:lnTo>
                  <a:pt x="1120791" y="408075"/>
                </a:lnTo>
                <a:cubicBezTo>
                  <a:pt x="1080459" y="386338"/>
                  <a:pt x="1025344" y="347663"/>
                  <a:pt x="974086" y="281680"/>
                </a:cubicBezTo>
                <a:close/>
              </a:path>
            </a:pathLst>
          </a:custGeom>
          <a:solidFill>
            <a:srgbClr val="000000"/>
          </a:solidFill>
          <a:ln w="1128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11" name="Freeform: Shape 15">
            <a:extLst>
              <a:ext uri="{FF2B5EF4-FFF2-40B4-BE49-F238E27FC236}">
                <a16:creationId xmlns:a16="http://schemas.microsoft.com/office/drawing/2014/main" id="{7A5C572A-9E11-4595-8331-AEBD449F8F8A}"/>
              </a:ext>
            </a:extLst>
          </p:cNvPr>
          <p:cNvSpPr/>
          <p:nvPr/>
        </p:nvSpPr>
        <p:spPr>
          <a:xfrm>
            <a:off x="2939211" y="3090018"/>
            <a:ext cx="1464410" cy="1781819"/>
          </a:xfrm>
          <a:custGeom>
            <a:avLst/>
            <a:gdLst>
              <a:gd name="connsiteX0" fmla="*/ 1403559 w 1403559"/>
              <a:gd name="connsiteY0" fmla="*/ 1138628 h 1394171"/>
              <a:gd name="connsiteX1" fmla="*/ 1347901 w 1403559"/>
              <a:gd name="connsiteY1" fmla="*/ 1008243 h 1394171"/>
              <a:gd name="connsiteX2" fmla="*/ 1299980 w 1403559"/>
              <a:gd name="connsiteY2" fmla="*/ 1017538 h 1394171"/>
              <a:gd name="connsiteX3" fmla="*/ 1102005 w 1403559"/>
              <a:gd name="connsiteY3" fmla="*/ 1057421 h 1394171"/>
              <a:gd name="connsiteX4" fmla="*/ 969143 w 1403559"/>
              <a:gd name="connsiteY4" fmla="*/ 1013281 h 1394171"/>
              <a:gd name="connsiteX5" fmla="*/ 916980 w 1403559"/>
              <a:gd name="connsiteY5" fmla="*/ 865505 h 1394171"/>
              <a:gd name="connsiteX6" fmla="*/ 1102005 w 1403559"/>
              <a:gd name="connsiteY6" fmla="*/ 673590 h 1394171"/>
              <a:gd name="connsiteX7" fmla="*/ 1299980 w 1403559"/>
              <a:gd name="connsiteY7" fmla="*/ 713446 h 1394171"/>
              <a:gd name="connsiteX8" fmla="*/ 1347901 w 1403559"/>
              <a:gd name="connsiteY8" fmla="*/ 722742 h 1394171"/>
              <a:gd name="connsiteX9" fmla="*/ 1403559 w 1403559"/>
              <a:gd name="connsiteY9" fmla="*/ 592401 h 1394171"/>
              <a:gd name="connsiteX10" fmla="*/ 1354077 w 1403559"/>
              <a:gd name="connsiteY10" fmla="*/ 342127 h 1394171"/>
              <a:gd name="connsiteX11" fmla="*/ 1020435 w 1403559"/>
              <a:gd name="connsiteY11" fmla="*/ 382339 h 1394171"/>
              <a:gd name="connsiteX12" fmla="*/ 803674 w 1403559"/>
              <a:gd name="connsiteY12" fmla="*/ 331756 h 1394171"/>
              <a:gd name="connsiteX13" fmla="*/ 803730 w 1403559"/>
              <a:gd name="connsiteY13" fmla="*/ 227143 h 1394171"/>
              <a:gd name="connsiteX14" fmla="*/ 832854 w 1403559"/>
              <a:gd name="connsiteY14" fmla="*/ 42238 h 1394171"/>
              <a:gd name="connsiteX15" fmla="*/ 672825 w 1403559"/>
              <a:gd name="connsiteY15" fmla="*/ 0 h 1394171"/>
              <a:gd name="connsiteX16" fmla="*/ 512819 w 1403559"/>
              <a:gd name="connsiteY16" fmla="*/ 42238 h 1394171"/>
              <a:gd name="connsiteX17" fmla="*/ 541954 w 1403559"/>
              <a:gd name="connsiteY17" fmla="*/ 227116 h 1394171"/>
              <a:gd name="connsiteX18" fmla="*/ 542011 w 1403559"/>
              <a:gd name="connsiteY18" fmla="*/ 331756 h 1394171"/>
              <a:gd name="connsiteX19" fmla="*/ 325238 w 1403559"/>
              <a:gd name="connsiteY19" fmla="*/ 382339 h 1394171"/>
              <a:gd name="connsiteX20" fmla="*/ 0 w 1403559"/>
              <a:gd name="connsiteY20" fmla="*/ 343602 h 1394171"/>
              <a:gd name="connsiteX21" fmla="*/ 0 w 1403559"/>
              <a:gd name="connsiteY21" fmla="*/ 1394172 h 1394171"/>
              <a:gd name="connsiteX22" fmla="*/ 1352539 w 1403559"/>
              <a:gd name="connsiteY22" fmla="*/ 1394172 h 1394171"/>
              <a:gd name="connsiteX23" fmla="*/ 1403559 w 1403559"/>
              <a:gd name="connsiteY23" fmla="*/ 1138628 h 13941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</a:cxnLst>
            <a:rect l="l" t="t" r="r" b="b"/>
            <a:pathLst>
              <a:path w="1403559" h="1394171">
                <a:moveTo>
                  <a:pt x="1403559" y="1138628"/>
                </a:moveTo>
                <a:cubicBezTo>
                  <a:pt x="1403559" y="1046020"/>
                  <a:pt x="1387419" y="1008243"/>
                  <a:pt x="1347901" y="1008243"/>
                </a:cubicBezTo>
                <a:cubicBezTo>
                  <a:pt x="1334940" y="1008243"/>
                  <a:pt x="1318811" y="1011380"/>
                  <a:pt x="1299980" y="1017538"/>
                </a:cubicBezTo>
                <a:cubicBezTo>
                  <a:pt x="1243349" y="1036102"/>
                  <a:pt x="1169674" y="1057421"/>
                  <a:pt x="1102005" y="1057421"/>
                </a:cubicBezTo>
                <a:cubicBezTo>
                  <a:pt x="1045408" y="1057421"/>
                  <a:pt x="1000710" y="1042563"/>
                  <a:pt x="969143" y="1013281"/>
                </a:cubicBezTo>
                <a:cubicBezTo>
                  <a:pt x="934036" y="980685"/>
                  <a:pt x="916980" y="932351"/>
                  <a:pt x="916980" y="865505"/>
                </a:cubicBezTo>
                <a:cubicBezTo>
                  <a:pt x="916980" y="706870"/>
                  <a:pt x="1017596" y="673590"/>
                  <a:pt x="1102005" y="673590"/>
                </a:cubicBezTo>
                <a:cubicBezTo>
                  <a:pt x="1169606" y="673590"/>
                  <a:pt x="1243327" y="694882"/>
                  <a:pt x="1299980" y="713446"/>
                </a:cubicBezTo>
                <a:cubicBezTo>
                  <a:pt x="1318811" y="719614"/>
                  <a:pt x="1334940" y="722742"/>
                  <a:pt x="1347901" y="722742"/>
                </a:cubicBezTo>
                <a:cubicBezTo>
                  <a:pt x="1387419" y="722742"/>
                  <a:pt x="1403559" y="684973"/>
                  <a:pt x="1403559" y="592401"/>
                </a:cubicBezTo>
                <a:cubicBezTo>
                  <a:pt x="1403559" y="524916"/>
                  <a:pt x="1369504" y="396815"/>
                  <a:pt x="1354077" y="342127"/>
                </a:cubicBezTo>
                <a:cubicBezTo>
                  <a:pt x="1282472" y="354684"/>
                  <a:pt x="1114028" y="382339"/>
                  <a:pt x="1020435" y="382339"/>
                </a:cubicBezTo>
                <a:cubicBezTo>
                  <a:pt x="936321" y="382339"/>
                  <a:pt x="843248" y="378429"/>
                  <a:pt x="803674" y="331756"/>
                </a:cubicBezTo>
                <a:cubicBezTo>
                  <a:pt x="781008" y="305043"/>
                  <a:pt x="781042" y="269852"/>
                  <a:pt x="803730" y="227143"/>
                </a:cubicBezTo>
                <a:cubicBezTo>
                  <a:pt x="834415" y="169166"/>
                  <a:pt x="870834" y="86956"/>
                  <a:pt x="832854" y="42238"/>
                </a:cubicBezTo>
                <a:cubicBezTo>
                  <a:pt x="809058" y="14219"/>
                  <a:pt x="755221" y="0"/>
                  <a:pt x="672825" y="0"/>
                </a:cubicBezTo>
                <a:cubicBezTo>
                  <a:pt x="590441" y="0"/>
                  <a:pt x="536593" y="14219"/>
                  <a:pt x="512819" y="42238"/>
                </a:cubicBezTo>
                <a:cubicBezTo>
                  <a:pt x="474850" y="86974"/>
                  <a:pt x="511269" y="169193"/>
                  <a:pt x="541954" y="227116"/>
                </a:cubicBezTo>
                <a:cubicBezTo>
                  <a:pt x="564643" y="269852"/>
                  <a:pt x="564665" y="305052"/>
                  <a:pt x="542011" y="331756"/>
                </a:cubicBezTo>
                <a:cubicBezTo>
                  <a:pt x="502425" y="378429"/>
                  <a:pt x="409353" y="382339"/>
                  <a:pt x="325238" y="382339"/>
                </a:cubicBezTo>
                <a:cubicBezTo>
                  <a:pt x="235129" y="382339"/>
                  <a:pt x="75688" y="356710"/>
                  <a:pt x="0" y="343602"/>
                </a:cubicBezTo>
                <a:lnTo>
                  <a:pt x="0" y="1394172"/>
                </a:lnTo>
                <a:lnTo>
                  <a:pt x="1352539" y="1394172"/>
                </a:lnTo>
                <a:cubicBezTo>
                  <a:pt x="1367197" y="1342923"/>
                  <a:pt x="1403559" y="1208379"/>
                  <a:pt x="1403559" y="1138628"/>
                </a:cubicBezTo>
                <a:close/>
              </a:path>
            </a:pathLst>
          </a:custGeom>
          <a:solidFill>
            <a:srgbClr val="000000"/>
          </a:solidFill>
          <a:ln w="11289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57271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1. </a:t>
            </a:r>
            <a:r>
              <a:rPr lang="en-GB" b="1" dirty="0"/>
              <a:t>Previewing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39552" y="2214707"/>
            <a:ext cx="8280920" cy="42450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b="1" dirty="0"/>
              <a:t>Title?</a:t>
            </a:r>
            <a:r>
              <a:rPr lang="en-GB" sz="2800" dirty="0"/>
              <a:t> </a:t>
            </a:r>
          </a:p>
          <a:p>
            <a:pPr marL="0" indent="0">
              <a:buNone/>
            </a:pPr>
            <a:r>
              <a:rPr lang="en-GB" sz="2800" dirty="0"/>
              <a:t>Definition?</a:t>
            </a:r>
          </a:p>
          <a:p>
            <a:pPr marL="0" indent="0">
              <a:buNone/>
            </a:pPr>
            <a:r>
              <a:rPr lang="en-GB" sz="2800" b="1" dirty="0"/>
              <a:t>Subtitle? </a:t>
            </a:r>
          </a:p>
          <a:p>
            <a:pPr marL="0" indent="0">
              <a:buNone/>
            </a:pPr>
            <a:r>
              <a:rPr lang="en-GB" sz="2800" b="1" dirty="0"/>
              <a:t>Image?</a:t>
            </a:r>
          </a:p>
          <a:p>
            <a:endParaRPr lang="en-US" sz="2800" dirty="0"/>
          </a:p>
          <a:p>
            <a:endParaRPr lang="fr-BE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22286396-304B-4FC8-8DB8-DCFF0E3F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0012" y="2517997"/>
            <a:ext cx="2492896" cy="2492896"/>
          </a:xfrm>
          <a:prstGeom prst="rect">
            <a:avLst/>
          </a:prstGeom>
        </p:spPr>
      </p:pic>
      <p:pic>
        <p:nvPicPr>
          <p:cNvPr id="6" name="Cogwheels (use)">
            <a:extLst>
              <a:ext uri="{FF2B5EF4-FFF2-40B4-BE49-F238E27FC236}">
                <a16:creationId xmlns:a16="http://schemas.microsoft.com/office/drawing/2014/main" id="{4E644CDD-C66E-4DFF-AA61-541BDA28C5AF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-149343" y="59174"/>
            <a:ext cx="1598400" cy="159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5537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2. </a:t>
            </a:r>
            <a:r>
              <a:rPr lang="en-GB" b="1" dirty="0"/>
              <a:t>. Contextualising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1772816"/>
            <a:ext cx="8208912" cy="446449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What do you know about …. ? </a:t>
            </a:r>
          </a:p>
          <a:p>
            <a:pPr marL="0" indent="0">
              <a:buNone/>
            </a:pPr>
            <a:r>
              <a:rPr lang="en-US" sz="2400" dirty="0"/>
              <a:t>What does it mean in French? </a:t>
            </a:r>
          </a:p>
          <a:p>
            <a:pPr marL="0" indent="0">
              <a:buNone/>
            </a:pPr>
            <a:r>
              <a:rPr lang="en-US" sz="2400" dirty="0"/>
              <a:t>What does it consist in? </a:t>
            </a:r>
          </a:p>
          <a:p>
            <a:pPr marL="0" indent="0">
              <a:buNone/>
            </a:pPr>
            <a:endParaRPr lang="en-US" sz="2400" b="1" dirty="0"/>
          </a:p>
          <a:p>
            <a:endParaRPr lang="fr-BE" sz="2400" dirty="0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86C50876-B7CF-4D52-AA8E-C77E7091E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88024" y="2585988"/>
            <a:ext cx="2996952" cy="2996952"/>
          </a:xfrm>
          <a:prstGeom prst="rect">
            <a:avLst/>
          </a:prstGeom>
        </p:spPr>
      </p:pic>
      <p:pic>
        <p:nvPicPr>
          <p:cNvPr id="6" name="Cogwheels (use)">
            <a:extLst>
              <a:ext uri="{FF2B5EF4-FFF2-40B4-BE49-F238E27FC236}">
                <a16:creationId xmlns:a16="http://schemas.microsoft.com/office/drawing/2014/main" id="{923F67F6-4239-4A74-9A1A-1CEA2194A410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-149343" y="59174"/>
            <a:ext cx="1598400" cy="159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79923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3. Asking questions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2132856"/>
            <a:ext cx="7633742" cy="35935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sz="2400" dirty="0"/>
              <a:t>Write down 3 questions you would like to be answered in the text.</a:t>
            </a:r>
            <a:endParaRPr lang="fr-BE" sz="2400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CB46194C-D65E-4E77-B978-198B4D44A1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0072" y="3139817"/>
            <a:ext cx="3687334" cy="3687334"/>
          </a:xfrm>
          <a:prstGeom prst="rect">
            <a:avLst/>
          </a:prstGeom>
        </p:spPr>
      </p:pic>
      <p:pic>
        <p:nvPicPr>
          <p:cNvPr id="5" name="Cogwheels (use)">
            <a:extLst>
              <a:ext uri="{FF2B5EF4-FFF2-40B4-BE49-F238E27FC236}">
                <a16:creationId xmlns:a16="http://schemas.microsoft.com/office/drawing/2014/main" id="{2CE373A1-BAA0-40C2-A4D7-C6D18A7E6679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-149343" y="59174"/>
            <a:ext cx="1598400" cy="159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6945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4. </a:t>
            </a:r>
            <a:r>
              <a:rPr lang="en-GB" dirty="0"/>
              <a:t>Skimming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4369" y="1394482"/>
            <a:ext cx="7633742" cy="3593591"/>
          </a:xfrm>
        </p:spPr>
        <p:txBody>
          <a:bodyPr>
            <a:normAutofit/>
          </a:bodyPr>
          <a:lstStyle/>
          <a:p>
            <a:r>
              <a:rPr lang="en-US" sz="2400" dirty="0"/>
              <a:t>If there are </a:t>
            </a:r>
            <a:r>
              <a:rPr lang="en-US" sz="2400" b="1" dirty="0"/>
              <a:t>subheadings</a:t>
            </a:r>
            <a:r>
              <a:rPr lang="en-US" sz="2400" dirty="0"/>
              <a:t>, read each one, looking for </a:t>
            </a:r>
            <a:r>
              <a:rPr lang="en-US" sz="2400" b="1" dirty="0"/>
              <a:t>relationships</a:t>
            </a:r>
            <a:r>
              <a:rPr lang="en-US" sz="2400" dirty="0"/>
              <a:t> among them.</a:t>
            </a:r>
          </a:p>
          <a:p>
            <a:r>
              <a:rPr lang="en-US" sz="2400" dirty="0"/>
              <a:t>Read the </a:t>
            </a:r>
            <a:r>
              <a:rPr lang="en-US" sz="2400" b="1" dirty="0"/>
              <a:t>introduction (1</a:t>
            </a:r>
            <a:r>
              <a:rPr lang="en-US" sz="2400" b="1" baseline="30000" dirty="0"/>
              <a:t>st</a:t>
            </a:r>
            <a:r>
              <a:rPr lang="en-US" sz="2400" b="1" dirty="0"/>
              <a:t> paragraph)</a:t>
            </a:r>
            <a:r>
              <a:rPr lang="en-US" sz="2400" dirty="0"/>
              <a:t> or </a:t>
            </a:r>
            <a:r>
              <a:rPr lang="en-US" sz="2400" b="1" dirty="0"/>
              <a:t>lead-in paragraph</a:t>
            </a:r>
            <a:r>
              <a:rPr lang="en-US" sz="2400" dirty="0"/>
              <a:t>. </a:t>
            </a:r>
          </a:p>
          <a:p>
            <a:r>
              <a:rPr lang="en-US" sz="2400" dirty="0"/>
              <a:t>Read the </a:t>
            </a:r>
            <a:r>
              <a:rPr lang="en-US" sz="2400" b="1" dirty="0"/>
              <a:t>first sentence of each paragraph</a:t>
            </a:r>
            <a:r>
              <a:rPr lang="en-US" sz="2400" dirty="0"/>
              <a:t>. </a:t>
            </a:r>
          </a:p>
          <a:p>
            <a:r>
              <a:rPr lang="en-US" sz="2400" dirty="0"/>
              <a:t>Read the </a:t>
            </a:r>
            <a:r>
              <a:rPr lang="en-US" sz="2400" b="1" dirty="0"/>
              <a:t>final paragraph completely.</a:t>
            </a:r>
            <a:endParaRPr lang="en-GB" sz="2400" b="1" dirty="0"/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A6A7A246-718B-44CC-9F4D-78E741AA7C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0152" y="3789040"/>
            <a:ext cx="2924944" cy="2924944"/>
          </a:xfrm>
          <a:prstGeom prst="rect">
            <a:avLst/>
          </a:prstGeom>
        </p:spPr>
      </p:pic>
      <p:pic>
        <p:nvPicPr>
          <p:cNvPr id="5" name="Cogwheels (use)">
            <a:extLst>
              <a:ext uri="{FF2B5EF4-FFF2-40B4-BE49-F238E27FC236}">
                <a16:creationId xmlns:a16="http://schemas.microsoft.com/office/drawing/2014/main" id="{6D465B00-29B8-44E5-9DB0-FFC8FF95C7DA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-149343" y="59174"/>
            <a:ext cx="1598400" cy="159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61969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b="1" dirty="0"/>
              <a:t>5. Visualising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/>
              <a:t>Try to organise the introduction in a visual way.</a:t>
            </a:r>
            <a:endParaRPr lang="en-US" sz="2600" dirty="0"/>
          </a:p>
          <a:p>
            <a:pPr marL="0" indent="0">
              <a:buNone/>
            </a:pPr>
            <a:endParaRPr lang="en-US" sz="2600" dirty="0"/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85E1FE35-AE7C-4C00-AE4D-4E62BC0C67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8064" y="3636338"/>
            <a:ext cx="2780928" cy="2780928"/>
          </a:xfrm>
          <a:prstGeom prst="rect">
            <a:avLst/>
          </a:prstGeom>
        </p:spPr>
      </p:pic>
      <p:pic>
        <p:nvPicPr>
          <p:cNvPr id="5" name="Cogwheels (use)">
            <a:extLst>
              <a:ext uri="{FF2B5EF4-FFF2-40B4-BE49-F238E27FC236}">
                <a16:creationId xmlns:a16="http://schemas.microsoft.com/office/drawing/2014/main" id="{AF25B0C4-77F5-4E22-8720-70FD9D2A5604}"/>
              </a:ext>
            </a:extLst>
          </p:cNvPr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-149343" y="59174"/>
            <a:ext cx="1598400" cy="159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8487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b="1" dirty="0"/>
              <a:t>6. Summarising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55129" y="2681502"/>
            <a:ext cx="763374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fr-BE" dirty="0"/>
          </a:p>
          <a:p>
            <a:pPr marL="0" indent="0">
              <a:buNone/>
            </a:pPr>
            <a:endParaRPr lang="en-GB" sz="2400" dirty="0"/>
          </a:p>
          <a:p>
            <a:pPr marL="0" indent="0">
              <a:buNone/>
            </a:pPr>
            <a:r>
              <a:rPr lang="en-GB" sz="2400" dirty="0"/>
              <a:t>Underline the most important ideas of the text that summarise the main ideas.</a:t>
            </a:r>
          </a:p>
          <a:p>
            <a:pPr marL="0" indent="0">
              <a:buNone/>
            </a:pPr>
            <a:endParaRPr lang="fr-BE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E14C6E65-BF0A-4DEB-B993-2A04672F10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40758" y="-171400"/>
            <a:ext cx="3148113" cy="3148113"/>
          </a:xfrm>
          <a:prstGeom prst="rect">
            <a:avLst/>
          </a:prstGeom>
        </p:spPr>
      </p:pic>
      <p:pic>
        <p:nvPicPr>
          <p:cNvPr id="5" name="Cogwheels (use)">
            <a:extLst>
              <a:ext uri="{FF2B5EF4-FFF2-40B4-BE49-F238E27FC236}">
                <a16:creationId xmlns:a16="http://schemas.microsoft.com/office/drawing/2014/main" id="{744E0347-C0E6-4B8A-AB74-C029022B422A}"/>
              </a:ext>
            </a:extLst>
          </p:cNvPr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-149343" y="59174"/>
            <a:ext cx="1598400" cy="159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840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306 0.22153 L -0.39306 0.22176 C -0.38889 0.21805 -0.3849 0.21412 -0.38056 0.21111 C -0.37917 0.20995 -0.37708 0.21041 -0.37587 0.20903 C -0.37483 0.20741 -0.37552 0.20416 -0.37431 0.20278 C -0.37222 0.19977 -0.3691 0.19861 -0.36649 0.19653 C -0.36545 0.19444 -0.36493 0.1919 -0.36337 0.19028 C -0.36059 0.1868 -0.35712 0.18472 -0.35399 0.18194 C -0.35191 0.17986 -0.35017 0.17731 -0.34774 0.17569 C -0.34636 0.17454 -0.34462 0.1743 -0.34306 0.17361 C -0.34149 0.17222 -0.34011 0.17037 -0.33837 0.16944 C -0.33542 0.16759 -0.33229 0.1662 -0.32899 0.16528 C -0.32587 0.16412 -0.32136 0.16273 -0.31806 0.16111 C -0.31163 0.15717 -0.31076 0.15555 -0.30399 0.15069 C -0.30208 0.14907 -0.29983 0.14791 -0.29774 0.14653 C -0.29618 0.14514 -0.29479 0.14329 -0.29306 0.14236 C -0.28073 0.13518 -0.2934 0.14653 -0.27899 0.13611 C -0.27674 0.13426 -0.27517 0.13125 -0.27274 0.12986 C -0.27049 0.12824 -0.26754 0.12847 -0.26493 0.12778 C -0.25104 0.12361 -0.26563 0.12778 -0.25399 0.12361 C -0.25 0.12199 -0.24149 0.11944 -0.24149 0.11967 C -0.23941 0.11736 -0.23767 0.11458 -0.23524 0.11319 C -0.23386 0.11204 -0.22205 0.10903 -0.22118 0.10903 C -0.21962 0.10764 -0.2184 0.10555 -0.21649 0.10486 C -0.21215 0.10254 -0.19705 0.10092 -0.19462 0.10069 C -0.18837 0.0993 -0.18212 0.09791 -0.17587 0.09653 C -0.17066 0.09791 -0.16701 0.09861 -0.16181 0.10069 C -0.16024 0.10116 -0.15868 0.10208 -0.15712 0.10278 C -0.15625 0.10671 -0.15521 0.11227 -0.15243 0.11528 C -0.15122 0.11643 -0.14931 0.11666 -0.14774 0.11736 C -0.1467 0.11944 -0.14601 0.12176 -0.14462 0.12361 C -0.14167 0.12754 -0.13906 0.12801 -0.13524 0.12986 C -0.1342 0.13194 -0.13368 0.13449 -0.13212 0.13611 C -0.1309 0.13727 -0.12882 0.1368 -0.12743 0.13819 C -0.12413 0.14166 -0.12431 0.14282 -0.12431 0.14653 L -0.12431 0.14676 L 0.02552 0.15069 " pathEditMode="relative" rAng="0" ptsTypes="AAAAAAAAAAAAAAAAAAAAAAAAAAAAAAAAAAA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920" y="-625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/>
              <a:t>7. </a:t>
            </a:r>
            <a:r>
              <a:rPr lang="en-GB" b="1" dirty="0"/>
              <a:t>Scanning</a:t>
            </a:r>
            <a:endParaRPr lang="fr-B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2633008"/>
            <a:ext cx="7633742" cy="35935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Scanning is reading rapidly in order to</a:t>
            </a:r>
            <a:r>
              <a:rPr lang="en-US" sz="2400" b="1" dirty="0"/>
              <a:t> find specific facts</a:t>
            </a:r>
            <a:r>
              <a:rPr lang="en-US" sz="2400" dirty="0"/>
              <a:t>. </a:t>
            </a:r>
            <a:endParaRPr lang="fr-BE" sz="24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FC7C2C0-6A57-4555-8208-7BD2AD2EA079}"/>
              </a:ext>
            </a:extLst>
          </p:cNvPr>
          <p:cNvSpPr/>
          <p:nvPr/>
        </p:nvSpPr>
        <p:spPr>
          <a:xfrm>
            <a:off x="5364088" y="4060472"/>
            <a:ext cx="32978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BE" dirty="0" err="1">
                <a:hlinkClick r:id="rId3"/>
              </a:rPr>
              <a:t>Skimming</a:t>
            </a:r>
            <a:r>
              <a:rPr lang="fr-BE" dirty="0">
                <a:hlinkClick r:id="rId3"/>
              </a:rPr>
              <a:t> and Scanning - YouTube</a:t>
            </a:r>
            <a:endParaRPr lang="fr-BE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5CF74C3-06CD-4F3C-B619-96D69489697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0152" y="547514"/>
            <a:ext cx="2852936" cy="2852936"/>
          </a:xfrm>
          <a:prstGeom prst="rect">
            <a:avLst/>
          </a:prstGeom>
        </p:spPr>
      </p:pic>
      <p:pic>
        <p:nvPicPr>
          <p:cNvPr id="6" name="Cogwheels (use)">
            <a:extLst>
              <a:ext uri="{FF2B5EF4-FFF2-40B4-BE49-F238E27FC236}">
                <a16:creationId xmlns:a16="http://schemas.microsoft.com/office/drawing/2014/main" id="{B57D36C5-B0E4-4C25-9956-F64D42448948}"/>
              </a:ext>
            </a:extLst>
          </p:cNvPr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 flipH="1">
            <a:off x="-149343" y="59174"/>
            <a:ext cx="1598400" cy="15990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04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487 0.29236 L -0.25487 0.29259 C -0.26285 0.28889 -0.27153 0.28796 -0.27848 0.28195 C -0.27987 0.28056 -0.2816 0.27871 -0.28299 0.27778 C -0.28507 0.27662 -0.2875 0.27639 -0.28924 0.2757 C -0.29115 0.275 -0.29237 0.27431 -0.2941 0.27361 C -0.31112 0.25833 -0.28473 0.28079 -0.30487 0.26736 C -0.3073 0.26574 -0.30903 0.26273 -0.31112 0.26111 C -0.31615 0.25671 -0.33039 0.25 -0.33299 0.24861 C -0.33316 0.24861 -0.34862 0.24028 -0.34862 0.24051 C -0.3507 0.2382 -0.35261 0.23565 -0.35487 0.23403 C -0.36355 0.22755 -0.36112 0.23264 -0.36737 0.2257 C -0.3691 0.22361 -0.37049 0.2213 -0.37223 0.21945 C -0.37362 0.21783 -0.37535 0.21667 -0.37674 0.21528 C -0.37848 0.2132 -0.37969 0.21065 -0.3816 0.20903 C -0.38334 0.20718 -0.38577 0.20625 -0.38785 0.20486 C -0.38889 0.20208 -0.38924 0.19861 -0.39098 0.19653 C -0.39254 0.19421 -0.39514 0.19375 -0.39723 0.19236 C -0.39879 0.19097 -0.40035 0.18958 -0.40174 0.1882 C -0.40243 0.18611 -0.40226 0.18333 -0.40348 0.18195 C -0.40452 0.18033 -0.40678 0.18102 -0.40799 0.17986 C -0.4099 0.17801 -0.41112 0.1757 -0.41285 0.17361 C -0.4132 0.17083 -0.41337 0.16783 -0.41424 0.16528 C -0.41598 0.16065 -0.42049 0.15278 -0.42049 0.15301 C -0.42118 0.14954 -0.42362 0.13658 -0.42362 0.13403 C -0.42362 0.11574 -0.42362 0.09769 -0.42223 0.07986 C -0.42188 0.07732 -0.4198 0.0757 -0.4191 0.07361 C -0.41823 0.07153 -0.41789 0.06945 -0.41737 0.06736 C -0.41268 0.04514 -0.42014 0.07616 -0.41285 0.04653 C -0.41216 0.04445 -0.4125 0.04144 -0.41112 0.04028 L -0.4066 0.03611 L -0.40348 0.02361 C -0.40174 0.01713 -0.40209 0.01644 -0.39862 0.01111 C -0.39723 0.0088 -0.39549 0.00695 -0.3941 0.00486 C -0.39132 -0.00625 -0.39341 0.00023 -0.38612 -0.01389 L -0.37987 -0.02639 C -0.37882 -0.02847 -0.37865 -0.03194 -0.37674 -0.03264 L -0.37223 -0.03472 C -0.36962 -0.03981 -0.36823 -0.04375 -0.36424 -0.04722 C -0.3625 -0.04907 -0.3599 -0.04954 -0.35799 -0.05139 C -0.34636 -0.06319 -0.35747 -0.05787 -0.34549 -0.0618 C -0.34046 -0.06736 -0.32848 -0.08055 -0.32362 -0.08264 C -0.32049 -0.08403 -0.31702 -0.08449 -0.31424 -0.0868 C -0.30782 -0.09259 -0.31059 -0.09097 -0.30191 -0.09514 C -0.30035 -0.09606 -0.29896 -0.09699 -0.29723 -0.09722 C -0.29358 -0.09838 -0.28993 -0.09861 -0.28612 -0.0993 C -0.28403 -0.1 -0.28212 -0.10069 -0.27987 -0.10139 C -0.27518 -0.10324 -0.27431 -0.10463 -0.2691 -0.10555 C -0.26441 -0.10671 -0.25973 -0.10694 -0.25487 -0.10764 C -0.24983 -0.11111 -0.24914 -0.11227 -0.2441 -0.11389 C -0.23993 -0.11551 -0.23542 -0.11597 -0.2316 -0.11805 C -0.22882 -0.11944 -0.22639 -0.12129 -0.22362 -0.12222 C -0.21129 -0.12731 -0.22049 -0.12176 -0.20973 -0.12639 C -0.20695 -0.12778 -0.20452 -0.12986 -0.20174 -0.13055 C -0.19827 -0.13194 -0.19462 -0.13217 -0.19098 -0.13264 C -0.16059 -0.13819 -0.19497 -0.13171 -0.16737 -0.1368 C -0.15695 -0.13611 -0.14653 -0.13588 -0.13612 -0.13472 C -0.13212 -0.13449 -0.12778 -0.13426 -0.12379 -0.13264 C -0.1198 -0.13148 -0.11667 -0.12801 -0.11303 -0.12639 C -0.10973 -0.12523 -0.10643 -0.12523 -0.10348 -0.1243 C -0.09983 -0.12338 -0.09046 -0.11991 -0.08785 -0.11805 C -0.08577 -0.11667 -0.08351 -0.11551 -0.0816 -0.11389 C -0.0783 -0.11134 -0.0757 -0.10717 -0.07223 -0.10555 C -0.06094 -0.10069 -0.06546 -0.10393 -0.05799 -0.09722 C -0.05695 -0.09514 -0.05643 -0.09259 -0.05487 -0.09097 C -0.05365 -0.08981 -0.05157 -0.09028 -0.05035 -0.08889 C -0.04844 -0.08727 -0.04723 -0.08472 -0.04549 -0.08264 C -0.0415 -0.06597 -0.04757 -0.08542 -0.03924 -0.0743 C -0.0375 -0.07199 -0.03785 -0.06713 -0.03785 -0.06389 L 0.01232 0.0257 L -0.02223 0.11736 L -0.02223 0.10486 L -0.10973 0.10903 " pathEditMode="relative" rAng="0" ptsTypes="AAAAAAAAAAAAAAAAAAAAAAAAAAAAAAAAAAAAAAAAAAAAAAAAAAAAAAAAAAAAAAAAAAAAAAA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913" y="-21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BE" dirty="0" err="1"/>
              <a:t>Skimming</a:t>
            </a:r>
            <a:r>
              <a:rPr lang="fr-BE" dirty="0"/>
              <a:t> VS Scanning</a:t>
            </a:r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F511CA7E-3691-45DB-8B1C-E0169551D0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66325641"/>
              </p:ext>
            </p:extLst>
          </p:nvPr>
        </p:nvGraphicFramePr>
        <p:xfrm>
          <a:off x="755575" y="1128451"/>
          <a:ext cx="752996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40436">
                  <a:extLst>
                    <a:ext uri="{9D8B030D-6E8A-4147-A177-3AD203B41FA5}">
                      <a16:colId xmlns:a16="http://schemas.microsoft.com/office/drawing/2014/main" val="525882460"/>
                    </a:ext>
                  </a:extLst>
                </a:gridCol>
                <a:gridCol w="2544762">
                  <a:extLst>
                    <a:ext uri="{9D8B030D-6E8A-4147-A177-3AD203B41FA5}">
                      <a16:colId xmlns:a16="http://schemas.microsoft.com/office/drawing/2014/main" val="2644671471"/>
                    </a:ext>
                  </a:extLst>
                </a:gridCol>
                <a:gridCol w="2544762">
                  <a:extLst>
                    <a:ext uri="{9D8B030D-6E8A-4147-A177-3AD203B41FA5}">
                      <a16:colId xmlns:a16="http://schemas.microsoft.com/office/drawing/2014/main" val="21507926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2000" b="0" i="1" noProof="0">
                          <a:solidFill>
                            <a:schemeClr val="tx1"/>
                          </a:solidFill>
                        </a:rPr>
                        <a:t>Comparison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BE" sz="2000" b="0" i="1" dirty="0" err="1">
                          <a:solidFill>
                            <a:schemeClr val="tx1"/>
                          </a:solidFill>
                        </a:rPr>
                        <a:t>Skimming</a:t>
                      </a:r>
                      <a:endParaRPr lang="fr-BE" sz="2000" b="0" i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BE" sz="2000" b="0" i="1" dirty="0">
                          <a:solidFill>
                            <a:schemeClr val="tx1"/>
                          </a:solidFill>
                        </a:rPr>
                        <a:t>Scanning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14502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0" i="1" noProof="0"/>
                        <a:t>Meaning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Way of reading something in a fast manner so as to grasp the main points.</a:t>
                      </a:r>
                      <a:endParaRPr lang="fr-BE" sz="20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Looking carefully and quickly at the written material so as to locate something</a:t>
                      </a:r>
                      <a:endParaRPr lang="fr-BE" sz="20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913671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0" i="1" kern="1200" noProof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Method of Reading</a:t>
                      </a:r>
                      <a:endParaRPr lang="en-GB" sz="2000" b="0" i="1" noProof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BE" sz="2000" b="0" dirty="0"/>
                        <a:t>Quick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BE" sz="2000" b="0" dirty="0" err="1"/>
                        <a:t>Selective</a:t>
                      </a:r>
                      <a:endParaRPr lang="fr-BE" sz="20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79159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0" i="1" noProof="0"/>
                        <a:t>Involves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Reading out the maximum content in minimum time.</a:t>
                      </a:r>
                      <a:endParaRPr lang="fr-BE" sz="20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Finding out the required data.</a:t>
                      </a:r>
                      <a:endParaRPr lang="fr-BE" sz="20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01353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0" i="1" kern="1200" noProof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Objective</a:t>
                      </a:r>
                      <a:endParaRPr lang="en-GB" sz="2000" b="0" i="1" noProof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 get an overall outline of the material. </a:t>
                      </a:r>
                      <a:endParaRPr lang="fr-BE" sz="20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 spot specific facts.</a:t>
                      </a:r>
                      <a:endParaRPr lang="fr-BE" sz="20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4028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sz="2000" b="0" i="1" kern="1200" noProof="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Familiarity</a:t>
                      </a:r>
                      <a:endParaRPr lang="en-GB" sz="2000" b="0" i="1" noProof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reader is not familiar with the text.</a:t>
                      </a:r>
                      <a:endParaRPr lang="fr-BE" sz="20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0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reader knows what he is searching for.</a:t>
                      </a:r>
                      <a:endParaRPr lang="fr-BE" sz="2000" b="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4322026"/>
                  </a:ext>
                </a:extLst>
              </a:tr>
            </a:tbl>
          </a:graphicData>
        </a:graphic>
      </p:graphicFrame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AB7BBDBA-CEB8-4CB2-A3F2-09B4C21BD999}"/>
              </a:ext>
            </a:extLst>
          </p:cNvPr>
          <p:cNvCxnSpPr/>
          <p:nvPr/>
        </p:nvCxnSpPr>
        <p:spPr>
          <a:xfrm>
            <a:off x="2987824" y="1128451"/>
            <a:ext cx="0" cy="482082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Connecteur droit 5">
            <a:extLst>
              <a:ext uri="{FF2B5EF4-FFF2-40B4-BE49-F238E27FC236}">
                <a16:creationId xmlns:a16="http://schemas.microsoft.com/office/drawing/2014/main" id="{0AC58F19-D038-437C-9E68-5A335D81E165}"/>
              </a:ext>
            </a:extLst>
          </p:cNvPr>
          <p:cNvCxnSpPr/>
          <p:nvPr/>
        </p:nvCxnSpPr>
        <p:spPr>
          <a:xfrm>
            <a:off x="5724128" y="1128451"/>
            <a:ext cx="0" cy="4820829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332120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Badge">
  <a:themeElements>
    <a:clrScheme name="Custom 1">
      <a:dk1>
        <a:sysClr val="windowText" lastClr="000000"/>
      </a:dk1>
      <a:lt1>
        <a:sysClr val="window" lastClr="FFFFFF"/>
      </a:lt1>
      <a:dk2>
        <a:srgbClr val="39302A"/>
      </a:dk2>
      <a:lt2>
        <a:srgbClr val="FAFAFA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am&amp;U-Present Tenses Template" id="{11D97378-190D-4CA3-993D-E359794148BE}" vid="{5D16AE19-FD0E-444A-A1C9-D5D4A7C27A01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Gram&amp;U-Present TensesTemplate_20200219_FixedArrows (1)</Template>
  <TotalTime>741</TotalTime>
  <Words>255</Words>
  <Application>Microsoft Office PowerPoint</Application>
  <PresentationFormat>Affichage à l'écran (4:3)</PresentationFormat>
  <Paragraphs>49</Paragraphs>
  <Slides>10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6" baseType="lpstr">
      <vt:lpstr>Arial</vt:lpstr>
      <vt:lpstr>Calibri</vt:lpstr>
      <vt:lpstr>Gill Sans MT</vt:lpstr>
      <vt:lpstr>Impact</vt:lpstr>
      <vt:lpstr>Times New Roman</vt:lpstr>
      <vt:lpstr>Badge</vt:lpstr>
      <vt:lpstr>Golden rules to Improve your reading skills</vt:lpstr>
      <vt:lpstr>1. Previewing</vt:lpstr>
      <vt:lpstr>2. . Contextualising</vt:lpstr>
      <vt:lpstr>3. Asking questions</vt:lpstr>
      <vt:lpstr>4. Skimming</vt:lpstr>
      <vt:lpstr>5. Visualising</vt:lpstr>
      <vt:lpstr>6. Summarising</vt:lpstr>
      <vt:lpstr>7. Scanning</vt:lpstr>
      <vt:lpstr>Skimming VS Scanning</vt:lpstr>
      <vt:lpstr>A toi de jouer!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Dominique</dc:creator>
  <cp:lastModifiedBy>Fanny Desterbecq</cp:lastModifiedBy>
  <cp:revision>58</cp:revision>
  <dcterms:created xsi:type="dcterms:W3CDTF">2015-06-22T08:15:58Z</dcterms:created>
  <dcterms:modified xsi:type="dcterms:W3CDTF">2022-10-15T08:49:06Z</dcterms:modified>
</cp:coreProperties>
</file>